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523" r:id="rId2"/>
    <p:sldId id="524" r:id="rId3"/>
    <p:sldId id="256" r:id="rId4"/>
    <p:sldId id="257" r:id="rId5"/>
    <p:sldId id="308" r:id="rId6"/>
    <p:sldId id="371" r:id="rId7"/>
    <p:sldId id="291" r:id="rId8"/>
    <p:sldId id="439" r:id="rId9"/>
    <p:sldId id="409" r:id="rId10"/>
    <p:sldId id="312" r:id="rId11"/>
    <p:sldId id="447" r:id="rId12"/>
    <p:sldId id="433" r:id="rId13"/>
    <p:sldId id="448" r:id="rId14"/>
    <p:sldId id="449" r:id="rId15"/>
    <p:sldId id="450" r:id="rId16"/>
    <p:sldId id="515" r:id="rId17"/>
    <p:sldId id="514" r:id="rId18"/>
    <p:sldId id="512" r:id="rId19"/>
    <p:sldId id="513" r:id="rId20"/>
    <p:sldId id="451" r:id="rId21"/>
    <p:sldId id="358" r:id="rId22"/>
    <p:sldId id="405" r:id="rId23"/>
    <p:sldId id="401" r:id="rId24"/>
    <p:sldId id="452" r:id="rId25"/>
    <p:sldId id="406" r:id="rId26"/>
    <p:sldId id="314" r:id="rId27"/>
    <p:sldId id="521" r:id="rId28"/>
    <p:sldId id="460" r:id="rId29"/>
    <p:sldId id="492" r:id="rId30"/>
    <p:sldId id="503" r:id="rId31"/>
    <p:sldId id="466" r:id="rId32"/>
    <p:sldId id="494" r:id="rId33"/>
    <p:sldId id="505" r:id="rId34"/>
    <p:sldId id="472" r:id="rId35"/>
    <p:sldId id="495" r:id="rId36"/>
    <p:sldId id="507" r:id="rId37"/>
    <p:sldId id="478" r:id="rId38"/>
    <p:sldId id="496" r:id="rId39"/>
    <p:sldId id="509" r:id="rId40"/>
    <p:sldId id="484" r:id="rId41"/>
    <p:sldId id="497" r:id="rId42"/>
    <p:sldId id="510" r:id="rId43"/>
    <p:sldId id="490" r:id="rId44"/>
    <p:sldId id="499" r:id="rId45"/>
    <p:sldId id="511" r:id="rId46"/>
    <p:sldId id="517" r:id="rId47"/>
    <p:sldId id="407" r:id="rId48"/>
    <p:sldId id="320" r:id="rId49"/>
    <p:sldId id="446" r:id="rId50"/>
    <p:sldId id="272" r:id="rId51"/>
    <p:sldId id="453" r:id="rId52"/>
    <p:sldId id="454" r:id="rId53"/>
    <p:sldId id="455" r:id="rId54"/>
    <p:sldId id="458" r:id="rId55"/>
    <p:sldId id="457" r:id="rId56"/>
    <p:sldId id="461" r:id="rId57"/>
    <p:sldId id="462" r:id="rId58"/>
    <p:sldId id="463" r:id="rId59"/>
    <p:sldId id="464" r:id="rId60"/>
    <p:sldId id="465" r:id="rId61"/>
    <p:sldId id="467" r:id="rId62"/>
    <p:sldId id="468" r:id="rId63"/>
    <p:sldId id="469" r:id="rId64"/>
    <p:sldId id="470" r:id="rId65"/>
    <p:sldId id="471" r:id="rId66"/>
    <p:sldId id="473" r:id="rId67"/>
    <p:sldId id="474" r:id="rId68"/>
    <p:sldId id="475" r:id="rId69"/>
    <p:sldId id="476" r:id="rId70"/>
    <p:sldId id="477" r:id="rId71"/>
    <p:sldId id="479" r:id="rId72"/>
    <p:sldId id="480" r:id="rId73"/>
    <p:sldId id="481" r:id="rId74"/>
    <p:sldId id="482" r:id="rId75"/>
    <p:sldId id="483" r:id="rId76"/>
    <p:sldId id="485" r:id="rId77"/>
    <p:sldId id="486" r:id="rId78"/>
    <p:sldId id="487" r:id="rId79"/>
    <p:sldId id="488" r:id="rId80"/>
    <p:sldId id="489" r:id="rId81"/>
    <p:sldId id="518" r:id="rId82"/>
    <p:sldId id="520" r:id="rId8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FF"/>
    <a:srgbClr val="4DD1F7"/>
    <a:srgbClr val="9BF3FF"/>
    <a:srgbClr val="9BFFBC"/>
    <a:srgbClr val="5B9BD5"/>
    <a:srgbClr val="2A415C"/>
    <a:srgbClr val="255C88"/>
    <a:srgbClr val="E6E6E6"/>
    <a:srgbClr val="492C1D"/>
    <a:srgbClr val="5B57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87954" autoAdjust="0"/>
  </p:normalViewPr>
  <p:slideViewPr>
    <p:cSldViewPr snapToGrid="0">
      <p:cViewPr varScale="1">
        <p:scale>
          <a:sx n="100" d="100"/>
          <a:sy n="100" d="100"/>
        </p:scale>
        <p:origin x="672" y="84"/>
      </p:cViewPr>
      <p:guideLst>
        <p:guide orient="horz" pos="2160"/>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a:extLst>
              <a:ext uri="{FF2B5EF4-FFF2-40B4-BE49-F238E27FC236}">
                <a16:creationId xmlns:a16="http://schemas.microsoft.com/office/drawing/2014/main" id="{DBAC0736-51B2-4CE6-BAFF-41FA04DD7D2F}"/>
              </a:ext>
            </a:extLst>
          </p:cNvPr>
          <p:cNvSpPr>
            <a:spLocks noGrp="1" noChangeArrowheads="1"/>
          </p:cNvSpPr>
          <p:nvPr>
            <p:ph type="hdr" sz="quarter" idx="4294967295"/>
          </p:nvPr>
        </p:nvSpPr>
        <p:spPr bwMode="auto">
          <a:xfrm>
            <a:off x="0"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2051" name="日期占位符 2">
            <a:extLst>
              <a:ext uri="{FF2B5EF4-FFF2-40B4-BE49-F238E27FC236}">
                <a16:creationId xmlns:a16="http://schemas.microsoft.com/office/drawing/2014/main" id="{A1364983-D80D-49E3-B86E-D8DBE27BF7E8}"/>
              </a:ext>
            </a:extLst>
          </p:cNvPr>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a:latin typeface="Arial" pitchFamily="34" charset="0"/>
              </a:defRPr>
            </a:lvl1pPr>
          </a:lstStyle>
          <a:p>
            <a:pPr>
              <a:defRPr/>
            </a:pPr>
            <a:fld id="{74E5F201-FA0C-40BA-9AEB-A7E80F7DEBC7}" type="datetime1">
              <a:rPr lang="zh-CN" altLang="en-US"/>
              <a:pPr>
                <a:defRPr/>
              </a:pPr>
              <a:t>2024/1/6</a:t>
            </a:fld>
            <a:endParaRPr lang="zh-CN" altLang="en-US" sz="1200"/>
          </a:p>
        </p:txBody>
      </p:sp>
      <p:sp>
        <p:nvSpPr>
          <p:cNvPr id="2052" name="幻灯片图像占位符 3">
            <a:extLst>
              <a:ext uri="{FF2B5EF4-FFF2-40B4-BE49-F238E27FC236}">
                <a16:creationId xmlns:a16="http://schemas.microsoft.com/office/drawing/2014/main" id="{3C233E4C-D70A-44FD-945F-1B2AEDB06759}"/>
              </a:ext>
            </a:extLst>
          </p:cNvPr>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485" name="备注占位符 4">
            <a:extLst>
              <a:ext uri="{FF2B5EF4-FFF2-40B4-BE49-F238E27FC236}">
                <a16:creationId xmlns:a16="http://schemas.microsoft.com/office/drawing/2014/main" id="{3501C4C0-3B48-498C-B804-AC8055792940}"/>
              </a:ext>
            </a:extLst>
          </p:cNvPr>
          <p:cNvSpPr>
            <a:spLocks noGrp="1" noRot="1" noChangeAspect="1" noChangeArrowheads="1"/>
          </p:cNvSpPr>
          <p:nvPr/>
        </p:nvSpPr>
        <p:spPr bwMode="auto">
          <a:xfrm>
            <a:off x="685800" y="4400550"/>
            <a:ext cx="5486400" cy="3600450"/>
          </a:xfrm>
          <a:prstGeom prst="rect">
            <a:avLst/>
          </a:prstGeom>
          <a:noFill/>
          <a:ln>
            <a:noFill/>
          </a:ln>
        </p:spPr>
        <p:txBody>
          <a:bodyPr anchor="ctr"/>
          <a:lstStyle>
            <a:lvl1pPr defTabSz="0" eaLnBrk="0" hangingPunct="0">
              <a:defRPr>
                <a:solidFill>
                  <a:schemeClr val="tx1"/>
                </a:solidFill>
                <a:latin typeface="Arial" pitchFamily="34" charset="0"/>
                <a:ea typeface="宋体" pitchFamily="2" charset="-122"/>
              </a:defRPr>
            </a:lvl1pPr>
            <a:lvl2pPr marL="742950" indent="-285750" defTabSz="0" eaLnBrk="0" hangingPunct="0">
              <a:defRPr>
                <a:solidFill>
                  <a:schemeClr val="tx1"/>
                </a:solidFill>
                <a:latin typeface="Arial" pitchFamily="34" charset="0"/>
                <a:ea typeface="宋体" pitchFamily="2" charset="-122"/>
              </a:defRPr>
            </a:lvl2pPr>
            <a:lvl3pPr marL="1143000" indent="-228600" defTabSz="0" eaLnBrk="0" hangingPunct="0">
              <a:defRPr>
                <a:solidFill>
                  <a:schemeClr val="tx1"/>
                </a:solidFill>
                <a:latin typeface="Arial" pitchFamily="34" charset="0"/>
                <a:ea typeface="宋体" pitchFamily="2" charset="-122"/>
              </a:defRPr>
            </a:lvl3pPr>
            <a:lvl4pPr marL="1600200" indent="-228600" defTabSz="0" eaLnBrk="0" hangingPunct="0">
              <a:defRPr>
                <a:solidFill>
                  <a:schemeClr val="tx1"/>
                </a:solidFill>
                <a:latin typeface="Arial" pitchFamily="34" charset="0"/>
                <a:ea typeface="宋体" pitchFamily="2" charset="-122"/>
              </a:defRPr>
            </a:lvl4pPr>
            <a:lvl5pPr marL="2057400" indent="-228600" defTabSz="0" eaLnBrk="0" hangingPunct="0">
              <a:defRPr>
                <a:solidFill>
                  <a:schemeClr val="tx1"/>
                </a:solidFill>
                <a:latin typeface="Arial" pitchFamily="34" charset="0"/>
                <a:ea typeface="宋体" pitchFamily="2" charset="-122"/>
              </a:defRPr>
            </a:lvl5pPr>
            <a:lvl6pPr marL="2514600" indent="-228600" defTabSz="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30000"/>
              </a:spcBef>
              <a:defRPr/>
            </a:pPr>
            <a:r>
              <a:rPr lang="zh-CN" altLang="zh-CN" sz="1200"/>
              <a:t>单击此处编辑母版文本样式</a:t>
            </a:r>
          </a:p>
          <a:p>
            <a:pPr>
              <a:spcBef>
                <a:spcPct val="30000"/>
              </a:spcBef>
              <a:defRPr/>
            </a:pPr>
            <a:r>
              <a:rPr lang="zh-CN" altLang="zh-CN" sz="1200"/>
              <a:t>第二级</a:t>
            </a:r>
          </a:p>
          <a:p>
            <a:pPr>
              <a:spcBef>
                <a:spcPct val="30000"/>
              </a:spcBef>
              <a:defRPr/>
            </a:pPr>
            <a:r>
              <a:rPr lang="zh-CN" altLang="zh-CN" sz="1200"/>
              <a:t>第三级</a:t>
            </a:r>
          </a:p>
          <a:p>
            <a:pPr>
              <a:spcBef>
                <a:spcPct val="30000"/>
              </a:spcBef>
              <a:defRPr/>
            </a:pPr>
            <a:r>
              <a:rPr lang="zh-CN" altLang="zh-CN" sz="1200"/>
              <a:t>第四级</a:t>
            </a:r>
          </a:p>
          <a:p>
            <a:pPr>
              <a:spcBef>
                <a:spcPct val="30000"/>
              </a:spcBef>
              <a:defRPr/>
            </a:pPr>
            <a:r>
              <a:rPr lang="zh-CN" altLang="zh-CN" sz="1200"/>
              <a:t>第五级</a:t>
            </a:r>
          </a:p>
        </p:txBody>
      </p:sp>
      <p:sp>
        <p:nvSpPr>
          <p:cNvPr id="2054" name="页脚占位符 5">
            <a:extLst>
              <a:ext uri="{FF2B5EF4-FFF2-40B4-BE49-F238E27FC236}">
                <a16:creationId xmlns:a16="http://schemas.microsoft.com/office/drawing/2014/main" id="{8E438B53-AEE4-4712-B487-6E4CF2A2C28F}"/>
              </a:ext>
            </a:extLst>
          </p:cNvPr>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2055" name="灯片编号占位符 6">
            <a:extLst>
              <a:ext uri="{FF2B5EF4-FFF2-40B4-BE49-F238E27FC236}">
                <a16:creationId xmlns:a16="http://schemas.microsoft.com/office/drawing/2014/main" id="{E196EDFE-4855-4B20-8018-6A2263E87133}"/>
              </a:ext>
            </a:extLst>
          </p:cNvPr>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pPr>
              <a:defRPr/>
            </a:pPr>
            <a:fld id="{952E2F27-8213-49EE-9187-8FC2717E44F0}" type="slidenum">
              <a:rPr lang="zh-CN" altLang="en-US"/>
              <a:pPr>
                <a:defRPr/>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1</a:t>
            </a:fld>
            <a:endParaRPr lang="zh-CN" altLang="en-US" sz="1200"/>
          </a:p>
        </p:txBody>
      </p:sp>
    </p:spTree>
    <p:extLst>
      <p:ext uri="{BB962C8B-B14F-4D97-AF65-F5344CB8AC3E}">
        <p14:creationId xmlns:p14="http://schemas.microsoft.com/office/powerpoint/2010/main" val="256813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好，那這個是我們房地產實價登陸資料的一個資料說明，紅色的區域是跟</a:t>
            </a:r>
            <a:r>
              <a:rPr lang="en-US" altLang="zh-TW" dirty="0"/>
              <a:t>id</a:t>
            </a:r>
            <a:r>
              <a:rPr lang="zh-TW" altLang="en-US" dirty="0"/>
              <a:t>比較接近的</a:t>
            </a:r>
            <a:r>
              <a:rPr lang="en-US" altLang="zh-TW" dirty="0"/>
              <a:t>feature</a:t>
            </a:r>
            <a:r>
              <a:rPr lang="zh-TW" altLang="en-US" dirty="0"/>
              <a:t>，比方說房屋的地址或是序號或者是註解之類的</a:t>
            </a:r>
            <a:endParaRPr lang="en-US" altLang="zh-TW" dirty="0"/>
          </a:p>
          <a:p>
            <a:endParaRPr lang="en-US" altLang="zh-TW" dirty="0"/>
          </a:p>
          <a:p>
            <a:r>
              <a:rPr lang="zh-TW" altLang="en-US" dirty="0"/>
              <a:t>那藍色的地方則是他是兩兩一對的類別變數，這兩個意思基本上是一樣的，比方說一個是文字來記錄，另外一個則是用</a:t>
            </a:r>
            <a:r>
              <a:rPr lang="en-US" altLang="zh-TW" dirty="0"/>
              <a:t>ABC</a:t>
            </a:r>
            <a:r>
              <a:rPr lang="zh-TW" altLang="en-US" dirty="0"/>
              <a:t>或是</a:t>
            </a:r>
            <a:r>
              <a:rPr lang="en-US" altLang="zh-TW" dirty="0"/>
              <a:t>123</a:t>
            </a:r>
            <a:r>
              <a:rPr lang="zh-TW" altLang="en-US" dirty="0"/>
              <a:t>之類的來做這些文字的一個編號</a:t>
            </a:r>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11</a:t>
            </a:fld>
            <a:endParaRPr lang="zh-CN" altLang="en-US" sz="1200"/>
          </a:p>
        </p:txBody>
      </p:sp>
    </p:spTree>
    <p:extLst>
      <p:ext uri="{BB962C8B-B14F-4D97-AF65-F5344CB8AC3E}">
        <p14:creationId xmlns:p14="http://schemas.microsoft.com/office/powerpoint/2010/main" val="1643977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那總共我們選擇了六個直轄市的資料來做，總共有一百萬筆左右，</a:t>
            </a:r>
            <a:r>
              <a:rPr lang="en-US" altLang="zh-TW" dirty="0"/>
              <a:t>feature</a:t>
            </a:r>
            <a:r>
              <a:rPr lang="zh-TW" altLang="en-US" dirty="0"/>
              <a:t>的總數有</a:t>
            </a:r>
            <a:r>
              <a:rPr lang="en-US" altLang="zh-TW" dirty="0"/>
              <a:t>51</a:t>
            </a:r>
            <a:r>
              <a:rPr lang="zh-TW" altLang="en-US" dirty="0"/>
              <a:t>個</a:t>
            </a:r>
            <a:endParaRPr lang="en-US" altLang="zh-TW" dirty="0"/>
          </a:p>
          <a:p>
            <a:endParaRPr lang="en-US" altLang="zh-TW" dirty="0"/>
          </a:p>
          <a:p>
            <a:r>
              <a:rPr lang="zh-TW" altLang="en-US" dirty="0"/>
              <a:t>那這</a:t>
            </a:r>
            <a:r>
              <a:rPr lang="en-US" altLang="zh-TW" dirty="0"/>
              <a:t>51</a:t>
            </a:r>
            <a:r>
              <a:rPr lang="zh-TW" altLang="en-US" dirty="0"/>
              <a:t>個</a:t>
            </a:r>
            <a:r>
              <a:rPr lang="en-US" altLang="zh-TW" dirty="0"/>
              <a:t>feature</a:t>
            </a:r>
            <a:r>
              <a:rPr lang="zh-TW" altLang="en-US" dirty="0"/>
              <a:t>裡面 其中有</a:t>
            </a:r>
            <a:r>
              <a:rPr lang="en-US" altLang="zh-TW" dirty="0"/>
              <a:t>33</a:t>
            </a:r>
            <a:r>
              <a:rPr lang="zh-TW" altLang="en-US" dirty="0"/>
              <a:t>個是被記錄成字串 這個有可能是一個布林變數 或者是類別變數</a:t>
            </a:r>
            <a:endParaRPr lang="en-US" altLang="zh-TW" dirty="0"/>
          </a:p>
          <a:p>
            <a:r>
              <a:rPr lang="zh-TW" altLang="en-US" dirty="0"/>
              <a:t>然後其他的話 有</a:t>
            </a:r>
            <a:r>
              <a:rPr lang="en-US" altLang="zh-TW" dirty="0"/>
              <a:t>3</a:t>
            </a:r>
            <a:r>
              <a:rPr lang="zh-TW" altLang="en-US" dirty="0"/>
              <a:t>個是日期變數 </a:t>
            </a:r>
            <a:r>
              <a:rPr lang="en-US" altLang="zh-TW" dirty="0"/>
              <a:t>15</a:t>
            </a:r>
            <a:r>
              <a:rPr lang="zh-TW" altLang="en-US" dirty="0"/>
              <a:t>個是數值變數 </a:t>
            </a:r>
            <a:endParaRPr lang="en-US" altLang="zh-TW" dirty="0"/>
          </a:p>
          <a:p>
            <a:r>
              <a:rPr lang="zh-TW" altLang="en-US" dirty="0"/>
              <a:t>具體時間的話則是</a:t>
            </a:r>
            <a:r>
              <a:rPr lang="en-US" altLang="zh-TW" dirty="0"/>
              <a:t>2017</a:t>
            </a:r>
            <a:r>
              <a:rPr lang="zh-TW" altLang="en-US" dirty="0"/>
              <a:t>的年底到</a:t>
            </a:r>
            <a:r>
              <a:rPr lang="en-US" altLang="zh-TW" dirty="0"/>
              <a:t>2021</a:t>
            </a:r>
            <a:r>
              <a:rPr lang="zh-TW" altLang="en-US" dirty="0"/>
              <a:t>的年底</a:t>
            </a:r>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12</a:t>
            </a:fld>
            <a:endParaRPr lang="zh-CN" altLang="en-US" sz="1200"/>
          </a:p>
        </p:txBody>
      </p:sp>
    </p:spTree>
    <p:extLst>
      <p:ext uri="{BB962C8B-B14F-4D97-AF65-F5344CB8AC3E}">
        <p14:creationId xmlns:p14="http://schemas.microsoft.com/office/powerpoint/2010/main" val="3380769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好 那接著是 股市資料的部分 這個部分相對就比較簡單 我們總共收集了六支不同股票的訊息</a:t>
            </a:r>
            <a:endParaRPr lang="en-US" altLang="zh-TW" dirty="0"/>
          </a:p>
          <a:p>
            <a:r>
              <a:rPr lang="zh-TW" altLang="en-US" dirty="0"/>
              <a:t>然後時間範圍的則是</a:t>
            </a:r>
            <a:r>
              <a:rPr lang="en-US" altLang="zh-TW" dirty="0"/>
              <a:t>2019</a:t>
            </a:r>
            <a:r>
              <a:rPr lang="zh-TW" altLang="en-US" dirty="0"/>
              <a:t>年初到</a:t>
            </a:r>
            <a:r>
              <a:rPr lang="en-US" altLang="zh-TW" dirty="0"/>
              <a:t>~2021</a:t>
            </a:r>
            <a:r>
              <a:rPr lang="zh-TW" altLang="en-US" dirty="0"/>
              <a:t>的年底 那總共有</a:t>
            </a:r>
            <a:r>
              <a:rPr lang="en-US" altLang="zh-TW" dirty="0"/>
              <a:t>4387</a:t>
            </a:r>
            <a:r>
              <a:rPr lang="zh-TW" altLang="en-US" dirty="0"/>
              <a:t>筆資料 然後有</a:t>
            </a:r>
            <a:r>
              <a:rPr lang="en-US" altLang="zh-TW" dirty="0"/>
              <a:t>10</a:t>
            </a:r>
            <a:r>
              <a:rPr lang="zh-TW" altLang="en-US" dirty="0"/>
              <a:t>個不同的</a:t>
            </a:r>
            <a:r>
              <a:rPr lang="en-US" altLang="zh-TW" dirty="0"/>
              <a:t>feature</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13</a:t>
            </a:fld>
            <a:endParaRPr lang="zh-CN" altLang="en-US" sz="1200"/>
          </a:p>
        </p:txBody>
      </p:sp>
    </p:spTree>
    <p:extLst>
      <p:ext uri="{BB962C8B-B14F-4D97-AF65-F5344CB8AC3E}">
        <p14:creationId xmlns:p14="http://schemas.microsoft.com/office/powerpoint/2010/main" val="91627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好 那剛剛是資料說明的部分 接下來我們說明這個資料前處理的部分</a:t>
            </a:r>
            <a:endParaRPr lang="en-US" altLang="zh-TW" dirty="0"/>
          </a:p>
          <a:p>
            <a:endParaRPr lang="en-US" altLang="zh-TW" dirty="0"/>
          </a:p>
          <a:p>
            <a:r>
              <a:rPr lang="zh-TW" altLang="en-US" dirty="0"/>
              <a:t>具體來說 我們是只選了六都的資料 大概跟前面說的一樣 總共</a:t>
            </a:r>
            <a:r>
              <a:rPr lang="en-US" altLang="zh-TW" dirty="0"/>
              <a:t>100</a:t>
            </a:r>
            <a:r>
              <a:rPr lang="zh-TW" altLang="en-US" dirty="0"/>
              <a:t>萬筆左右 其他都市的資料其實也是有 不過非常少</a:t>
            </a:r>
            <a:endParaRPr lang="en-US" altLang="zh-TW" dirty="0"/>
          </a:p>
          <a:p>
            <a:endParaRPr lang="en-US" altLang="zh-TW" dirty="0"/>
          </a:p>
          <a:p>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14</a:t>
            </a:fld>
            <a:endParaRPr lang="zh-CN" altLang="en-US" sz="1200"/>
          </a:p>
        </p:txBody>
      </p:sp>
    </p:spTree>
    <p:extLst>
      <p:ext uri="{BB962C8B-B14F-4D97-AF65-F5344CB8AC3E}">
        <p14:creationId xmlns:p14="http://schemas.microsoft.com/office/powerpoint/2010/main" val="1288632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1200" b="1" dirty="0">
                <a:latin typeface="+mn-lt"/>
                <a:cs typeface="Times New Roman" panose="02020603050405020304" pitchFamily="18" charset="0"/>
              </a:rPr>
              <a:t>524938-55741</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15</a:t>
            </a:fld>
            <a:endParaRPr lang="zh-CN" altLang="en-US" sz="1200"/>
          </a:p>
        </p:txBody>
      </p:sp>
    </p:spTree>
    <p:extLst>
      <p:ext uri="{BB962C8B-B14F-4D97-AF65-F5344CB8AC3E}">
        <p14:creationId xmlns:p14="http://schemas.microsoft.com/office/powerpoint/2010/main" val="343082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16</a:t>
            </a:fld>
            <a:endParaRPr lang="zh-CN" altLang="en-US" sz="1200"/>
          </a:p>
        </p:txBody>
      </p:sp>
    </p:spTree>
    <p:extLst>
      <p:ext uri="{BB962C8B-B14F-4D97-AF65-F5344CB8AC3E}">
        <p14:creationId xmlns:p14="http://schemas.microsoft.com/office/powerpoint/2010/main" val="1813941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17</a:t>
            </a:fld>
            <a:endParaRPr lang="zh-CN" altLang="en-US" sz="1200"/>
          </a:p>
        </p:txBody>
      </p:sp>
    </p:spTree>
    <p:extLst>
      <p:ext uri="{BB962C8B-B14F-4D97-AF65-F5344CB8AC3E}">
        <p14:creationId xmlns:p14="http://schemas.microsoft.com/office/powerpoint/2010/main" val="435892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18</a:t>
            </a:fld>
            <a:endParaRPr lang="zh-CN" altLang="en-US" sz="1200"/>
          </a:p>
        </p:txBody>
      </p:sp>
    </p:spTree>
    <p:extLst>
      <p:ext uri="{BB962C8B-B14F-4D97-AF65-F5344CB8AC3E}">
        <p14:creationId xmlns:p14="http://schemas.microsoft.com/office/powerpoint/2010/main" val="4056591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19</a:t>
            </a:fld>
            <a:endParaRPr lang="zh-CN" altLang="en-US" sz="1200"/>
          </a:p>
        </p:txBody>
      </p:sp>
    </p:spTree>
    <p:extLst>
      <p:ext uri="{BB962C8B-B14F-4D97-AF65-F5344CB8AC3E}">
        <p14:creationId xmlns:p14="http://schemas.microsoft.com/office/powerpoint/2010/main" val="372067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20</a:t>
            </a:fld>
            <a:endParaRPr lang="zh-CN" altLang="en-US" sz="1200"/>
          </a:p>
        </p:txBody>
      </p:sp>
    </p:spTree>
    <p:extLst>
      <p:ext uri="{BB962C8B-B14F-4D97-AF65-F5344CB8AC3E}">
        <p14:creationId xmlns:p14="http://schemas.microsoft.com/office/powerpoint/2010/main" val="312873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圖像版面配置區 1">
            <a:extLst>
              <a:ext uri="{FF2B5EF4-FFF2-40B4-BE49-F238E27FC236}">
                <a16:creationId xmlns:a16="http://schemas.microsoft.com/office/drawing/2014/main" id="{A830A7B7-F576-4680-AAA3-CF57BE441163}"/>
              </a:ext>
            </a:extLst>
          </p:cNvPr>
          <p:cNvSpPr>
            <a:spLocks noGrp="1" noRot="1" noChangeAspect="1" noChangeArrowheads="1" noTextEdit="1"/>
          </p:cNvSpPr>
          <p:nvPr>
            <p:ph type="sldImg"/>
          </p:nvPr>
        </p:nvSpPr>
        <p:spPr/>
      </p:sp>
      <p:sp>
        <p:nvSpPr>
          <p:cNvPr id="4099" name="備忘稿版面配置區 2">
            <a:extLst>
              <a:ext uri="{FF2B5EF4-FFF2-40B4-BE49-F238E27FC236}">
                <a16:creationId xmlns:a16="http://schemas.microsoft.com/office/drawing/2014/main" id="{7D6B8EF9-9C80-4FDF-B54D-AFAD0F454D3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大家好 我們是第一組 我們報告的主題是 使用房地產的實價登陸資訊預測房地產投資信託的股票價格</a:t>
            </a:r>
            <a:endParaRPr lang="en-US" altLang="zh-TW" dirty="0"/>
          </a:p>
          <a:p>
            <a:endParaRPr lang="en-US" altLang="zh-TW" dirty="0"/>
          </a:p>
          <a:p>
            <a:r>
              <a:rPr lang="zh-TW" altLang="en-US" dirty="0"/>
              <a:t>我們的組員分別是 吳明軒 曾文海 徐仁隆 李家銘</a:t>
            </a:r>
            <a:endParaRPr lang="zh-TW" altLang="zh-TW" dirty="0"/>
          </a:p>
        </p:txBody>
      </p:sp>
      <p:sp>
        <p:nvSpPr>
          <p:cNvPr id="4100" name="日期版面配置區 3">
            <a:extLst>
              <a:ext uri="{FF2B5EF4-FFF2-40B4-BE49-F238E27FC236}">
                <a16:creationId xmlns:a16="http://schemas.microsoft.com/office/drawing/2014/main" id="{FF8A3001-F97C-42D0-9CC4-8896D0C380E6}"/>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44304D-E439-4742-9DDD-7182ACC6B178}" type="datetime1">
              <a:rPr lang="zh-CN" altLang="en-US" smtClean="0"/>
              <a:pPr/>
              <a:t>2024/1/6</a:t>
            </a:fld>
            <a:endParaRPr lang="zh-CN" altLang="en-US" sz="1200"/>
          </a:p>
        </p:txBody>
      </p:sp>
      <p:sp>
        <p:nvSpPr>
          <p:cNvPr id="4101" name="投影片編號版面配置區 4">
            <a:extLst>
              <a:ext uri="{FF2B5EF4-FFF2-40B4-BE49-F238E27FC236}">
                <a16:creationId xmlns:a16="http://schemas.microsoft.com/office/drawing/2014/main" id="{BEAFFB3C-6FF0-444B-89D3-BE7C8587F8E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5DBB27-3648-4094-8ACF-EFC07717D199}" type="slidenum">
              <a:rPr lang="zh-CN" altLang="en-US" smtClean="0"/>
              <a:pPr/>
              <a:t>3</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a:extLst>
              <a:ext uri="{FF2B5EF4-FFF2-40B4-BE49-F238E27FC236}">
                <a16:creationId xmlns:a16="http://schemas.microsoft.com/office/drawing/2014/main" id="{597B1531-CAEA-433B-9E02-4D32DC4A5C95}"/>
              </a:ext>
            </a:extLst>
          </p:cNvPr>
          <p:cNvSpPr>
            <a:spLocks noGrp="1" noRot="1" noChangeAspect="1" noChangeArrowheads="1" noTextEdit="1"/>
          </p:cNvSpPr>
          <p:nvPr>
            <p:ph type="sldImg"/>
          </p:nvPr>
        </p:nvSpPr>
        <p:spPr/>
      </p:sp>
      <p:sp>
        <p:nvSpPr>
          <p:cNvPr id="6147" name="備忘稿版面配置區 2">
            <a:extLst>
              <a:ext uri="{FF2B5EF4-FFF2-40B4-BE49-F238E27FC236}">
                <a16:creationId xmlns:a16="http://schemas.microsoft.com/office/drawing/2014/main" id="{9A99708D-CCD3-4FBB-8A52-1E487179E53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6148" name="日期版面配置區 3">
            <a:extLst>
              <a:ext uri="{FF2B5EF4-FFF2-40B4-BE49-F238E27FC236}">
                <a16:creationId xmlns:a16="http://schemas.microsoft.com/office/drawing/2014/main" id="{99D7110F-92AE-44F7-A1A4-A4F0974E8F34}"/>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BCA3EB-D83B-4BDC-A289-7C6F36D8DA6B}" type="datetime1">
              <a:rPr lang="zh-CN" altLang="en-US" smtClean="0"/>
              <a:pPr/>
              <a:t>2024/1/6</a:t>
            </a:fld>
            <a:endParaRPr lang="zh-CN" altLang="en-US" sz="1200"/>
          </a:p>
        </p:txBody>
      </p:sp>
      <p:sp>
        <p:nvSpPr>
          <p:cNvPr id="6149" name="投影片編號版面配置區 4">
            <a:extLst>
              <a:ext uri="{FF2B5EF4-FFF2-40B4-BE49-F238E27FC236}">
                <a16:creationId xmlns:a16="http://schemas.microsoft.com/office/drawing/2014/main" id="{5A0F3648-A8CE-4438-A7A0-C2B37D48EC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56F974-40B2-415E-BD16-4578F97438C7}" type="slidenum">
              <a:rPr lang="zh-CN" altLang="en-US" smtClean="0"/>
              <a:pPr/>
              <a:t>21</a:t>
            </a:fld>
            <a:endParaRPr lang="zh-CN" altLang="en-US" sz="1200"/>
          </a:p>
        </p:txBody>
      </p:sp>
    </p:spTree>
    <p:extLst>
      <p:ext uri="{BB962C8B-B14F-4D97-AF65-F5344CB8AC3E}">
        <p14:creationId xmlns:p14="http://schemas.microsoft.com/office/powerpoint/2010/main" val="3506566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圖像版面配置區 1">
            <a:extLst>
              <a:ext uri="{FF2B5EF4-FFF2-40B4-BE49-F238E27FC236}">
                <a16:creationId xmlns:a16="http://schemas.microsoft.com/office/drawing/2014/main" id="{F7D24184-C9D1-4472-9A1A-7B4E57C0F167}"/>
              </a:ext>
            </a:extLst>
          </p:cNvPr>
          <p:cNvSpPr>
            <a:spLocks noGrp="1" noRot="1" noChangeAspect="1" noChangeArrowheads="1" noTextEdit="1"/>
          </p:cNvSpPr>
          <p:nvPr>
            <p:ph type="sldImg"/>
          </p:nvPr>
        </p:nvSpPr>
        <p:spPr/>
      </p:sp>
      <p:sp>
        <p:nvSpPr>
          <p:cNvPr id="22531" name="備忘稿版面配置區 2">
            <a:extLst>
              <a:ext uri="{FF2B5EF4-FFF2-40B4-BE49-F238E27FC236}">
                <a16:creationId xmlns:a16="http://schemas.microsoft.com/office/drawing/2014/main" id="{7D938F28-A748-4601-8618-0088CD9F828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22532" name="日期版面配置區 3">
            <a:extLst>
              <a:ext uri="{FF2B5EF4-FFF2-40B4-BE49-F238E27FC236}">
                <a16:creationId xmlns:a16="http://schemas.microsoft.com/office/drawing/2014/main" id="{16B0F2F8-B905-4CE2-810E-EA997F23D51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E6B04F-5D97-4118-86E2-7B9B3B1F3DB4}" type="datetime1">
              <a:rPr lang="zh-CN" altLang="en-US" smtClean="0">
                <a:solidFill>
                  <a:srgbClr val="000000"/>
                </a:solidFill>
              </a:rPr>
              <a:pPr/>
              <a:t>2024/1/6</a:t>
            </a:fld>
            <a:endParaRPr lang="zh-CN" altLang="en-US" sz="1200">
              <a:solidFill>
                <a:srgbClr val="000000"/>
              </a:solidFill>
            </a:endParaRPr>
          </a:p>
        </p:txBody>
      </p:sp>
      <p:sp>
        <p:nvSpPr>
          <p:cNvPr id="22533" name="投影片編號版面配置區 4">
            <a:extLst>
              <a:ext uri="{FF2B5EF4-FFF2-40B4-BE49-F238E27FC236}">
                <a16:creationId xmlns:a16="http://schemas.microsoft.com/office/drawing/2014/main" id="{84282349-8E11-49B0-A60E-AB2661275DB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81CCDF-3ADE-4371-A4E4-49163B99D53A}" type="slidenum">
              <a:rPr lang="zh-CN" altLang="en-US" smtClean="0">
                <a:solidFill>
                  <a:srgbClr val="000000"/>
                </a:solidFill>
              </a:rPr>
              <a:pPr/>
              <a:t>22</a:t>
            </a:fld>
            <a:endParaRPr lang="zh-CN" altLang="en-US" sz="1200">
              <a:solidFill>
                <a:srgbClr val="000000"/>
              </a:solidFill>
            </a:endParaRPr>
          </a:p>
        </p:txBody>
      </p:sp>
    </p:spTree>
    <p:extLst>
      <p:ext uri="{BB962C8B-B14F-4D97-AF65-F5344CB8AC3E}">
        <p14:creationId xmlns:p14="http://schemas.microsoft.com/office/powerpoint/2010/main" val="3655918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23</a:t>
            </a:fld>
            <a:endParaRPr lang="zh-CN" altLang="en-US" sz="1200"/>
          </a:p>
        </p:txBody>
      </p:sp>
    </p:spTree>
    <p:extLst>
      <p:ext uri="{BB962C8B-B14F-4D97-AF65-F5344CB8AC3E}">
        <p14:creationId xmlns:p14="http://schemas.microsoft.com/office/powerpoint/2010/main" val="1032578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r>
              <a:rPr lang="zh-TW" altLang="en-US" b="0" i="0" dirty="0">
                <a:solidFill>
                  <a:srgbClr val="000000"/>
                </a:solidFill>
                <a:effectLst/>
                <a:latin typeface="Times New Roman" panose="02020603050405020304" pitchFamily="18" charset="0"/>
              </a:rPr>
              <a:t>  </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24</a:t>
            </a:fld>
            <a:endParaRPr lang="zh-CN" altLang="en-US" sz="1200"/>
          </a:p>
        </p:txBody>
      </p:sp>
    </p:spTree>
    <p:extLst>
      <p:ext uri="{BB962C8B-B14F-4D97-AF65-F5344CB8AC3E}">
        <p14:creationId xmlns:p14="http://schemas.microsoft.com/office/powerpoint/2010/main" val="43935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a:extLst>
              <a:ext uri="{FF2B5EF4-FFF2-40B4-BE49-F238E27FC236}">
                <a16:creationId xmlns:a16="http://schemas.microsoft.com/office/drawing/2014/main" id="{597B1531-CAEA-433B-9E02-4D32DC4A5C95}"/>
              </a:ext>
            </a:extLst>
          </p:cNvPr>
          <p:cNvSpPr>
            <a:spLocks noGrp="1" noRot="1" noChangeAspect="1" noChangeArrowheads="1" noTextEdit="1"/>
          </p:cNvSpPr>
          <p:nvPr>
            <p:ph type="sldImg"/>
          </p:nvPr>
        </p:nvSpPr>
        <p:spPr/>
      </p:sp>
      <p:sp>
        <p:nvSpPr>
          <p:cNvPr id="6147" name="備忘稿版面配置區 2">
            <a:extLst>
              <a:ext uri="{FF2B5EF4-FFF2-40B4-BE49-F238E27FC236}">
                <a16:creationId xmlns:a16="http://schemas.microsoft.com/office/drawing/2014/main" id="{9A99708D-CCD3-4FBB-8A52-1E487179E53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6148" name="日期版面配置區 3">
            <a:extLst>
              <a:ext uri="{FF2B5EF4-FFF2-40B4-BE49-F238E27FC236}">
                <a16:creationId xmlns:a16="http://schemas.microsoft.com/office/drawing/2014/main" id="{99D7110F-92AE-44F7-A1A4-A4F0974E8F34}"/>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BCA3EB-D83B-4BDC-A289-7C6F36D8DA6B}" type="datetime1">
              <a:rPr lang="zh-CN" altLang="en-US" smtClean="0"/>
              <a:pPr/>
              <a:t>2024/1/6</a:t>
            </a:fld>
            <a:endParaRPr lang="zh-CN" altLang="en-US" sz="1200"/>
          </a:p>
        </p:txBody>
      </p:sp>
      <p:sp>
        <p:nvSpPr>
          <p:cNvPr id="6149" name="投影片編號版面配置區 4">
            <a:extLst>
              <a:ext uri="{FF2B5EF4-FFF2-40B4-BE49-F238E27FC236}">
                <a16:creationId xmlns:a16="http://schemas.microsoft.com/office/drawing/2014/main" id="{5A0F3648-A8CE-4438-A7A0-C2B37D48EC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56F974-40B2-415E-BD16-4578F97438C7}" type="slidenum">
              <a:rPr lang="zh-CN" altLang="en-US" smtClean="0"/>
              <a:pPr/>
              <a:t>25</a:t>
            </a:fld>
            <a:endParaRPr lang="zh-CN" altLang="en-US" sz="1200"/>
          </a:p>
        </p:txBody>
      </p:sp>
    </p:spTree>
    <p:extLst>
      <p:ext uri="{BB962C8B-B14F-4D97-AF65-F5344CB8AC3E}">
        <p14:creationId xmlns:p14="http://schemas.microsoft.com/office/powerpoint/2010/main" val="3733615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圖像版面配置區 1">
            <a:extLst>
              <a:ext uri="{FF2B5EF4-FFF2-40B4-BE49-F238E27FC236}">
                <a16:creationId xmlns:a16="http://schemas.microsoft.com/office/drawing/2014/main" id="{F7D24184-C9D1-4472-9A1A-7B4E57C0F167}"/>
              </a:ext>
            </a:extLst>
          </p:cNvPr>
          <p:cNvSpPr>
            <a:spLocks noGrp="1" noRot="1" noChangeAspect="1" noChangeArrowheads="1" noTextEdit="1"/>
          </p:cNvSpPr>
          <p:nvPr>
            <p:ph type="sldImg"/>
          </p:nvPr>
        </p:nvSpPr>
        <p:spPr/>
      </p:sp>
      <p:sp>
        <p:nvSpPr>
          <p:cNvPr id="22531" name="備忘稿版面配置區 2">
            <a:extLst>
              <a:ext uri="{FF2B5EF4-FFF2-40B4-BE49-F238E27FC236}">
                <a16:creationId xmlns:a16="http://schemas.microsoft.com/office/drawing/2014/main" id="{7D938F28-A748-4601-8618-0088CD9F828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22532" name="日期版面配置區 3">
            <a:extLst>
              <a:ext uri="{FF2B5EF4-FFF2-40B4-BE49-F238E27FC236}">
                <a16:creationId xmlns:a16="http://schemas.microsoft.com/office/drawing/2014/main" id="{16B0F2F8-B905-4CE2-810E-EA997F23D51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E6B04F-5D97-4118-86E2-7B9B3B1F3DB4}" type="datetime1">
              <a:rPr lang="zh-CN" altLang="en-US" smtClean="0">
                <a:solidFill>
                  <a:srgbClr val="000000"/>
                </a:solidFill>
              </a:rPr>
              <a:pPr/>
              <a:t>2024/1/6</a:t>
            </a:fld>
            <a:endParaRPr lang="zh-CN" altLang="en-US" sz="1200">
              <a:solidFill>
                <a:srgbClr val="000000"/>
              </a:solidFill>
            </a:endParaRPr>
          </a:p>
        </p:txBody>
      </p:sp>
      <p:sp>
        <p:nvSpPr>
          <p:cNvPr id="22533" name="投影片編號版面配置區 4">
            <a:extLst>
              <a:ext uri="{FF2B5EF4-FFF2-40B4-BE49-F238E27FC236}">
                <a16:creationId xmlns:a16="http://schemas.microsoft.com/office/drawing/2014/main" id="{84282349-8E11-49B0-A60E-AB2661275DB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81CCDF-3ADE-4371-A4E4-49163B99D53A}" type="slidenum">
              <a:rPr lang="zh-CN" altLang="en-US" smtClean="0">
                <a:solidFill>
                  <a:srgbClr val="000000"/>
                </a:solidFill>
              </a:rPr>
              <a:pPr/>
              <a:t>26</a:t>
            </a:fld>
            <a:endParaRPr lang="zh-CN" altLang="en-US" sz="120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r>
              <a:rPr lang="zh-TW" altLang="en-US" b="0" i="0" dirty="0">
                <a:solidFill>
                  <a:srgbClr val="000000"/>
                </a:solidFill>
                <a:effectLst/>
                <a:latin typeface="Times New Roman" panose="02020603050405020304" pitchFamily="18" charset="0"/>
              </a:rPr>
              <a:t>  </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27</a:t>
            </a:fld>
            <a:endParaRPr lang="zh-CN" altLang="en-US" sz="1200"/>
          </a:p>
        </p:txBody>
      </p:sp>
    </p:spTree>
    <p:extLst>
      <p:ext uri="{BB962C8B-B14F-4D97-AF65-F5344CB8AC3E}">
        <p14:creationId xmlns:p14="http://schemas.microsoft.com/office/powerpoint/2010/main" val="133641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28</a:t>
            </a:fld>
            <a:endParaRPr lang="zh-CN" altLang="en-US" sz="1200"/>
          </a:p>
        </p:txBody>
      </p:sp>
    </p:spTree>
    <p:extLst>
      <p:ext uri="{BB962C8B-B14F-4D97-AF65-F5344CB8AC3E}">
        <p14:creationId xmlns:p14="http://schemas.microsoft.com/office/powerpoint/2010/main" val="2640668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29</a:t>
            </a:fld>
            <a:endParaRPr lang="zh-CN" altLang="en-US" sz="1200"/>
          </a:p>
        </p:txBody>
      </p:sp>
    </p:spTree>
    <p:extLst>
      <p:ext uri="{BB962C8B-B14F-4D97-AF65-F5344CB8AC3E}">
        <p14:creationId xmlns:p14="http://schemas.microsoft.com/office/powerpoint/2010/main" val="19087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30</a:t>
            </a:fld>
            <a:endParaRPr lang="zh-CN" altLang="en-US" sz="1200"/>
          </a:p>
        </p:txBody>
      </p:sp>
    </p:spTree>
    <p:extLst>
      <p:ext uri="{BB962C8B-B14F-4D97-AF65-F5344CB8AC3E}">
        <p14:creationId xmlns:p14="http://schemas.microsoft.com/office/powerpoint/2010/main" val="14528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a:extLst>
              <a:ext uri="{FF2B5EF4-FFF2-40B4-BE49-F238E27FC236}">
                <a16:creationId xmlns:a16="http://schemas.microsoft.com/office/drawing/2014/main" id="{597B1531-CAEA-433B-9E02-4D32DC4A5C95}"/>
              </a:ext>
            </a:extLst>
          </p:cNvPr>
          <p:cNvSpPr>
            <a:spLocks noGrp="1" noRot="1" noChangeAspect="1" noChangeArrowheads="1" noTextEdit="1"/>
          </p:cNvSpPr>
          <p:nvPr>
            <p:ph type="sldImg"/>
          </p:nvPr>
        </p:nvSpPr>
        <p:spPr/>
      </p:sp>
      <p:sp>
        <p:nvSpPr>
          <p:cNvPr id="6147" name="備忘稿版面配置區 2">
            <a:extLst>
              <a:ext uri="{FF2B5EF4-FFF2-40B4-BE49-F238E27FC236}">
                <a16:creationId xmlns:a16="http://schemas.microsoft.com/office/drawing/2014/main" id="{9A99708D-CCD3-4FBB-8A52-1E487179E53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這個是我們的</a:t>
            </a:r>
            <a:r>
              <a:rPr lang="en-US" altLang="zh-TW" dirty="0"/>
              <a:t>outline</a:t>
            </a:r>
            <a:r>
              <a:rPr lang="zh-TW" altLang="en-US" dirty="0"/>
              <a:t>，我們大概會再第一章介紹的地方說明一下我們的動機以及做一些簡單的文獻回顧</a:t>
            </a:r>
            <a:endParaRPr lang="en-US" altLang="zh-TW" dirty="0"/>
          </a:p>
          <a:p>
            <a:r>
              <a:rPr lang="zh-TW" altLang="en-US" dirty="0"/>
              <a:t>然後接著在第二章介紹一下介紹一下</a:t>
            </a:r>
            <a:r>
              <a:rPr lang="en-US" altLang="zh-TW" dirty="0"/>
              <a:t>dataset</a:t>
            </a:r>
            <a:r>
              <a:rPr lang="zh-TW" altLang="en-US" dirty="0"/>
              <a:t>以及前處理的部分 然後在第三章介紹一下建模的流程</a:t>
            </a:r>
            <a:endParaRPr lang="en-US" altLang="zh-TW" dirty="0"/>
          </a:p>
          <a:p>
            <a:r>
              <a:rPr lang="zh-TW" altLang="en-US" dirty="0"/>
              <a:t>最後則是說明實驗結果</a:t>
            </a:r>
            <a:endParaRPr lang="en-US" altLang="zh-TW" dirty="0"/>
          </a:p>
        </p:txBody>
      </p:sp>
      <p:sp>
        <p:nvSpPr>
          <p:cNvPr id="6148" name="日期版面配置區 3">
            <a:extLst>
              <a:ext uri="{FF2B5EF4-FFF2-40B4-BE49-F238E27FC236}">
                <a16:creationId xmlns:a16="http://schemas.microsoft.com/office/drawing/2014/main" id="{99D7110F-92AE-44F7-A1A4-A4F0974E8F34}"/>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BCA3EB-D83B-4BDC-A289-7C6F36D8DA6B}" type="datetime1">
              <a:rPr lang="zh-CN" altLang="en-US" smtClean="0"/>
              <a:pPr/>
              <a:t>2024/1/6</a:t>
            </a:fld>
            <a:endParaRPr lang="zh-CN" altLang="en-US" sz="1200"/>
          </a:p>
        </p:txBody>
      </p:sp>
      <p:sp>
        <p:nvSpPr>
          <p:cNvPr id="6149" name="投影片編號版面配置區 4">
            <a:extLst>
              <a:ext uri="{FF2B5EF4-FFF2-40B4-BE49-F238E27FC236}">
                <a16:creationId xmlns:a16="http://schemas.microsoft.com/office/drawing/2014/main" id="{5A0F3648-A8CE-4438-A7A0-C2B37D48EC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56F974-40B2-415E-BD16-4578F97438C7}" type="slidenum">
              <a:rPr lang="zh-CN" altLang="en-US" smtClean="0"/>
              <a:pPr/>
              <a:t>4</a:t>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31</a:t>
            </a:fld>
            <a:endParaRPr lang="zh-CN" altLang="en-US" sz="1200"/>
          </a:p>
        </p:txBody>
      </p:sp>
    </p:spTree>
    <p:extLst>
      <p:ext uri="{BB962C8B-B14F-4D97-AF65-F5344CB8AC3E}">
        <p14:creationId xmlns:p14="http://schemas.microsoft.com/office/powerpoint/2010/main" val="1318159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32</a:t>
            </a:fld>
            <a:endParaRPr lang="zh-CN" altLang="en-US" sz="1200"/>
          </a:p>
        </p:txBody>
      </p:sp>
    </p:spTree>
    <p:extLst>
      <p:ext uri="{BB962C8B-B14F-4D97-AF65-F5344CB8AC3E}">
        <p14:creationId xmlns:p14="http://schemas.microsoft.com/office/powerpoint/2010/main" val="3945913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33</a:t>
            </a:fld>
            <a:endParaRPr lang="zh-CN" altLang="en-US" sz="1200"/>
          </a:p>
        </p:txBody>
      </p:sp>
    </p:spTree>
    <p:extLst>
      <p:ext uri="{BB962C8B-B14F-4D97-AF65-F5344CB8AC3E}">
        <p14:creationId xmlns:p14="http://schemas.microsoft.com/office/powerpoint/2010/main" val="2042939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34</a:t>
            </a:fld>
            <a:endParaRPr lang="zh-CN" altLang="en-US" sz="1200"/>
          </a:p>
        </p:txBody>
      </p:sp>
    </p:spTree>
    <p:extLst>
      <p:ext uri="{BB962C8B-B14F-4D97-AF65-F5344CB8AC3E}">
        <p14:creationId xmlns:p14="http://schemas.microsoft.com/office/powerpoint/2010/main" val="1303923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35</a:t>
            </a:fld>
            <a:endParaRPr lang="zh-CN" altLang="en-US" sz="1200"/>
          </a:p>
        </p:txBody>
      </p:sp>
    </p:spTree>
    <p:extLst>
      <p:ext uri="{BB962C8B-B14F-4D97-AF65-F5344CB8AC3E}">
        <p14:creationId xmlns:p14="http://schemas.microsoft.com/office/powerpoint/2010/main" val="379974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36</a:t>
            </a:fld>
            <a:endParaRPr lang="zh-CN" altLang="en-US" sz="1200"/>
          </a:p>
        </p:txBody>
      </p:sp>
    </p:spTree>
    <p:extLst>
      <p:ext uri="{BB962C8B-B14F-4D97-AF65-F5344CB8AC3E}">
        <p14:creationId xmlns:p14="http://schemas.microsoft.com/office/powerpoint/2010/main" val="254826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37</a:t>
            </a:fld>
            <a:endParaRPr lang="zh-CN" altLang="en-US" sz="1200"/>
          </a:p>
        </p:txBody>
      </p:sp>
    </p:spTree>
    <p:extLst>
      <p:ext uri="{BB962C8B-B14F-4D97-AF65-F5344CB8AC3E}">
        <p14:creationId xmlns:p14="http://schemas.microsoft.com/office/powerpoint/2010/main" val="2064119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38</a:t>
            </a:fld>
            <a:endParaRPr lang="zh-CN" altLang="en-US" sz="1200"/>
          </a:p>
        </p:txBody>
      </p:sp>
    </p:spTree>
    <p:extLst>
      <p:ext uri="{BB962C8B-B14F-4D97-AF65-F5344CB8AC3E}">
        <p14:creationId xmlns:p14="http://schemas.microsoft.com/office/powerpoint/2010/main" val="2722505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39</a:t>
            </a:fld>
            <a:endParaRPr lang="zh-CN" altLang="en-US" sz="1200"/>
          </a:p>
        </p:txBody>
      </p:sp>
    </p:spTree>
    <p:extLst>
      <p:ext uri="{BB962C8B-B14F-4D97-AF65-F5344CB8AC3E}">
        <p14:creationId xmlns:p14="http://schemas.microsoft.com/office/powerpoint/2010/main" val="1283790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40</a:t>
            </a:fld>
            <a:endParaRPr lang="zh-CN" altLang="en-US" sz="1200"/>
          </a:p>
        </p:txBody>
      </p:sp>
    </p:spTree>
    <p:extLst>
      <p:ext uri="{BB962C8B-B14F-4D97-AF65-F5344CB8AC3E}">
        <p14:creationId xmlns:p14="http://schemas.microsoft.com/office/powerpoint/2010/main" val="270904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圖像版面配置區 1">
            <a:extLst>
              <a:ext uri="{FF2B5EF4-FFF2-40B4-BE49-F238E27FC236}">
                <a16:creationId xmlns:a16="http://schemas.microsoft.com/office/drawing/2014/main" id="{0664DD91-8F27-4DB7-88F2-18B33C985EBC}"/>
              </a:ext>
            </a:extLst>
          </p:cNvPr>
          <p:cNvSpPr>
            <a:spLocks noGrp="1" noRot="1" noChangeAspect="1" noChangeArrowheads="1" noTextEdit="1"/>
          </p:cNvSpPr>
          <p:nvPr>
            <p:ph type="sldImg"/>
          </p:nvPr>
        </p:nvSpPr>
        <p:spPr/>
      </p:sp>
      <p:sp>
        <p:nvSpPr>
          <p:cNvPr id="8195" name="備忘稿版面配置區 2">
            <a:extLst>
              <a:ext uri="{FF2B5EF4-FFF2-40B4-BE49-F238E27FC236}">
                <a16:creationId xmlns:a16="http://schemas.microsoft.com/office/drawing/2014/main" id="{0290CF0A-E986-4DE8-BC85-61C0673E50D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那我們先快速地過一下第一章介紹的部分</a:t>
            </a:r>
          </a:p>
        </p:txBody>
      </p:sp>
      <p:sp>
        <p:nvSpPr>
          <p:cNvPr id="8196" name="日期版面配置區 3">
            <a:extLst>
              <a:ext uri="{FF2B5EF4-FFF2-40B4-BE49-F238E27FC236}">
                <a16:creationId xmlns:a16="http://schemas.microsoft.com/office/drawing/2014/main" id="{CDC71B0C-501F-4619-AF2F-69A1B5BE2447}"/>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8BDD9A-70B9-47DF-A8E1-2A70300A73FD}" type="datetime1">
              <a:rPr lang="zh-CN" altLang="en-US" smtClean="0"/>
              <a:pPr/>
              <a:t>2024/1/6</a:t>
            </a:fld>
            <a:endParaRPr lang="zh-CN" altLang="en-US" sz="1200"/>
          </a:p>
        </p:txBody>
      </p:sp>
      <p:sp>
        <p:nvSpPr>
          <p:cNvPr id="8197" name="投影片編號版面配置區 4">
            <a:extLst>
              <a:ext uri="{FF2B5EF4-FFF2-40B4-BE49-F238E27FC236}">
                <a16:creationId xmlns:a16="http://schemas.microsoft.com/office/drawing/2014/main" id="{E2144FB9-E471-4324-9BDB-40A9667FC0C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C2AC5F-5395-494C-9FD5-C78A9D1D85A8}" type="slidenum">
              <a:rPr lang="zh-CN" altLang="en-US" smtClean="0"/>
              <a:pPr/>
              <a:t>5</a:t>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41</a:t>
            </a:fld>
            <a:endParaRPr lang="zh-CN" altLang="en-US" sz="1200"/>
          </a:p>
        </p:txBody>
      </p:sp>
    </p:spTree>
    <p:extLst>
      <p:ext uri="{BB962C8B-B14F-4D97-AF65-F5344CB8AC3E}">
        <p14:creationId xmlns:p14="http://schemas.microsoft.com/office/powerpoint/2010/main" val="1719021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42</a:t>
            </a:fld>
            <a:endParaRPr lang="zh-CN" altLang="en-US" sz="1200"/>
          </a:p>
        </p:txBody>
      </p:sp>
    </p:spTree>
    <p:extLst>
      <p:ext uri="{BB962C8B-B14F-4D97-AF65-F5344CB8AC3E}">
        <p14:creationId xmlns:p14="http://schemas.microsoft.com/office/powerpoint/2010/main" val="3117690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43</a:t>
            </a:fld>
            <a:endParaRPr lang="zh-CN" altLang="en-US" sz="1200"/>
          </a:p>
        </p:txBody>
      </p:sp>
    </p:spTree>
    <p:extLst>
      <p:ext uri="{BB962C8B-B14F-4D97-AF65-F5344CB8AC3E}">
        <p14:creationId xmlns:p14="http://schemas.microsoft.com/office/powerpoint/2010/main" val="425434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44</a:t>
            </a:fld>
            <a:endParaRPr lang="zh-CN" altLang="en-US" sz="1200"/>
          </a:p>
        </p:txBody>
      </p:sp>
    </p:spTree>
    <p:extLst>
      <p:ext uri="{BB962C8B-B14F-4D97-AF65-F5344CB8AC3E}">
        <p14:creationId xmlns:p14="http://schemas.microsoft.com/office/powerpoint/2010/main" val="1742498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45</a:t>
            </a:fld>
            <a:endParaRPr lang="zh-CN" altLang="en-US" sz="1200"/>
          </a:p>
        </p:txBody>
      </p:sp>
    </p:spTree>
    <p:extLst>
      <p:ext uri="{BB962C8B-B14F-4D97-AF65-F5344CB8AC3E}">
        <p14:creationId xmlns:p14="http://schemas.microsoft.com/office/powerpoint/2010/main" val="1004971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Rain13k</a:t>
            </a:r>
            <a:r>
              <a:rPr lang="zh-TW" altLang="en-US" b="0" i="0" dirty="0">
                <a:solidFill>
                  <a:srgbClr val="000000"/>
                </a:solidFill>
                <a:effectLst/>
                <a:latin typeface="Times New Roman" panose="02020603050405020304" pitchFamily="18" charset="0"/>
              </a:rPr>
              <a:t>  </a:t>
            </a:r>
            <a:endParaRPr lang="zh-TW" altLang="en-US" dirty="0"/>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46</a:t>
            </a:fld>
            <a:endParaRPr lang="zh-CN" altLang="en-US" sz="1200"/>
          </a:p>
        </p:txBody>
      </p:sp>
    </p:spTree>
    <p:extLst>
      <p:ext uri="{BB962C8B-B14F-4D97-AF65-F5344CB8AC3E}">
        <p14:creationId xmlns:p14="http://schemas.microsoft.com/office/powerpoint/2010/main" val="3569108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a:extLst>
              <a:ext uri="{FF2B5EF4-FFF2-40B4-BE49-F238E27FC236}">
                <a16:creationId xmlns:a16="http://schemas.microsoft.com/office/drawing/2014/main" id="{597B1531-CAEA-433B-9E02-4D32DC4A5C95}"/>
              </a:ext>
            </a:extLst>
          </p:cNvPr>
          <p:cNvSpPr>
            <a:spLocks noGrp="1" noRot="1" noChangeAspect="1" noChangeArrowheads="1" noTextEdit="1"/>
          </p:cNvSpPr>
          <p:nvPr>
            <p:ph type="sldImg"/>
          </p:nvPr>
        </p:nvSpPr>
        <p:spPr/>
      </p:sp>
      <p:sp>
        <p:nvSpPr>
          <p:cNvPr id="6147" name="備忘稿版面配置區 2">
            <a:extLst>
              <a:ext uri="{FF2B5EF4-FFF2-40B4-BE49-F238E27FC236}">
                <a16:creationId xmlns:a16="http://schemas.microsoft.com/office/drawing/2014/main" id="{9A99708D-CCD3-4FBB-8A52-1E487179E53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6148" name="日期版面配置區 3">
            <a:extLst>
              <a:ext uri="{FF2B5EF4-FFF2-40B4-BE49-F238E27FC236}">
                <a16:creationId xmlns:a16="http://schemas.microsoft.com/office/drawing/2014/main" id="{99D7110F-92AE-44F7-A1A4-A4F0974E8F34}"/>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BCA3EB-D83B-4BDC-A289-7C6F36D8DA6B}" type="datetime1">
              <a:rPr lang="zh-CN" altLang="en-US" smtClean="0"/>
              <a:pPr/>
              <a:t>2024/1/6</a:t>
            </a:fld>
            <a:endParaRPr lang="zh-CN" altLang="en-US" sz="1200"/>
          </a:p>
        </p:txBody>
      </p:sp>
      <p:sp>
        <p:nvSpPr>
          <p:cNvPr id="6149" name="投影片編號版面配置區 4">
            <a:extLst>
              <a:ext uri="{FF2B5EF4-FFF2-40B4-BE49-F238E27FC236}">
                <a16:creationId xmlns:a16="http://schemas.microsoft.com/office/drawing/2014/main" id="{5A0F3648-A8CE-4438-A7A0-C2B37D48EC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56F974-40B2-415E-BD16-4578F97438C7}" type="slidenum">
              <a:rPr lang="zh-CN" altLang="en-US" smtClean="0"/>
              <a:pPr/>
              <a:t>47</a:t>
            </a:fld>
            <a:endParaRPr lang="zh-CN" altLang="en-US" sz="1200"/>
          </a:p>
        </p:txBody>
      </p:sp>
    </p:spTree>
    <p:extLst>
      <p:ext uri="{BB962C8B-B14F-4D97-AF65-F5344CB8AC3E}">
        <p14:creationId xmlns:p14="http://schemas.microsoft.com/office/powerpoint/2010/main" val="824913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a:extLst>
              <a:ext uri="{FF2B5EF4-FFF2-40B4-BE49-F238E27FC236}">
                <a16:creationId xmlns:a16="http://schemas.microsoft.com/office/drawing/2014/main" id="{7F3346C0-EC4C-4925-BBEF-E2129D98F683}"/>
              </a:ext>
            </a:extLst>
          </p:cNvPr>
          <p:cNvSpPr>
            <a:spLocks noGrp="1" noRot="1" noChangeAspect="1" noChangeArrowheads="1" noTextEdit="1"/>
          </p:cNvSpPr>
          <p:nvPr>
            <p:ph type="sldImg"/>
          </p:nvPr>
        </p:nvSpPr>
        <p:spPr/>
      </p:sp>
      <p:sp>
        <p:nvSpPr>
          <p:cNvPr id="40963" name="備忘稿版面配置區 2">
            <a:extLst>
              <a:ext uri="{FF2B5EF4-FFF2-40B4-BE49-F238E27FC236}">
                <a16:creationId xmlns:a16="http://schemas.microsoft.com/office/drawing/2014/main" id="{9FAB88B5-B267-48DE-99EC-2723AD05BEE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40964" name="日期版面配置區 3">
            <a:extLst>
              <a:ext uri="{FF2B5EF4-FFF2-40B4-BE49-F238E27FC236}">
                <a16:creationId xmlns:a16="http://schemas.microsoft.com/office/drawing/2014/main" id="{F188C14B-9638-44AF-88EF-A63F2DE6C87C}"/>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CF0CF4-2428-41B2-A349-662C18536684}" type="datetime1">
              <a:rPr lang="zh-CN" altLang="en-US" smtClean="0">
                <a:solidFill>
                  <a:srgbClr val="000000"/>
                </a:solidFill>
              </a:rPr>
              <a:pPr/>
              <a:t>2024/1/6</a:t>
            </a:fld>
            <a:endParaRPr lang="zh-CN" altLang="en-US" sz="1200">
              <a:solidFill>
                <a:srgbClr val="000000"/>
              </a:solidFill>
            </a:endParaRPr>
          </a:p>
        </p:txBody>
      </p:sp>
      <p:sp>
        <p:nvSpPr>
          <p:cNvPr id="40965" name="投影片編號版面配置區 4">
            <a:extLst>
              <a:ext uri="{FF2B5EF4-FFF2-40B4-BE49-F238E27FC236}">
                <a16:creationId xmlns:a16="http://schemas.microsoft.com/office/drawing/2014/main" id="{0973EB3A-33AC-4DB0-83CB-2E3A0210DF4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EA247A-67F9-43BE-BC47-DE383E90C4B2}" type="slidenum">
              <a:rPr lang="zh-CN" altLang="en-US" smtClean="0">
                <a:solidFill>
                  <a:srgbClr val="000000"/>
                </a:solidFill>
              </a:rPr>
              <a:pPr/>
              <a:t>48</a:t>
            </a:fld>
            <a:endParaRPr lang="zh-CN" altLang="en-US" sz="120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F192BA6-C0C8-439C-8B2B-A47DBD6C11F8}" type="datetime1">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2024/1/6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F7CFFE4-D7FD-4C9F-993E-01E6ED1CB31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597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圖像版面配置區 1">
            <a:extLst>
              <a:ext uri="{FF2B5EF4-FFF2-40B4-BE49-F238E27FC236}">
                <a16:creationId xmlns:a16="http://schemas.microsoft.com/office/drawing/2014/main" id="{FCF2D6EC-49C5-4413-A351-297E3AA7DB4B}"/>
              </a:ext>
            </a:extLst>
          </p:cNvPr>
          <p:cNvSpPr>
            <a:spLocks noGrp="1" noRot="1" noChangeAspect="1" noChangeArrowheads="1" noTextEdit="1"/>
          </p:cNvSpPr>
          <p:nvPr>
            <p:ph type="sldImg"/>
          </p:nvPr>
        </p:nvSpPr>
        <p:spPr/>
      </p:sp>
      <p:sp>
        <p:nvSpPr>
          <p:cNvPr id="45059" name="備忘稿版面配置區 2">
            <a:extLst>
              <a:ext uri="{FF2B5EF4-FFF2-40B4-BE49-F238E27FC236}">
                <a16:creationId xmlns:a16="http://schemas.microsoft.com/office/drawing/2014/main" id="{9F1F5415-CCF5-4C0B-B72D-8B78D63961F6}"/>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45060" name="日期版面配置區 3">
            <a:extLst>
              <a:ext uri="{FF2B5EF4-FFF2-40B4-BE49-F238E27FC236}">
                <a16:creationId xmlns:a16="http://schemas.microsoft.com/office/drawing/2014/main" id="{94AEE70F-3A7D-4F0C-920F-D6292D4437E0}"/>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A8454F-17A1-441B-A83C-A0F3A028B6DF}" type="datetime1">
              <a:rPr lang="zh-CN" altLang="en-US" smtClean="0"/>
              <a:pPr/>
              <a:t>2024/1/6</a:t>
            </a:fld>
            <a:endParaRPr lang="zh-CN" altLang="en-US" sz="1200"/>
          </a:p>
        </p:txBody>
      </p:sp>
      <p:sp>
        <p:nvSpPr>
          <p:cNvPr id="45061" name="投影片編號版面配置區 4">
            <a:extLst>
              <a:ext uri="{FF2B5EF4-FFF2-40B4-BE49-F238E27FC236}">
                <a16:creationId xmlns:a16="http://schemas.microsoft.com/office/drawing/2014/main" id="{7EC48A03-F0B3-4BEC-A0D8-AE81C24849B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347C0E-D551-4EA0-8601-D7FA4A4723CA}" type="slidenum">
              <a:rPr lang="zh-CN" altLang="en-US" smtClean="0"/>
              <a:pPr/>
              <a:t>50</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圖像版面配置區 1">
            <a:extLst>
              <a:ext uri="{FF2B5EF4-FFF2-40B4-BE49-F238E27FC236}">
                <a16:creationId xmlns:a16="http://schemas.microsoft.com/office/drawing/2014/main" id="{5F9C538E-5FAE-40F6-98B5-01FDE99F1057}"/>
              </a:ext>
            </a:extLst>
          </p:cNvPr>
          <p:cNvSpPr>
            <a:spLocks noGrp="1" noRot="1" noChangeAspect="1" noChangeArrowheads="1" noTextEdit="1"/>
          </p:cNvSpPr>
          <p:nvPr>
            <p:ph type="sldImg"/>
          </p:nvPr>
        </p:nvSpPr>
        <p:spPr/>
      </p:sp>
      <p:sp>
        <p:nvSpPr>
          <p:cNvPr id="10243" name="備忘稿版面配置區 2">
            <a:extLst>
              <a:ext uri="{FF2B5EF4-FFF2-40B4-BE49-F238E27FC236}">
                <a16:creationId xmlns:a16="http://schemas.microsoft.com/office/drawing/2014/main" id="{AE524343-60F0-4585-A798-14D81EC27BA0}"/>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p>
          <a:p>
            <a:r>
              <a:rPr lang="zh-TW" altLang="en-US" dirty="0"/>
              <a:t>我們的目標是利用房地產交易數據，或者是說實價登陸資訊來預測房地產投資信託基金（</a:t>
            </a:r>
            <a:r>
              <a:rPr lang="en-US" altLang="zh-TW" dirty="0"/>
              <a:t>REIT</a:t>
            </a:r>
            <a:r>
              <a:rPr lang="zh-TW" altLang="en-US" dirty="0"/>
              <a:t>）的股票價格。 我們這次報告會使用幾個機器學習的經典模型，來查看他們之間的交互關係，做一些簡單的分析</a:t>
            </a:r>
            <a:endParaRPr lang="en-US" altLang="zh-TW" dirty="0"/>
          </a:p>
        </p:txBody>
      </p:sp>
      <p:sp>
        <p:nvSpPr>
          <p:cNvPr id="10244" name="日期版面配置區 3">
            <a:extLst>
              <a:ext uri="{FF2B5EF4-FFF2-40B4-BE49-F238E27FC236}">
                <a16:creationId xmlns:a16="http://schemas.microsoft.com/office/drawing/2014/main" id="{1228ED87-B45D-451F-8BF0-119BE5BAD62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79D4C2-70A0-4624-8B40-C4AFA4283D24}" type="datetime1">
              <a:rPr lang="zh-CN" altLang="en-US" smtClean="0"/>
              <a:pPr/>
              <a:t>2024/1/6</a:t>
            </a:fld>
            <a:endParaRPr lang="zh-CN" altLang="en-US" sz="1200"/>
          </a:p>
        </p:txBody>
      </p:sp>
      <p:sp>
        <p:nvSpPr>
          <p:cNvPr id="10245" name="投影片編號版面配置區 4">
            <a:extLst>
              <a:ext uri="{FF2B5EF4-FFF2-40B4-BE49-F238E27FC236}">
                <a16:creationId xmlns:a16="http://schemas.microsoft.com/office/drawing/2014/main" id="{6570A599-DDF8-4C0C-A261-30FD38A1CF2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53A1E0-3C02-40B2-A625-A6FBAC257856}" type="slidenum">
              <a:rPr lang="zh-CN" altLang="en-US" smtClean="0"/>
              <a:pPr/>
              <a:t>6</a:t>
            </a:fld>
            <a:endParaRPr lang="zh-CN" altLang="en-US" sz="1200"/>
          </a:p>
        </p:txBody>
      </p:sp>
    </p:spTree>
    <p:extLst>
      <p:ext uri="{BB962C8B-B14F-4D97-AF65-F5344CB8AC3E}">
        <p14:creationId xmlns:p14="http://schemas.microsoft.com/office/powerpoint/2010/main" val="4211684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51</a:t>
            </a:fld>
            <a:endParaRPr lang="zh-CN" altLang="en-US" sz="1200"/>
          </a:p>
        </p:txBody>
      </p:sp>
    </p:spTree>
    <p:extLst>
      <p:ext uri="{BB962C8B-B14F-4D97-AF65-F5344CB8AC3E}">
        <p14:creationId xmlns:p14="http://schemas.microsoft.com/office/powerpoint/2010/main" val="1048154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52</a:t>
            </a:fld>
            <a:endParaRPr lang="zh-CN" altLang="en-US" sz="1200"/>
          </a:p>
        </p:txBody>
      </p:sp>
    </p:spTree>
    <p:extLst>
      <p:ext uri="{BB962C8B-B14F-4D97-AF65-F5344CB8AC3E}">
        <p14:creationId xmlns:p14="http://schemas.microsoft.com/office/powerpoint/2010/main" val="3394508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53</a:t>
            </a:fld>
            <a:endParaRPr lang="zh-CN" altLang="en-US" sz="1200"/>
          </a:p>
        </p:txBody>
      </p:sp>
    </p:spTree>
    <p:extLst>
      <p:ext uri="{BB962C8B-B14F-4D97-AF65-F5344CB8AC3E}">
        <p14:creationId xmlns:p14="http://schemas.microsoft.com/office/powerpoint/2010/main" val="2773279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54</a:t>
            </a:fld>
            <a:endParaRPr lang="zh-CN" altLang="en-US" sz="1200"/>
          </a:p>
        </p:txBody>
      </p:sp>
    </p:spTree>
    <p:extLst>
      <p:ext uri="{BB962C8B-B14F-4D97-AF65-F5344CB8AC3E}">
        <p14:creationId xmlns:p14="http://schemas.microsoft.com/office/powerpoint/2010/main" val="3288067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55</a:t>
            </a:fld>
            <a:endParaRPr lang="zh-CN" altLang="en-US" sz="1200"/>
          </a:p>
        </p:txBody>
      </p:sp>
    </p:spTree>
    <p:extLst>
      <p:ext uri="{BB962C8B-B14F-4D97-AF65-F5344CB8AC3E}">
        <p14:creationId xmlns:p14="http://schemas.microsoft.com/office/powerpoint/2010/main" val="989368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56</a:t>
            </a:fld>
            <a:endParaRPr lang="zh-CN" altLang="en-US" sz="1200"/>
          </a:p>
        </p:txBody>
      </p:sp>
    </p:spTree>
    <p:extLst>
      <p:ext uri="{BB962C8B-B14F-4D97-AF65-F5344CB8AC3E}">
        <p14:creationId xmlns:p14="http://schemas.microsoft.com/office/powerpoint/2010/main" val="2148412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57</a:t>
            </a:fld>
            <a:endParaRPr lang="zh-CN" altLang="en-US" sz="1200"/>
          </a:p>
        </p:txBody>
      </p:sp>
    </p:spTree>
    <p:extLst>
      <p:ext uri="{BB962C8B-B14F-4D97-AF65-F5344CB8AC3E}">
        <p14:creationId xmlns:p14="http://schemas.microsoft.com/office/powerpoint/2010/main" val="2748752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58</a:t>
            </a:fld>
            <a:endParaRPr lang="zh-CN" altLang="en-US" sz="1200"/>
          </a:p>
        </p:txBody>
      </p:sp>
    </p:spTree>
    <p:extLst>
      <p:ext uri="{BB962C8B-B14F-4D97-AF65-F5344CB8AC3E}">
        <p14:creationId xmlns:p14="http://schemas.microsoft.com/office/powerpoint/2010/main" val="1713395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59</a:t>
            </a:fld>
            <a:endParaRPr lang="zh-CN" altLang="en-US" sz="1200"/>
          </a:p>
        </p:txBody>
      </p:sp>
    </p:spTree>
    <p:extLst>
      <p:ext uri="{BB962C8B-B14F-4D97-AF65-F5344CB8AC3E}">
        <p14:creationId xmlns:p14="http://schemas.microsoft.com/office/powerpoint/2010/main" val="2920256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60</a:t>
            </a:fld>
            <a:endParaRPr lang="zh-CN" altLang="en-US" sz="1200"/>
          </a:p>
        </p:txBody>
      </p:sp>
    </p:spTree>
    <p:extLst>
      <p:ext uri="{BB962C8B-B14F-4D97-AF65-F5344CB8AC3E}">
        <p14:creationId xmlns:p14="http://schemas.microsoft.com/office/powerpoint/2010/main" val="1746832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a:extLst>
              <a:ext uri="{FF2B5EF4-FFF2-40B4-BE49-F238E27FC236}">
                <a16:creationId xmlns:a16="http://schemas.microsoft.com/office/drawing/2014/main" id="{45A915B9-8EB5-4796-99ED-6909329124F5}"/>
              </a:ext>
            </a:extLst>
          </p:cNvPr>
          <p:cNvSpPr>
            <a:spLocks noGrp="1" noRot="1" noChangeAspect="1" noChangeArrowheads="1" noTextEdit="1"/>
          </p:cNvSpPr>
          <p:nvPr>
            <p:ph type="sldImg"/>
          </p:nvPr>
        </p:nvSpPr>
        <p:spPr/>
      </p:sp>
      <p:sp>
        <p:nvSpPr>
          <p:cNvPr id="18435" name="備忘稿版面配置區 2">
            <a:extLst>
              <a:ext uri="{FF2B5EF4-FFF2-40B4-BE49-F238E27FC236}">
                <a16:creationId xmlns:a16="http://schemas.microsoft.com/office/drawing/2014/main" id="{70057C8B-109D-44FE-8AE7-C445129E4D2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據我們所知，過去是有一些文獻做了相關的研究和分析，但他們概括的點或是說著重的點都不太一樣，</a:t>
            </a:r>
            <a:endParaRPr lang="en-US" altLang="zh-TW" dirty="0"/>
          </a:p>
          <a:p>
            <a:endParaRPr lang="en-US" altLang="zh-TW" dirty="0"/>
          </a:p>
          <a:p>
            <a:r>
              <a:rPr lang="zh-TW" altLang="en-US" dirty="0"/>
              <a:t>還沒有研究是針對全台灣城市的房價和股市進行全面的探討和分析</a:t>
            </a:r>
            <a:r>
              <a:rPr lang="en-US" altLang="zh-TW" dirty="0"/>
              <a:t>(</a:t>
            </a:r>
            <a:r>
              <a:rPr lang="zh-TW" altLang="en-US" dirty="0"/>
              <a:t>也有可能是不好做，影響的因素太多</a:t>
            </a:r>
            <a:r>
              <a:rPr lang="en-US" altLang="zh-TW" dirty="0"/>
              <a:t>)</a:t>
            </a:r>
            <a:r>
              <a:rPr lang="zh-TW" altLang="en-US" dirty="0"/>
              <a:t>。</a:t>
            </a:r>
            <a:endParaRPr lang="en-US" altLang="zh-TW" dirty="0"/>
          </a:p>
          <a:p>
            <a:r>
              <a:rPr lang="zh-TW" altLang="en-US" dirty="0"/>
              <a:t> 因此，我們希望結合我們查閱到的幾篇論文的優勢來更好地理解</a:t>
            </a:r>
            <a:r>
              <a:rPr lang="en-US" altLang="zh-TW" dirty="0"/>
              <a:t>/</a:t>
            </a:r>
            <a:r>
              <a:rPr lang="zh-TW" altLang="en-US" dirty="0"/>
              <a:t>預測台灣股票和房價的相關性。</a:t>
            </a:r>
            <a:endParaRPr lang="en-US" altLang="zh-TW" dirty="0"/>
          </a:p>
          <a:p>
            <a:r>
              <a:rPr lang="zh-TW" altLang="en-US" dirty="0"/>
              <a:t>具體來說呢，我們查閱到的第一篇論文是著重在台灣政府的租稅政策和營建類股價的影響</a:t>
            </a:r>
            <a:endParaRPr lang="en-US" altLang="zh-TW" dirty="0"/>
          </a:p>
          <a:p>
            <a:r>
              <a:rPr lang="zh-TW" altLang="en-US" dirty="0"/>
              <a:t>而第二篇論文則是中國和其他亞洲國家之間房市和股市之間互相影響的研究</a:t>
            </a:r>
            <a:endParaRPr lang="en-US" altLang="zh-TW" dirty="0"/>
          </a:p>
          <a:p>
            <a:r>
              <a:rPr lang="zh-TW" altLang="en-US" dirty="0"/>
              <a:t>第三篇則是探討卡達地區的房市和股市之間的長短期影響</a:t>
            </a:r>
            <a:endParaRPr lang="en-US" altLang="zh-TW" dirty="0"/>
          </a:p>
          <a:p>
            <a:r>
              <a:rPr lang="zh-TW" altLang="en-US" dirty="0"/>
              <a:t>而最後一篇則是利用機器學習的方式來去觀察台北市區的房價的變化</a:t>
            </a:r>
            <a:endParaRPr lang="en-US" altLang="zh-TW" dirty="0"/>
          </a:p>
          <a:p>
            <a:r>
              <a:rPr lang="zh-TW" altLang="en-US" dirty="0"/>
              <a:t>那這個大概就是文獻探討的部分</a:t>
            </a:r>
            <a:endParaRPr lang="en-US" altLang="zh-TW" dirty="0"/>
          </a:p>
          <a:p>
            <a:r>
              <a:rPr lang="zh-TW" altLang="en-US" dirty="0"/>
              <a:t>那我們覺得這個題目不好做的原因在於高品質的資料並不好取得，或者是不同區域之間的資料格式或特性可能不同，造成整合上不太容易</a:t>
            </a:r>
          </a:p>
        </p:txBody>
      </p:sp>
      <p:sp>
        <p:nvSpPr>
          <p:cNvPr id="18436" name="日期版面配置區 3">
            <a:extLst>
              <a:ext uri="{FF2B5EF4-FFF2-40B4-BE49-F238E27FC236}">
                <a16:creationId xmlns:a16="http://schemas.microsoft.com/office/drawing/2014/main" id="{5553B97A-CEA5-4F37-85CC-6F7A07297C6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CCD509-9AF0-45A1-838C-C20171BBF010}" type="datetime1">
              <a:rPr lang="zh-CN" altLang="en-US" smtClean="0"/>
              <a:pPr/>
              <a:t>2024/1/6</a:t>
            </a:fld>
            <a:endParaRPr lang="zh-CN" altLang="en-US" sz="1200"/>
          </a:p>
        </p:txBody>
      </p:sp>
      <p:sp>
        <p:nvSpPr>
          <p:cNvPr id="18437" name="投影片編號版面配置區 4">
            <a:extLst>
              <a:ext uri="{FF2B5EF4-FFF2-40B4-BE49-F238E27FC236}">
                <a16:creationId xmlns:a16="http://schemas.microsoft.com/office/drawing/2014/main" id="{C12AA0CB-0A24-45A2-9339-E5BD2F6F2E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1CD99-801C-411D-8DEE-6081016078C5}" type="slidenum">
              <a:rPr lang="zh-CN" altLang="en-US" smtClean="0"/>
              <a:pPr/>
              <a:t>7</a:t>
            </a:fld>
            <a:endParaRPr lang="zh-CN"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61</a:t>
            </a:fld>
            <a:endParaRPr lang="zh-CN" altLang="en-US" sz="1200"/>
          </a:p>
        </p:txBody>
      </p:sp>
    </p:spTree>
    <p:extLst>
      <p:ext uri="{BB962C8B-B14F-4D97-AF65-F5344CB8AC3E}">
        <p14:creationId xmlns:p14="http://schemas.microsoft.com/office/powerpoint/2010/main" val="3239963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62</a:t>
            </a:fld>
            <a:endParaRPr lang="zh-CN" altLang="en-US" sz="1200"/>
          </a:p>
        </p:txBody>
      </p:sp>
    </p:spTree>
    <p:extLst>
      <p:ext uri="{BB962C8B-B14F-4D97-AF65-F5344CB8AC3E}">
        <p14:creationId xmlns:p14="http://schemas.microsoft.com/office/powerpoint/2010/main" val="1003464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63</a:t>
            </a:fld>
            <a:endParaRPr lang="zh-CN" altLang="en-US" sz="1200"/>
          </a:p>
        </p:txBody>
      </p:sp>
    </p:spTree>
    <p:extLst>
      <p:ext uri="{BB962C8B-B14F-4D97-AF65-F5344CB8AC3E}">
        <p14:creationId xmlns:p14="http://schemas.microsoft.com/office/powerpoint/2010/main" val="2855200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64</a:t>
            </a:fld>
            <a:endParaRPr lang="zh-CN" altLang="en-US" sz="1200"/>
          </a:p>
        </p:txBody>
      </p:sp>
    </p:spTree>
    <p:extLst>
      <p:ext uri="{BB962C8B-B14F-4D97-AF65-F5344CB8AC3E}">
        <p14:creationId xmlns:p14="http://schemas.microsoft.com/office/powerpoint/2010/main" val="28888534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65</a:t>
            </a:fld>
            <a:endParaRPr lang="zh-CN" altLang="en-US" sz="1200"/>
          </a:p>
        </p:txBody>
      </p:sp>
    </p:spTree>
    <p:extLst>
      <p:ext uri="{BB962C8B-B14F-4D97-AF65-F5344CB8AC3E}">
        <p14:creationId xmlns:p14="http://schemas.microsoft.com/office/powerpoint/2010/main" val="2520826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66</a:t>
            </a:fld>
            <a:endParaRPr lang="zh-CN" altLang="en-US" sz="1200"/>
          </a:p>
        </p:txBody>
      </p:sp>
    </p:spTree>
    <p:extLst>
      <p:ext uri="{BB962C8B-B14F-4D97-AF65-F5344CB8AC3E}">
        <p14:creationId xmlns:p14="http://schemas.microsoft.com/office/powerpoint/2010/main" val="3847988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67</a:t>
            </a:fld>
            <a:endParaRPr lang="zh-CN" altLang="en-US" sz="1200"/>
          </a:p>
        </p:txBody>
      </p:sp>
    </p:spTree>
    <p:extLst>
      <p:ext uri="{BB962C8B-B14F-4D97-AF65-F5344CB8AC3E}">
        <p14:creationId xmlns:p14="http://schemas.microsoft.com/office/powerpoint/2010/main" val="2443133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68</a:t>
            </a:fld>
            <a:endParaRPr lang="zh-CN" altLang="en-US" sz="1200"/>
          </a:p>
        </p:txBody>
      </p:sp>
    </p:spTree>
    <p:extLst>
      <p:ext uri="{BB962C8B-B14F-4D97-AF65-F5344CB8AC3E}">
        <p14:creationId xmlns:p14="http://schemas.microsoft.com/office/powerpoint/2010/main" val="3451047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69</a:t>
            </a:fld>
            <a:endParaRPr lang="zh-CN" altLang="en-US" sz="1200"/>
          </a:p>
        </p:txBody>
      </p:sp>
    </p:spTree>
    <p:extLst>
      <p:ext uri="{BB962C8B-B14F-4D97-AF65-F5344CB8AC3E}">
        <p14:creationId xmlns:p14="http://schemas.microsoft.com/office/powerpoint/2010/main" val="2912560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70</a:t>
            </a:fld>
            <a:endParaRPr lang="zh-CN" altLang="en-US" sz="1200"/>
          </a:p>
        </p:txBody>
      </p:sp>
    </p:spTree>
    <p:extLst>
      <p:ext uri="{BB962C8B-B14F-4D97-AF65-F5344CB8AC3E}">
        <p14:creationId xmlns:p14="http://schemas.microsoft.com/office/powerpoint/2010/main" val="46326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圖像版面配置區 1">
            <a:extLst>
              <a:ext uri="{FF2B5EF4-FFF2-40B4-BE49-F238E27FC236}">
                <a16:creationId xmlns:a16="http://schemas.microsoft.com/office/drawing/2014/main" id="{5F9C538E-5FAE-40F6-98B5-01FDE99F1057}"/>
              </a:ext>
            </a:extLst>
          </p:cNvPr>
          <p:cNvSpPr>
            <a:spLocks noGrp="1" noRot="1" noChangeAspect="1" noChangeArrowheads="1" noTextEdit="1"/>
          </p:cNvSpPr>
          <p:nvPr>
            <p:ph type="sldImg"/>
          </p:nvPr>
        </p:nvSpPr>
        <p:spPr/>
      </p:sp>
      <p:sp>
        <p:nvSpPr>
          <p:cNvPr id="10243" name="備忘稿版面配置區 2">
            <a:extLst>
              <a:ext uri="{FF2B5EF4-FFF2-40B4-BE49-F238E27FC236}">
                <a16:creationId xmlns:a16="http://schemas.microsoft.com/office/drawing/2014/main" id="{AE524343-60F0-4585-A798-14D81EC27BA0}"/>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那我們這次使用的資料集分別是從  </a:t>
            </a:r>
            <a:endParaRPr lang="en-US" altLang="zh-TW" dirty="0"/>
          </a:p>
          <a:p>
            <a:r>
              <a:rPr lang="zh-TW" altLang="en-US" dirty="0"/>
              <a:t>透過</a:t>
            </a:r>
            <a:r>
              <a:rPr lang="en-US" altLang="zh-TW" dirty="0"/>
              <a:t>{</a:t>
            </a:r>
            <a:r>
              <a:rPr lang="en-US" altLang="zh-TW" dirty="0" err="1"/>
              <a:t>Tej.api</a:t>
            </a:r>
            <a:r>
              <a:rPr lang="en-US" altLang="zh-TW" dirty="0"/>
              <a:t>} </a:t>
            </a:r>
            <a:r>
              <a:rPr lang="zh-TW" altLang="en-US" dirty="0"/>
              <a:t>提取的台灣各地房地產的實價登錄資料。 這個資料集涵蓋了全台各地的房地產實價登陸的資料，然後時間則是從</a:t>
            </a:r>
            <a:r>
              <a:rPr lang="en-US" altLang="zh-TW" dirty="0"/>
              <a:t>2017</a:t>
            </a:r>
            <a:r>
              <a:rPr lang="zh-TW" altLang="en-US" dirty="0"/>
              <a:t>的</a:t>
            </a:r>
            <a:r>
              <a:rPr lang="en-US" altLang="zh-TW" dirty="0"/>
              <a:t>12</a:t>
            </a:r>
            <a:r>
              <a:rPr lang="zh-TW" altLang="en-US" dirty="0"/>
              <a:t>月到</a:t>
            </a:r>
            <a:r>
              <a:rPr lang="en-US" altLang="zh-TW" dirty="0"/>
              <a:t>2021</a:t>
            </a:r>
            <a:r>
              <a:rPr lang="zh-TW" altLang="en-US" dirty="0"/>
              <a:t>的年底。</a:t>
            </a:r>
            <a:endParaRPr lang="en-US" altLang="zh-TW" dirty="0"/>
          </a:p>
          <a:p>
            <a:r>
              <a:rPr lang="zh-TW" altLang="en-US" dirty="0"/>
              <a:t>那至於房地產股市的部分</a:t>
            </a:r>
            <a:endParaRPr lang="en-US" altLang="zh-TW" dirty="0"/>
          </a:p>
          <a:p>
            <a:r>
              <a:rPr lang="zh-TW" altLang="en-US" dirty="0"/>
              <a:t>我們採用來自 </a:t>
            </a:r>
            <a:r>
              <a:rPr lang="en-US" altLang="zh-TW" dirty="0"/>
              <a:t>{goodinfo.com} </a:t>
            </a:r>
            <a:r>
              <a:rPr lang="zh-TW" altLang="en-US" dirty="0"/>
              <a:t>的真實交易資料（真實價格註冊資訊）。 包含台灣</a:t>
            </a:r>
            <a:r>
              <a:rPr lang="en-US" altLang="zh-TW" dirty="0"/>
              <a:t>6</a:t>
            </a:r>
            <a:r>
              <a:rPr lang="zh-TW" altLang="en-US" dirty="0"/>
              <a:t>種不同類型的股票，時間範圍為</a:t>
            </a:r>
            <a:r>
              <a:rPr lang="en-US" altLang="zh-TW" dirty="0"/>
              <a:t>2019/01/01</a:t>
            </a:r>
            <a:r>
              <a:rPr lang="zh-TW" altLang="en-US" dirty="0"/>
              <a:t>至</a:t>
            </a:r>
            <a:r>
              <a:rPr lang="en-US" altLang="zh-TW" dirty="0"/>
              <a:t>2021/12/29</a:t>
            </a:r>
            <a:r>
              <a:rPr lang="zh-TW" altLang="en-US" dirty="0"/>
              <a:t>。</a:t>
            </a:r>
            <a:endParaRPr lang="en-US" altLang="zh-TW" dirty="0"/>
          </a:p>
        </p:txBody>
      </p:sp>
      <p:sp>
        <p:nvSpPr>
          <p:cNvPr id="10244" name="日期版面配置區 3">
            <a:extLst>
              <a:ext uri="{FF2B5EF4-FFF2-40B4-BE49-F238E27FC236}">
                <a16:creationId xmlns:a16="http://schemas.microsoft.com/office/drawing/2014/main" id="{1228ED87-B45D-451F-8BF0-119BE5BAD62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79D4C2-70A0-4624-8B40-C4AFA4283D24}" type="datetime1">
              <a:rPr lang="zh-CN" altLang="en-US" smtClean="0"/>
              <a:pPr/>
              <a:t>2024/1/6</a:t>
            </a:fld>
            <a:endParaRPr lang="zh-CN" altLang="en-US" sz="1200"/>
          </a:p>
        </p:txBody>
      </p:sp>
      <p:sp>
        <p:nvSpPr>
          <p:cNvPr id="10245" name="投影片編號版面配置區 4">
            <a:extLst>
              <a:ext uri="{FF2B5EF4-FFF2-40B4-BE49-F238E27FC236}">
                <a16:creationId xmlns:a16="http://schemas.microsoft.com/office/drawing/2014/main" id="{6570A599-DDF8-4C0C-A261-30FD38A1CF2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53A1E0-3C02-40B2-A625-A6FBAC257856}" type="slidenum">
              <a:rPr lang="zh-CN" altLang="en-US" smtClean="0"/>
              <a:pPr/>
              <a:t>8</a:t>
            </a:fld>
            <a:endParaRPr lang="zh-CN" altLang="en-US" sz="1200"/>
          </a:p>
        </p:txBody>
      </p:sp>
    </p:spTree>
    <p:extLst>
      <p:ext uri="{BB962C8B-B14F-4D97-AF65-F5344CB8AC3E}">
        <p14:creationId xmlns:p14="http://schemas.microsoft.com/office/powerpoint/2010/main" val="37704708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71</a:t>
            </a:fld>
            <a:endParaRPr lang="zh-CN" altLang="en-US" sz="1200"/>
          </a:p>
        </p:txBody>
      </p:sp>
    </p:spTree>
    <p:extLst>
      <p:ext uri="{BB962C8B-B14F-4D97-AF65-F5344CB8AC3E}">
        <p14:creationId xmlns:p14="http://schemas.microsoft.com/office/powerpoint/2010/main" val="2927118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72</a:t>
            </a:fld>
            <a:endParaRPr lang="zh-CN" altLang="en-US" sz="1200"/>
          </a:p>
        </p:txBody>
      </p:sp>
    </p:spTree>
    <p:extLst>
      <p:ext uri="{BB962C8B-B14F-4D97-AF65-F5344CB8AC3E}">
        <p14:creationId xmlns:p14="http://schemas.microsoft.com/office/powerpoint/2010/main" val="41581690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73</a:t>
            </a:fld>
            <a:endParaRPr lang="zh-CN" altLang="en-US" sz="1200"/>
          </a:p>
        </p:txBody>
      </p:sp>
    </p:spTree>
    <p:extLst>
      <p:ext uri="{BB962C8B-B14F-4D97-AF65-F5344CB8AC3E}">
        <p14:creationId xmlns:p14="http://schemas.microsoft.com/office/powerpoint/2010/main" val="1222663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74</a:t>
            </a:fld>
            <a:endParaRPr lang="zh-CN" altLang="en-US" sz="1200"/>
          </a:p>
        </p:txBody>
      </p:sp>
    </p:spTree>
    <p:extLst>
      <p:ext uri="{BB962C8B-B14F-4D97-AF65-F5344CB8AC3E}">
        <p14:creationId xmlns:p14="http://schemas.microsoft.com/office/powerpoint/2010/main" val="2332903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75</a:t>
            </a:fld>
            <a:endParaRPr lang="zh-CN" altLang="en-US" sz="1200"/>
          </a:p>
        </p:txBody>
      </p:sp>
    </p:spTree>
    <p:extLst>
      <p:ext uri="{BB962C8B-B14F-4D97-AF65-F5344CB8AC3E}">
        <p14:creationId xmlns:p14="http://schemas.microsoft.com/office/powerpoint/2010/main" val="32162891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76</a:t>
            </a:fld>
            <a:endParaRPr lang="zh-CN" altLang="en-US" sz="1200"/>
          </a:p>
        </p:txBody>
      </p:sp>
    </p:spTree>
    <p:extLst>
      <p:ext uri="{BB962C8B-B14F-4D97-AF65-F5344CB8AC3E}">
        <p14:creationId xmlns:p14="http://schemas.microsoft.com/office/powerpoint/2010/main" val="3830218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77</a:t>
            </a:fld>
            <a:endParaRPr lang="zh-CN" altLang="en-US" sz="1200"/>
          </a:p>
        </p:txBody>
      </p:sp>
    </p:spTree>
    <p:extLst>
      <p:ext uri="{BB962C8B-B14F-4D97-AF65-F5344CB8AC3E}">
        <p14:creationId xmlns:p14="http://schemas.microsoft.com/office/powerpoint/2010/main" val="2294821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78</a:t>
            </a:fld>
            <a:endParaRPr lang="zh-CN" altLang="en-US" sz="1200"/>
          </a:p>
        </p:txBody>
      </p:sp>
    </p:spTree>
    <p:extLst>
      <p:ext uri="{BB962C8B-B14F-4D97-AF65-F5344CB8AC3E}">
        <p14:creationId xmlns:p14="http://schemas.microsoft.com/office/powerpoint/2010/main" val="618263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79</a:t>
            </a:fld>
            <a:endParaRPr lang="zh-CN" altLang="en-US" sz="1200"/>
          </a:p>
        </p:txBody>
      </p:sp>
    </p:spTree>
    <p:extLst>
      <p:ext uri="{BB962C8B-B14F-4D97-AF65-F5344CB8AC3E}">
        <p14:creationId xmlns:p14="http://schemas.microsoft.com/office/powerpoint/2010/main" val="41063978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80</a:t>
            </a:fld>
            <a:endParaRPr lang="zh-CN" altLang="en-US" sz="1200"/>
          </a:p>
        </p:txBody>
      </p:sp>
    </p:spTree>
    <p:extLst>
      <p:ext uri="{BB962C8B-B14F-4D97-AF65-F5344CB8AC3E}">
        <p14:creationId xmlns:p14="http://schemas.microsoft.com/office/powerpoint/2010/main" val="141857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a:extLst>
              <a:ext uri="{FF2B5EF4-FFF2-40B4-BE49-F238E27FC236}">
                <a16:creationId xmlns:a16="http://schemas.microsoft.com/office/drawing/2014/main" id="{597B1531-CAEA-433B-9E02-4D32DC4A5C95}"/>
              </a:ext>
            </a:extLst>
          </p:cNvPr>
          <p:cNvSpPr>
            <a:spLocks noGrp="1" noRot="1" noChangeAspect="1" noChangeArrowheads="1" noTextEdit="1"/>
          </p:cNvSpPr>
          <p:nvPr>
            <p:ph type="sldImg"/>
          </p:nvPr>
        </p:nvSpPr>
        <p:spPr/>
      </p:sp>
      <p:sp>
        <p:nvSpPr>
          <p:cNvPr id="6147" name="備忘稿版面配置區 2">
            <a:extLst>
              <a:ext uri="{FF2B5EF4-FFF2-40B4-BE49-F238E27FC236}">
                <a16:creationId xmlns:a16="http://schemas.microsoft.com/office/drawing/2014/main" id="{9A99708D-CCD3-4FBB-8A52-1E487179E53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接著是第二章 </a:t>
            </a:r>
            <a:r>
              <a:rPr lang="en-US" altLang="zh-TW" dirty="0" err="1"/>
              <a:t>eda</a:t>
            </a:r>
            <a:r>
              <a:rPr lang="zh-TW" altLang="en-US" dirty="0"/>
              <a:t>及資料前處理的部分</a:t>
            </a:r>
          </a:p>
        </p:txBody>
      </p:sp>
      <p:sp>
        <p:nvSpPr>
          <p:cNvPr id="6148" name="日期版面配置區 3">
            <a:extLst>
              <a:ext uri="{FF2B5EF4-FFF2-40B4-BE49-F238E27FC236}">
                <a16:creationId xmlns:a16="http://schemas.microsoft.com/office/drawing/2014/main" id="{99D7110F-92AE-44F7-A1A4-A4F0974E8F34}"/>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BCA3EB-D83B-4BDC-A289-7C6F36D8DA6B}" type="datetime1">
              <a:rPr lang="zh-CN" altLang="en-US" smtClean="0"/>
              <a:pPr/>
              <a:t>2024/1/6</a:t>
            </a:fld>
            <a:endParaRPr lang="zh-CN" altLang="en-US" sz="1200"/>
          </a:p>
        </p:txBody>
      </p:sp>
      <p:sp>
        <p:nvSpPr>
          <p:cNvPr id="6149" name="投影片編號版面配置區 4">
            <a:extLst>
              <a:ext uri="{FF2B5EF4-FFF2-40B4-BE49-F238E27FC236}">
                <a16:creationId xmlns:a16="http://schemas.microsoft.com/office/drawing/2014/main" id="{5A0F3648-A8CE-4438-A7A0-C2B37D48EC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56F974-40B2-415E-BD16-4578F97438C7}" type="slidenum">
              <a:rPr lang="zh-CN" altLang="en-US" smtClean="0"/>
              <a:pPr/>
              <a:t>9</a:t>
            </a:fld>
            <a:endParaRPr lang="zh-CN" altLang="en-US" sz="1200"/>
          </a:p>
        </p:txBody>
      </p:sp>
    </p:spTree>
    <p:extLst>
      <p:ext uri="{BB962C8B-B14F-4D97-AF65-F5344CB8AC3E}">
        <p14:creationId xmlns:p14="http://schemas.microsoft.com/office/powerpoint/2010/main" val="248698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81</a:t>
            </a:fld>
            <a:endParaRPr lang="zh-CN" altLang="en-US" sz="1200"/>
          </a:p>
        </p:txBody>
      </p:sp>
    </p:spTree>
    <p:extLst>
      <p:ext uri="{BB962C8B-B14F-4D97-AF65-F5344CB8AC3E}">
        <p14:creationId xmlns:p14="http://schemas.microsoft.com/office/powerpoint/2010/main" val="22153265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a:extLst>
              <a:ext uri="{FF2B5EF4-FFF2-40B4-BE49-F238E27FC236}">
                <a16:creationId xmlns:a16="http://schemas.microsoft.com/office/drawing/2014/main" id="{4804A9BC-5861-497C-81AF-6065C34B257B}"/>
              </a:ext>
            </a:extLst>
          </p:cNvPr>
          <p:cNvSpPr>
            <a:spLocks noGrp="1" noRot="1" noChangeAspect="1" noChangeArrowheads="1" noTextEdit="1"/>
          </p:cNvSpPr>
          <p:nvPr>
            <p:ph type="sldImg"/>
          </p:nvPr>
        </p:nvSpPr>
        <p:spPr/>
      </p:sp>
      <p:sp>
        <p:nvSpPr>
          <p:cNvPr id="36867" name="備忘稿版面配置區 2">
            <a:extLst>
              <a:ext uri="{FF2B5EF4-FFF2-40B4-BE49-F238E27FC236}">
                <a16:creationId xmlns:a16="http://schemas.microsoft.com/office/drawing/2014/main" id="{D5C8805E-3466-458A-95E5-7F184513DBB2}"/>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36868" name="日期版面配置區 3">
            <a:extLst>
              <a:ext uri="{FF2B5EF4-FFF2-40B4-BE49-F238E27FC236}">
                <a16:creationId xmlns:a16="http://schemas.microsoft.com/office/drawing/2014/main" id="{76909978-C759-4A9B-8A55-13AF5EB7CA13}"/>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192BA6-C0C8-439C-8B2B-A47DBD6C11F8}" type="datetime1">
              <a:rPr lang="zh-CN" altLang="en-US" smtClean="0"/>
              <a:pPr/>
              <a:t>2024/1/6</a:t>
            </a:fld>
            <a:endParaRPr lang="zh-CN" altLang="en-US" sz="1200"/>
          </a:p>
        </p:txBody>
      </p:sp>
      <p:sp>
        <p:nvSpPr>
          <p:cNvPr id="36869" name="投影片編號版面配置區 4">
            <a:extLst>
              <a:ext uri="{FF2B5EF4-FFF2-40B4-BE49-F238E27FC236}">
                <a16:creationId xmlns:a16="http://schemas.microsoft.com/office/drawing/2014/main" id="{5C6D4889-9ADF-4CF1-88E6-4B5A2AF9590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7CFFE4-D7FD-4C9F-993E-01E6ED1CB31D}" type="slidenum">
              <a:rPr lang="zh-CN" altLang="en-US" smtClean="0"/>
              <a:pPr/>
              <a:t>82</a:t>
            </a:fld>
            <a:endParaRPr lang="zh-CN" altLang="en-US" sz="1200"/>
          </a:p>
        </p:txBody>
      </p:sp>
    </p:spTree>
    <p:extLst>
      <p:ext uri="{BB962C8B-B14F-4D97-AF65-F5344CB8AC3E}">
        <p14:creationId xmlns:p14="http://schemas.microsoft.com/office/powerpoint/2010/main" val="223189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圖像版面配置區 1">
            <a:extLst>
              <a:ext uri="{FF2B5EF4-FFF2-40B4-BE49-F238E27FC236}">
                <a16:creationId xmlns:a16="http://schemas.microsoft.com/office/drawing/2014/main" id="{F368D259-1D0A-45ED-86B3-00CFF2F3CF9A}"/>
              </a:ext>
            </a:extLst>
          </p:cNvPr>
          <p:cNvSpPr>
            <a:spLocks noGrp="1" noRot="1" noChangeAspect="1" noChangeArrowheads="1" noTextEdit="1"/>
          </p:cNvSpPr>
          <p:nvPr>
            <p:ph type="sldImg"/>
          </p:nvPr>
        </p:nvSpPr>
        <p:spPr/>
      </p:sp>
      <p:sp>
        <p:nvSpPr>
          <p:cNvPr id="16387" name="備忘稿版面配置區 2">
            <a:extLst>
              <a:ext uri="{FF2B5EF4-FFF2-40B4-BE49-F238E27FC236}">
                <a16:creationId xmlns:a16="http://schemas.microsoft.com/office/drawing/2014/main" id="{96735B78-EA31-489B-80C5-7390BAF22470}"/>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6388" name="日期版面配置區 3">
            <a:extLst>
              <a:ext uri="{FF2B5EF4-FFF2-40B4-BE49-F238E27FC236}">
                <a16:creationId xmlns:a16="http://schemas.microsoft.com/office/drawing/2014/main" id="{7CB361B2-0567-4596-9403-78F7A5626A0D}"/>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394E2F-6A76-4868-8B87-2F4C0B278F9F}" type="datetime1">
              <a:rPr lang="zh-CN" altLang="en-US" smtClean="0">
                <a:solidFill>
                  <a:srgbClr val="000000"/>
                </a:solidFill>
              </a:rPr>
              <a:pPr/>
              <a:t>2024/1/6</a:t>
            </a:fld>
            <a:endParaRPr lang="zh-CN" altLang="en-US" sz="1200">
              <a:solidFill>
                <a:srgbClr val="000000"/>
              </a:solidFill>
            </a:endParaRPr>
          </a:p>
        </p:txBody>
      </p:sp>
      <p:sp>
        <p:nvSpPr>
          <p:cNvPr id="16389" name="投影片編號版面配置區 4">
            <a:extLst>
              <a:ext uri="{FF2B5EF4-FFF2-40B4-BE49-F238E27FC236}">
                <a16:creationId xmlns:a16="http://schemas.microsoft.com/office/drawing/2014/main" id="{92961AEC-5CE0-45DE-B6D3-122645A64F3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2C2C8D-595E-4E5D-871E-8746C4776BE2}" type="slidenum">
              <a:rPr lang="zh-CN" altLang="en-US" smtClean="0">
                <a:solidFill>
                  <a:srgbClr val="000000"/>
                </a:solidFill>
              </a:rPr>
              <a:pPr/>
              <a:t>10</a:t>
            </a:fld>
            <a:endParaRPr lang="zh-CN" alt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1028F0A8-759E-4AD1-B1DD-95AB1B346F20}"/>
              </a:ext>
            </a:extLst>
          </p:cNvPr>
          <p:cNvSpPr>
            <a:spLocks noGrp="1" noChangeArrowheads="1"/>
          </p:cNvSpPr>
          <p:nvPr>
            <p:ph type="dt" sz="half" idx="10"/>
          </p:nvPr>
        </p:nvSpPr>
        <p:spPr>
          <a:ln/>
        </p:spPr>
        <p:txBody>
          <a:bodyPr/>
          <a:lstStyle>
            <a:lvl1pPr>
              <a:defRPr/>
            </a:lvl1pPr>
          </a:lstStyle>
          <a:p>
            <a:pPr>
              <a:defRPr/>
            </a:pPr>
            <a:fld id="{EE72364A-620F-4697-8A4B-D36F16F30012}" type="datetime1">
              <a:rPr lang="zh-CN" altLang="en-US"/>
              <a:pPr>
                <a:defRPr/>
              </a:pPr>
              <a:t>2024/1/6</a:t>
            </a:fld>
            <a:endParaRPr lang="zh-CN" altLang="en-US" sz="1800">
              <a:solidFill>
                <a:schemeClr val="tx1"/>
              </a:solidFill>
            </a:endParaRPr>
          </a:p>
        </p:txBody>
      </p:sp>
      <p:sp>
        <p:nvSpPr>
          <p:cNvPr id="5" name="页脚占位符 4">
            <a:extLst>
              <a:ext uri="{FF2B5EF4-FFF2-40B4-BE49-F238E27FC236}">
                <a16:creationId xmlns:a16="http://schemas.microsoft.com/office/drawing/2014/main" id="{45E4B75D-7830-417D-AE91-E3260C3DA61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51F29CE0-70CF-410F-953D-D68D19F1775D}"/>
              </a:ext>
            </a:extLst>
          </p:cNvPr>
          <p:cNvSpPr>
            <a:spLocks noGrp="1" noChangeArrowheads="1"/>
          </p:cNvSpPr>
          <p:nvPr>
            <p:ph type="sldNum" sz="quarter" idx="12"/>
          </p:nvPr>
        </p:nvSpPr>
        <p:spPr>
          <a:ln/>
        </p:spPr>
        <p:txBody>
          <a:bodyPr/>
          <a:lstStyle>
            <a:lvl1pPr>
              <a:defRPr/>
            </a:lvl1pPr>
          </a:lstStyle>
          <a:p>
            <a:pPr>
              <a:defRPr/>
            </a:pPr>
            <a:fld id="{47FDFFD3-0C61-46BB-B3DD-E87E1107CED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5684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0EB746-6026-4030-8CB0-D807AB60119D}"/>
              </a:ext>
            </a:extLst>
          </p:cNvPr>
          <p:cNvSpPr>
            <a:spLocks noGrp="1" noChangeArrowheads="1"/>
          </p:cNvSpPr>
          <p:nvPr>
            <p:ph type="dt" sz="half" idx="10"/>
          </p:nvPr>
        </p:nvSpPr>
        <p:spPr>
          <a:ln/>
        </p:spPr>
        <p:txBody>
          <a:bodyPr/>
          <a:lstStyle>
            <a:lvl1pPr>
              <a:defRPr/>
            </a:lvl1pPr>
          </a:lstStyle>
          <a:p>
            <a:pPr>
              <a:defRPr/>
            </a:pPr>
            <a:fld id="{0B59D23E-8F29-4DC8-ADB5-D41D26B9DB90}" type="datetime1">
              <a:rPr lang="zh-CN" altLang="en-US"/>
              <a:pPr>
                <a:defRPr/>
              </a:pPr>
              <a:t>2024/1/6</a:t>
            </a:fld>
            <a:endParaRPr lang="zh-CN" altLang="en-US" sz="1800">
              <a:solidFill>
                <a:schemeClr val="tx1"/>
              </a:solidFill>
            </a:endParaRPr>
          </a:p>
        </p:txBody>
      </p:sp>
      <p:sp>
        <p:nvSpPr>
          <p:cNvPr id="5" name="页脚占位符 4">
            <a:extLst>
              <a:ext uri="{FF2B5EF4-FFF2-40B4-BE49-F238E27FC236}">
                <a16:creationId xmlns:a16="http://schemas.microsoft.com/office/drawing/2014/main" id="{C021B6EF-3A4D-45B5-99F0-568E4485751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82238B3D-6CFA-4B7B-B549-6F768E5B3B1A}"/>
              </a:ext>
            </a:extLst>
          </p:cNvPr>
          <p:cNvSpPr>
            <a:spLocks noGrp="1" noChangeArrowheads="1"/>
          </p:cNvSpPr>
          <p:nvPr>
            <p:ph type="sldNum" sz="quarter" idx="12"/>
          </p:nvPr>
        </p:nvSpPr>
        <p:spPr>
          <a:ln/>
        </p:spPr>
        <p:txBody>
          <a:bodyPr/>
          <a:lstStyle>
            <a:lvl1pPr>
              <a:defRPr/>
            </a:lvl1pPr>
          </a:lstStyle>
          <a:p>
            <a:pPr>
              <a:defRPr/>
            </a:pPr>
            <a:fld id="{E1D0EC95-E4BE-4010-B444-AD68C9DA55C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3702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0F165F-B0C8-46E9-B50C-75E23E3B04A9}"/>
              </a:ext>
            </a:extLst>
          </p:cNvPr>
          <p:cNvSpPr>
            <a:spLocks noGrp="1" noChangeArrowheads="1"/>
          </p:cNvSpPr>
          <p:nvPr>
            <p:ph type="dt" sz="half" idx="10"/>
          </p:nvPr>
        </p:nvSpPr>
        <p:spPr>
          <a:ln/>
        </p:spPr>
        <p:txBody>
          <a:bodyPr/>
          <a:lstStyle>
            <a:lvl1pPr>
              <a:defRPr/>
            </a:lvl1pPr>
          </a:lstStyle>
          <a:p>
            <a:pPr>
              <a:defRPr/>
            </a:pPr>
            <a:fld id="{9AD1B55E-8178-48AC-B219-9FC89B791AFD}" type="datetime1">
              <a:rPr lang="zh-CN" altLang="en-US"/>
              <a:pPr>
                <a:defRPr/>
              </a:pPr>
              <a:t>2024/1/6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A515841-3324-4CFB-9A8E-02FE860290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CBA6EDD-3EC0-41C3-A2E1-4A5A20A7190F}"/>
              </a:ext>
            </a:extLst>
          </p:cNvPr>
          <p:cNvSpPr>
            <a:spLocks noGrp="1" noChangeArrowheads="1"/>
          </p:cNvSpPr>
          <p:nvPr>
            <p:ph type="sldNum" sz="quarter" idx="12"/>
          </p:nvPr>
        </p:nvSpPr>
        <p:spPr>
          <a:ln/>
        </p:spPr>
        <p:txBody>
          <a:bodyPr/>
          <a:lstStyle>
            <a:lvl1pPr>
              <a:defRPr/>
            </a:lvl1pPr>
          </a:lstStyle>
          <a:p>
            <a:pPr>
              <a:defRPr/>
            </a:pPr>
            <a:fld id="{24365B42-558F-4AFD-B83C-85EA68F4251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24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FD20B7-A9C5-4435-9D98-049E2E3A0D11}"/>
              </a:ext>
            </a:extLst>
          </p:cNvPr>
          <p:cNvSpPr>
            <a:spLocks noGrp="1" noChangeArrowheads="1"/>
          </p:cNvSpPr>
          <p:nvPr>
            <p:ph type="dt" sz="half" idx="10"/>
          </p:nvPr>
        </p:nvSpPr>
        <p:spPr>
          <a:ln/>
        </p:spPr>
        <p:txBody>
          <a:bodyPr/>
          <a:lstStyle>
            <a:lvl1pPr>
              <a:defRPr/>
            </a:lvl1pPr>
          </a:lstStyle>
          <a:p>
            <a:pPr>
              <a:defRPr/>
            </a:pPr>
            <a:fld id="{3601F985-552E-43B0-A715-0D1A10D5D33F}" type="datetime1">
              <a:rPr lang="zh-CN" altLang="en-US"/>
              <a:pPr>
                <a:defRPr/>
              </a:pPr>
              <a:t>2024/1/6</a:t>
            </a:fld>
            <a:endParaRPr lang="zh-CN" altLang="en-US" sz="1800">
              <a:solidFill>
                <a:schemeClr val="tx1"/>
              </a:solidFill>
            </a:endParaRPr>
          </a:p>
        </p:txBody>
      </p:sp>
      <p:sp>
        <p:nvSpPr>
          <p:cNvPr id="5" name="页脚占位符 4">
            <a:extLst>
              <a:ext uri="{FF2B5EF4-FFF2-40B4-BE49-F238E27FC236}">
                <a16:creationId xmlns:a16="http://schemas.microsoft.com/office/drawing/2014/main" id="{4920715D-511C-46F9-960E-A71252CC4E3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1EA45DA-9652-4AA0-A59B-A3A01B9077AC}"/>
              </a:ext>
            </a:extLst>
          </p:cNvPr>
          <p:cNvSpPr>
            <a:spLocks noGrp="1" noChangeArrowheads="1"/>
          </p:cNvSpPr>
          <p:nvPr>
            <p:ph type="sldNum" sz="quarter" idx="12"/>
          </p:nvPr>
        </p:nvSpPr>
        <p:spPr>
          <a:ln/>
        </p:spPr>
        <p:txBody>
          <a:bodyPr/>
          <a:lstStyle>
            <a:lvl1pPr>
              <a:defRPr/>
            </a:lvl1pPr>
          </a:lstStyle>
          <a:p>
            <a:pPr>
              <a:defRPr/>
            </a:pPr>
            <a:fld id="{28815DD9-8BC8-41AF-B2E4-42C9754995A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81267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DE5863E-B390-4DDE-A61E-BFCFC0342F70}"/>
              </a:ext>
            </a:extLst>
          </p:cNvPr>
          <p:cNvSpPr>
            <a:spLocks noGrp="1" noChangeArrowheads="1"/>
          </p:cNvSpPr>
          <p:nvPr>
            <p:ph type="dt" sz="half" idx="10"/>
          </p:nvPr>
        </p:nvSpPr>
        <p:spPr>
          <a:ln/>
        </p:spPr>
        <p:txBody>
          <a:bodyPr/>
          <a:lstStyle>
            <a:lvl1pPr>
              <a:defRPr/>
            </a:lvl1pPr>
          </a:lstStyle>
          <a:p>
            <a:pPr>
              <a:defRPr/>
            </a:pPr>
            <a:fld id="{4AE3D9B5-6371-40EC-BB3E-38A704E4FC1B}" type="datetime1">
              <a:rPr lang="zh-CN" altLang="en-US"/>
              <a:pPr>
                <a:defRPr/>
              </a:pPr>
              <a:t>2024/1/6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151A59B-28C2-4075-BB30-AC7CF5A06B1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34008E63-5F68-4F4F-A558-25DD1F9D41DD}"/>
              </a:ext>
            </a:extLst>
          </p:cNvPr>
          <p:cNvSpPr>
            <a:spLocks noGrp="1" noChangeArrowheads="1"/>
          </p:cNvSpPr>
          <p:nvPr>
            <p:ph type="sldNum" sz="quarter" idx="12"/>
          </p:nvPr>
        </p:nvSpPr>
        <p:spPr>
          <a:ln/>
        </p:spPr>
        <p:txBody>
          <a:bodyPr/>
          <a:lstStyle>
            <a:lvl1pPr>
              <a:defRPr/>
            </a:lvl1pPr>
          </a:lstStyle>
          <a:p>
            <a:pPr>
              <a:defRPr/>
            </a:pPr>
            <a:fld id="{6EC5B2CD-E426-4BC6-A5AF-4FD1639BF61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69534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B87303C3-8C06-465D-B317-7507ACDCC9A6}"/>
              </a:ext>
            </a:extLst>
          </p:cNvPr>
          <p:cNvSpPr>
            <a:spLocks noGrp="1" noChangeArrowheads="1"/>
          </p:cNvSpPr>
          <p:nvPr>
            <p:ph type="dt" sz="half" idx="10"/>
          </p:nvPr>
        </p:nvSpPr>
        <p:spPr>
          <a:ln/>
        </p:spPr>
        <p:txBody>
          <a:bodyPr/>
          <a:lstStyle>
            <a:lvl1pPr>
              <a:defRPr/>
            </a:lvl1pPr>
          </a:lstStyle>
          <a:p>
            <a:pPr>
              <a:defRPr/>
            </a:pPr>
            <a:fld id="{39F42F1E-CB08-402E-88FC-EFEE5DC1C059}" type="datetime1">
              <a:rPr lang="zh-CN" altLang="en-US"/>
              <a:pPr>
                <a:defRPr/>
              </a:pPr>
              <a:t>2024/1/6</a:t>
            </a:fld>
            <a:endParaRPr lang="zh-CN" altLang="en-US" sz="1800">
              <a:solidFill>
                <a:schemeClr val="tx1"/>
              </a:solidFill>
            </a:endParaRPr>
          </a:p>
        </p:txBody>
      </p:sp>
      <p:sp>
        <p:nvSpPr>
          <p:cNvPr id="6" name="页脚占位符 4">
            <a:extLst>
              <a:ext uri="{FF2B5EF4-FFF2-40B4-BE49-F238E27FC236}">
                <a16:creationId xmlns:a16="http://schemas.microsoft.com/office/drawing/2014/main" id="{EEBDEE5E-29C3-4ABC-806A-AE92B206D2B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B6D26762-F2BB-4109-89EB-2881F6A9C39C}"/>
              </a:ext>
            </a:extLst>
          </p:cNvPr>
          <p:cNvSpPr>
            <a:spLocks noGrp="1" noChangeArrowheads="1"/>
          </p:cNvSpPr>
          <p:nvPr>
            <p:ph type="sldNum" sz="quarter" idx="12"/>
          </p:nvPr>
        </p:nvSpPr>
        <p:spPr>
          <a:ln/>
        </p:spPr>
        <p:txBody>
          <a:bodyPr/>
          <a:lstStyle>
            <a:lvl1pPr>
              <a:defRPr/>
            </a:lvl1pPr>
          </a:lstStyle>
          <a:p>
            <a:pPr>
              <a:defRPr/>
            </a:pPr>
            <a:fld id="{3BABB49D-3094-46AF-9C46-C9E95C9EEAB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0949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D8AC500B-8478-4F61-B5FD-896CEC39F7ED}"/>
              </a:ext>
            </a:extLst>
          </p:cNvPr>
          <p:cNvSpPr>
            <a:spLocks noGrp="1" noChangeArrowheads="1"/>
          </p:cNvSpPr>
          <p:nvPr>
            <p:ph type="dt" sz="half" idx="10"/>
          </p:nvPr>
        </p:nvSpPr>
        <p:spPr>
          <a:ln/>
        </p:spPr>
        <p:txBody>
          <a:bodyPr/>
          <a:lstStyle>
            <a:lvl1pPr>
              <a:defRPr/>
            </a:lvl1pPr>
          </a:lstStyle>
          <a:p>
            <a:pPr>
              <a:defRPr/>
            </a:pPr>
            <a:fld id="{43270AB4-8E69-427C-AD9A-5EF637CA0DD5}" type="datetime1">
              <a:rPr lang="zh-CN" altLang="en-US"/>
              <a:pPr>
                <a:defRPr/>
              </a:pPr>
              <a:t>2024/1/6</a:t>
            </a:fld>
            <a:endParaRPr lang="zh-CN" altLang="en-US" sz="1800">
              <a:solidFill>
                <a:schemeClr val="tx1"/>
              </a:solidFill>
            </a:endParaRPr>
          </a:p>
        </p:txBody>
      </p:sp>
      <p:sp>
        <p:nvSpPr>
          <p:cNvPr id="8" name="页脚占位符 4">
            <a:extLst>
              <a:ext uri="{FF2B5EF4-FFF2-40B4-BE49-F238E27FC236}">
                <a16:creationId xmlns:a16="http://schemas.microsoft.com/office/drawing/2014/main" id="{1FFF0DC4-F125-48B5-8638-C47A25B59D0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078CF7FE-5E60-4CC6-9F6C-E97CD143A7C9}"/>
              </a:ext>
            </a:extLst>
          </p:cNvPr>
          <p:cNvSpPr>
            <a:spLocks noGrp="1" noChangeArrowheads="1"/>
          </p:cNvSpPr>
          <p:nvPr>
            <p:ph type="sldNum" sz="quarter" idx="12"/>
          </p:nvPr>
        </p:nvSpPr>
        <p:spPr>
          <a:ln/>
        </p:spPr>
        <p:txBody>
          <a:bodyPr/>
          <a:lstStyle>
            <a:lvl1pPr>
              <a:defRPr/>
            </a:lvl1pPr>
          </a:lstStyle>
          <a:p>
            <a:pPr>
              <a:defRPr/>
            </a:pPr>
            <a:fld id="{A3530DFA-460A-4B9E-96C0-DE3AE29270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10995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D47CED1-28F8-440A-A875-5240FE786977}"/>
              </a:ext>
            </a:extLst>
          </p:cNvPr>
          <p:cNvSpPr>
            <a:spLocks noGrp="1" noChangeArrowheads="1"/>
          </p:cNvSpPr>
          <p:nvPr>
            <p:ph type="dt" sz="half" idx="10"/>
          </p:nvPr>
        </p:nvSpPr>
        <p:spPr>
          <a:ln/>
        </p:spPr>
        <p:txBody>
          <a:bodyPr/>
          <a:lstStyle>
            <a:lvl1pPr>
              <a:defRPr/>
            </a:lvl1pPr>
          </a:lstStyle>
          <a:p>
            <a:pPr>
              <a:defRPr/>
            </a:pPr>
            <a:fld id="{6C33563D-AE4C-455D-8CA0-512B699860BB}" type="datetime1">
              <a:rPr lang="zh-CN" altLang="en-US"/>
              <a:pPr>
                <a:defRPr/>
              </a:pPr>
              <a:t>2024/1/6</a:t>
            </a:fld>
            <a:endParaRPr lang="zh-CN" altLang="en-US" sz="1800">
              <a:solidFill>
                <a:schemeClr val="tx1"/>
              </a:solidFill>
            </a:endParaRPr>
          </a:p>
        </p:txBody>
      </p:sp>
      <p:sp>
        <p:nvSpPr>
          <p:cNvPr id="4" name="页脚占位符 4">
            <a:extLst>
              <a:ext uri="{FF2B5EF4-FFF2-40B4-BE49-F238E27FC236}">
                <a16:creationId xmlns:a16="http://schemas.microsoft.com/office/drawing/2014/main" id="{DE7BAE36-C356-4B7B-BA20-CA9AD519FBC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31206342-CAB3-4241-B36F-7EAA1BE5853E}"/>
              </a:ext>
            </a:extLst>
          </p:cNvPr>
          <p:cNvSpPr>
            <a:spLocks noGrp="1" noChangeArrowheads="1"/>
          </p:cNvSpPr>
          <p:nvPr>
            <p:ph type="sldNum" sz="quarter" idx="12"/>
          </p:nvPr>
        </p:nvSpPr>
        <p:spPr>
          <a:ln/>
        </p:spPr>
        <p:txBody>
          <a:bodyPr/>
          <a:lstStyle>
            <a:lvl1pPr>
              <a:defRPr/>
            </a:lvl1pPr>
          </a:lstStyle>
          <a:p>
            <a:pPr>
              <a:defRPr/>
            </a:pPr>
            <a:fld id="{9B55C794-BB57-4BBB-BA70-62BB30C2A28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35983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ABEE1F1-42D3-406C-B743-43983A5BF65F}"/>
              </a:ext>
            </a:extLst>
          </p:cNvPr>
          <p:cNvSpPr>
            <a:spLocks noGrp="1" noChangeArrowheads="1"/>
          </p:cNvSpPr>
          <p:nvPr>
            <p:ph type="dt" sz="half" idx="10"/>
          </p:nvPr>
        </p:nvSpPr>
        <p:spPr>
          <a:ln/>
        </p:spPr>
        <p:txBody>
          <a:bodyPr/>
          <a:lstStyle>
            <a:lvl1pPr>
              <a:defRPr/>
            </a:lvl1pPr>
          </a:lstStyle>
          <a:p>
            <a:pPr>
              <a:defRPr/>
            </a:pPr>
            <a:fld id="{C8236ADE-4578-41D1-B4B7-873A618E67BC}" type="datetime1">
              <a:rPr lang="zh-CN" altLang="en-US"/>
              <a:pPr>
                <a:defRPr/>
              </a:pPr>
              <a:t>2024/1/6</a:t>
            </a:fld>
            <a:endParaRPr lang="zh-CN" altLang="en-US" sz="1800">
              <a:solidFill>
                <a:schemeClr val="tx1"/>
              </a:solidFill>
            </a:endParaRPr>
          </a:p>
        </p:txBody>
      </p:sp>
      <p:sp>
        <p:nvSpPr>
          <p:cNvPr id="3" name="页脚占位符 4">
            <a:extLst>
              <a:ext uri="{FF2B5EF4-FFF2-40B4-BE49-F238E27FC236}">
                <a16:creationId xmlns:a16="http://schemas.microsoft.com/office/drawing/2014/main" id="{62589DA8-BA51-4C6F-9921-1C62FFDCD6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832FEDD5-CEF4-41E1-9220-D6B20AE44518}"/>
              </a:ext>
            </a:extLst>
          </p:cNvPr>
          <p:cNvSpPr>
            <a:spLocks noGrp="1" noChangeArrowheads="1"/>
          </p:cNvSpPr>
          <p:nvPr>
            <p:ph type="sldNum" sz="quarter" idx="12"/>
          </p:nvPr>
        </p:nvSpPr>
        <p:spPr>
          <a:ln/>
        </p:spPr>
        <p:txBody>
          <a:bodyPr/>
          <a:lstStyle>
            <a:lvl1pPr>
              <a:defRPr/>
            </a:lvl1pPr>
          </a:lstStyle>
          <a:p>
            <a:pPr>
              <a:defRPr/>
            </a:pPr>
            <a:fld id="{1435CEA5-32C7-44EE-9589-495F0BF07FD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1975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BBFE25E-D65A-4C2E-BA7B-60F1C590CBB7}"/>
              </a:ext>
            </a:extLst>
          </p:cNvPr>
          <p:cNvSpPr>
            <a:spLocks noGrp="1" noChangeArrowheads="1"/>
          </p:cNvSpPr>
          <p:nvPr>
            <p:ph type="dt" sz="half" idx="10"/>
          </p:nvPr>
        </p:nvSpPr>
        <p:spPr>
          <a:ln/>
        </p:spPr>
        <p:txBody>
          <a:bodyPr/>
          <a:lstStyle>
            <a:lvl1pPr>
              <a:defRPr/>
            </a:lvl1pPr>
          </a:lstStyle>
          <a:p>
            <a:pPr>
              <a:defRPr/>
            </a:pPr>
            <a:fld id="{41D57085-BD3D-49AD-A837-8E55E83D276B}" type="datetime1">
              <a:rPr lang="zh-CN" altLang="en-US"/>
              <a:pPr>
                <a:defRPr/>
              </a:pPr>
              <a:t>2024/1/6</a:t>
            </a:fld>
            <a:endParaRPr lang="zh-CN" altLang="en-US" sz="1800">
              <a:solidFill>
                <a:schemeClr val="tx1"/>
              </a:solidFill>
            </a:endParaRPr>
          </a:p>
        </p:txBody>
      </p:sp>
      <p:sp>
        <p:nvSpPr>
          <p:cNvPr id="6" name="页脚占位符 4">
            <a:extLst>
              <a:ext uri="{FF2B5EF4-FFF2-40B4-BE49-F238E27FC236}">
                <a16:creationId xmlns:a16="http://schemas.microsoft.com/office/drawing/2014/main" id="{11CBD72B-0199-4FAB-A7CC-F07E858EE0D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46E5C13A-9E1A-4243-8638-7C8CE25EFA4C}"/>
              </a:ext>
            </a:extLst>
          </p:cNvPr>
          <p:cNvSpPr>
            <a:spLocks noGrp="1" noChangeArrowheads="1"/>
          </p:cNvSpPr>
          <p:nvPr>
            <p:ph type="sldNum" sz="quarter" idx="12"/>
          </p:nvPr>
        </p:nvSpPr>
        <p:spPr>
          <a:ln/>
        </p:spPr>
        <p:txBody>
          <a:bodyPr/>
          <a:lstStyle>
            <a:lvl1pPr>
              <a:defRPr/>
            </a:lvl1pPr>
          </a:lstStyle>
          <a:p>
            <a:pPr>
              <a:defRPr/>
            </a:pPr>
            <a:fld id="{7D49E293-99A4-4346-B9A1-D9E343D6D9F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6986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1FE179B-F2B1-4264-83D8-B6FF365B539E}"/>
              </a:ext>
            </a:extLst>
          </p:cNvPr>
          <p:cNvSpPr>
            <a:spLocks noGrp="1" noChangeArrowheads="1"/>
          </p:cNvSpPr>
          <p:nvPr>
            <p:ph type="dt" sz="half" idx="10"/>
          </p:nvPr>
        </p:nvSpPr>
        <p:spPr>
          <a:ln/>
        </p:spPr>
        <p:txBody>
          <a:bodyPr/>
          <a:lstStyle>
            <a:lvl1pPr>
              <a:defRPr/>
            </a:lvl1pPr>
          </a:lstStyle>
          <a:p>
            <a:pPr>
              <a:defRPr/>
            </a:pPr>
            <a:fld id="{A9799930-3974-48FD-833B-EE79A795BDF7}" type="datetime1">
              <a:rPr lang="zh-CN" altLang="en-US"/>
              <a:pPr>
                <a:defRPr/>
              </a:pPr>
              <a:t>2024/1/6</a:t>
            </a:fld>
            <a:endParaRPr lang="zh-CN" altLang="en-US" sz="1800">
              <a:solidFill>
                <a:schemeClr val="tx1"/>
              </a:solidFill>
            </a:endParaRPr>
          </a:p>
        </p:txBody>
      </p:sp>
      <p:sp>
        <p:nvSpPr>
          <p:cNvPr id="6" name="页脚占位符 4">
            <a:extLst>
              <a:ext uri="{FF2B5EF4-FFF2-40B4-BE49-F238E27FC236}">
                <a16:creationId xmlns:a16="http://schemas.microsoft.com/office/drawing/2014/main" id="{0E95EE2F-6C4D-493B-972D-7E35FC02527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4F805C5-5D25-4D15-8B51-528B094ABDE4}"/>
              </a:ext>
            </a:extLst>
          </p:cNvPr>
          <p:cNvSpPr>
            <a:spLocks noGrp="1" noChangeArrowheads="1"/>
          </p:cNvSpPr>
          <p:nvPr>
            <p:ph type="sldNum" sz="quarter" idx="12"/>
          </p:nvPr>
        </p:nvSpPr>
        <p:spPr>
          <a:ln/>
        </p:spPr>
        <p:txBody>
          <a:bodyPr/>
          <a:lstStyle>
            <a:lvl1pPr>
              <a:defRPr/>
            </a:lvl1pPr>
          </a:lstStyle>
          <a:p>
            <a:pPr>
              <a:defRPr/>
            </a:pPr>
            <a:fld id="{059E2AF8-A70B-4A37-A162-8EB92EB0E78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11350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shadeToTitle="1">
        <a:gradFill rotWithShape="1">
          <a:gsLst>
            <a:gs pos="0">
              <a:srgbClr val="1F4E79"/>
            </a:gs>
            <a:gs pos="100000">
              <a:srgbClr val="2A3D52"/>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F66AEBF7-DF98-4C37-94CF-7A515C0993B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BCF639B0-A98A-460E-889C-A34447F0F11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a:extLst>
              <a:ext uri="{FF2B5EF4-FFF2-40B4-BE49-F238E27FC236}">
                <a16:creationId xmlns:a16="http://schemas.microsoft.com/office/drawing/2014/main" id="{B131B210-6591-4729-A62F-D1A57621971A}"/>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Arial" pitchFamily="34" charset="0"/>
              </a:defRPr>
            </a:lvl1pPr>
          </a:lstStyle>
          <a:p>
            <a:pPr>
              <a:defRPr/>
            </a:pPr>
            <a:fld id="{D0471A89-1AE2-4DCA-A7F4-0C1C791BAD81}" type="datetime1">
              <a:rPr lang="zh-CN" altLang="en-US"/>
              <a:pPr>
                <a:defRPr/>
              </a:pPr>
              <a:t>2024/1/6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777B3F9C-F401-4305-BA0E-96745943D884}"/>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defRPr>
            </a:lvl1pPr>
          </a:lstStyle>
          <a:p>
            <a:pPr>
              <a:defRPr/>
            </a:pPr>
            <a:endParaRPr lang="zh-CN" altLang="zh-CN"/>
          </a:p>
        </p:txBody>
      </p:sp>
      <p:sp>
        <p:nvSpPr>
          <p:cNvPr id="1030" name="灯片编号占位符 5">
            <a:extLst>
              <a:ext uri="{FF2B5EF4-FFF2-40B4-BE49-F238E27FC236}">
                <a16:creationId xmlns:a16="http://schemas.microsoft.com/office/drawing/2014/main" id="{DDAF8263-80CF-4C0B-8DC7-F2D331D2C926}"/>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F11021ED-9021-46E5-B6F2-6908E28D3B6A}"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endPar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BD99C114-E586-DAE5-F49A-23FFF568DC7B}"/>
              </a:ext>
            </a:extLst>
          </p:cNvPr>
          <p:cNvSpPr txBox="1"/>
          <p:nvPr/>
        </p:nvSpPr>
        <p:spPr>
          <a:xfrm>
            <a:off x="624567" y="707828"/>
            <a:ext cx="11154683" cy="5078313"/>
          </a:xfrm>
          <a:prstGeom prst="rect">
            <a:avLst/>
          </a:prstGeom>
          <a:noFill/>
        </p:spPr>
        <p:txBody>
          <a:bodyPr wrap="square" rtlCol="0">
            <a:spAutoFit/>
          </a:bodyPr>
          <a:lstStyle/>
          <a:p>
            <a:pPr marL="285750" indent="-285750">
              <a:buFont typeface="Wingdings" panose="05000000000000000000" pitchFamily="2" charset="2"/>
              <a:buChar char="p"/>
            </a:pPr>
            <a:r>
              <a:rPr lang="en-US" altLang="zh-TW" b="1" dirty="0">
                <a:latin typeface="+mn-lt"/>
                <a:cs typeface="Times New Roman" panose="02020603050405020304" pitchFamily="18" charset="0"/>
              </a:rPr>
              <a:t>Thanks for our advisor, Prof. </a:t>
            </a:r>
            <a:r>
              <a:rPr lang="en-US" altLang="zh-TW" b="1" dirty="0" err="1">
                <a:latin typeface="+mn-lt"/>
                <a:cs typeface="Times New Roman" panose="02020603050405020304" pitchFamily="18" charset="0"/>
              </a:rPr>
              <a:t>Jeng</a:t>
            </a:r>
            <a:r>
              <a:rPr lang="en-US" altLang="zh-TW" b="1" dirty="0">
                <a:latin typeface="+mn-lt"/>
                <a:cs typeface="Times New Roman" panose="02020603050405020304" pitchFamily="18" charset="0"/>
              </a:rPr>
              <a:t>. We appreciate your valuable recommendation about how to improve an overall quality of presentation and slides in final presentation. It is unforgettable experience about how to do a great data analysis for every group-members.</a:t>
            </a:r>
          </a:p>
          <a:p>
            <a:pPr marL="285750" indent="-285750">
              <a:buFont typeface="Wingdings" panose="05000000000000000000" pitchFamily="2" charset="2"/>
              <a:buChar char="p"/>
            </a:pPr>
            <a:endParaRPr lang="en-US" altLang="zh-TW" b="1" dirty="0">
              <a:latin typeface="+mn-lt"/>
              <a:cs typeface="Times New Roman" panose="02020603050405020304" pitchFamily="18" charset="0"/>
            </a:endParaRPr>
          </a:p>
          <a:p>
            <a:pPr marL="285750" indent="-285750">
              <a:buFont typeface="Wingdings" panose="05000000000000000000" pitchFamily="2" charset="2"/>
              <a:buChar char="p"/>
            </a:pPr>
            <a:r>
              <a:rPr lang="en-US" altLang="zh-TW" b="1" dirty="0">
                <a:latin typeface="+mn-lt"/>
                <a:cs typeface="Times New Roman" panose="02020603050405020304" pitchFamily="18" charset="0"/>
              </a:rPr>
              <a:t>We fix almost all up in the modified version slides, such as some notation or figure.</a:t>
            </a:r>
          </a:p>
          <a:p>
            <a:pPr marL="285750" indent="-285750">
              <a:buFont typeface="Wingdings" panose="05000000000000000000" pitchFamily="2" charset="2"/>
              <a:buChar char="p"/>
            </a:pPr>
            <a:endParaRPr lang="en-US" altLang="zh-TW" b="1" dirty="0">
              <a:latin typeface="+mn-lt"/>
              <a:cs typeface="Times New Roman" panose="02020603050405020304" pitchFamily="18" charset="0"/>
            </a:endParaRPr>
          </a:p>
          <a:p>
            <a:pPr marL="285750" indent="-285750">
              <a:buFont typeface="Wingdings" panose="05000000000000000000" pitchFamily="2" charset="2"/>
              <a:buChar char="p"/>
            </a:pPr>
            <a:r>
              <a:rPr lang="en-US" altLang="zh-TW" b="1" dirty="0">
                <a:latin typeface="+mn-lt"/>
                <a:cs typeface="Times New Roman" panose="02020603050405020304" pitchFamily="18" charset="0"/>
              </a:rPr>
              <a:t>But for (1) the training/test outcome visualization, we don’t update the new version because updating all figure may bring a big burden for group member. Therefore, we just update the one figure, as showed in the next page.</a:t>
            </a:r>
          </a:p>
          <a:p>
            <a:pPr marL="285750" indent="-285750">
              <a:buFont typeface="Wingdings" panose="05000000000000000000" pitchFamily="2" charset="2"/>
              <a:buChar char="p"/>
            </a:pPr>
            <a:endParaRPr lang="en-US" altLang="zh-TW" b="1" dirty="0">
              <a:latin typeface="+mn-lt"/>
              <a:cs typeface="Times New Roman" panose="02020603050405020304" pitchFamily="18" charset="0"/>
            </a:endParaRPr>
          </a:p>
          <a:p>
            <a:pPr marL="285750" indent="-285750">
              <a:buFont typeface="Wingdings" panose="05000000000000000000" pitchFamily="2" charset="2"/>
              <a:buChar char="p"/>
            </a:pPr>
            <a:r>
              <a:rPr lang="en-US" altLang="zh-TW" b="1" dirty="0">
                <a:latin typeface="+mn-lt"/>
                <a:cs typeface="Times New Roman" panose="02020603050405020304" pitchFamily="18" charset="0"/>
              </a:rPr>
              <a:t>And (2), we also think the more comprehensive is needed indeed, such as comparation between house price between another type of stock. But we don’t update this in this slides. It need to search and collect the other source data and analysis it. Original source website {goodinfo.com} just provides REITs data.</a:t>
            </a:r>
          </a:p>
          <a:p>
            <a:pPr marL="285750" indent="-285750">
              <a:buFont typeface="Wingdings" panose="05000000000000000000" pitchFamily="2" charset="2"/>
              <a:buChar char="p"/>
            </a:pPr>
            <a:endParaRPr lang="en-US" altLang="zh-TW" b="1" dirty="0">
              <a:latin typeface="+mn-lt"/>
              <a:cs typeface="Times New Roman" panose="02020603050405020304" pitchFamily="18" charset="0"/>
            </a:endParaRPr>
          </a:p>
          <a:p>
            <a:pPr marL="285750" indent="-285750">
              <a:buFont typeface="Wingdings" panose="05000000000000000000" pitchFamily="2" charset="2"/>
              <a:buChar char="p"/>
            </a:pPr>
            <a:r>
              <a:rPr lang="en-US" altLang="zh-TW" b="1" dirty="0">
                <a:latin typeface="+mn-lt"/>
                <a:cs typeface="Times New Roman" panose="02020603050405020304" pitchFamily="18" charset="0"/>
              </a:rPr>
              <a:t>Finally (3), we don’t try to add more </a:t>
            </a:r>
            <a:r>
              <a:rPr lang="en-US" altLang="zh-TW" b="1" dirty="0" err="1">
                <a:latin typeface="+mn-lt"/>
                <a:cs typeface="Times New Roman" panose="02020603050405020304" pitchFamily="18" charset="0"/>
              </a:rPr>
              <a:t>lag_variable</a:t>
            </a:r>
            <a:r>
              <a:rPr lang="en-US" altLang="zh-TW" b="1" dirty="0">
                <a:latin typeface="+mn-lt"/>
                <a:cs typeface="Times New Roman" panose="02020603050405020304" pitchFamily="18" charset="0"/>
              </a:rPr>
              <a:t> and make the ensemble model at this time, because (1) too long context may lead to overtime when presentation. (2) We analysis 6 different stock in this. if we add more </a:t>
            </a:r>
            <a:r>
              <a:rPr lang="en-US" altLang="zh-TW" b="1" dirty="0" err="1">
                <a:latin typeface="+mn-lt"/>
                <a:cs typeface="Times New Roman" panose="02020603050405020304" pitchFamily="18" charset="0"/>
              </a:rPr>
              <a:t>lag_variable</a:t>
            </a:r>
            <a:r>
              <a:rPr lang="en-US" altLang="zh-TW" b="1" dirty="0">
                <a:latin typeface="+mn-lt"/>
                <a:cs typeface="Times New Roman" panose="02020603050405020304" pitchFamily="18" charset="0"/>
              </a:rPr>
              <a:t> to do some comparison, we will need to train (6*2*5)=60 models. So, we don’t try to do that because it is quite expensive in time aspect, especially for high quality consideration for all model. But if in real-cases, such comprehensive experiment is needed.</a:t>
            </a:r>
          </a:p>
        </p:txBody>
      </p:sp>
    </p:spTree>
    <p:extLst>
      <p:ext uri="{BB962C8B-B14F-4D97-AF65-F5344CB8AC3E}">
        <p14:creationId xmlns:p14="http://schemas.microsoft.com/office/powerpoint/2010/main" val="4250666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a:extLst>
              <a:ext uri="{FF2B5EF4-FFF2-40B4-BE49-F238E27FC236}">
                <a16:creationId xmlns:a16="http://schemas.microsoft.com/office/drawing/2014/main" id="{0417E7E4-3137-479F-B9D4-F6F1FA466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5">
            <a:extLst>
              <a:ext uri="{FF2B5EF4-FFF2-40B4-BE49-F238E27FC236}">
                <a16:creationId xmlns:a16="http://schemas.microsoft.com/office/drawing/2014/main" id="{6CEFC81A-430D-4D70-9A61-655660908C04}"/>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4" name="!!矩形 6">
            <a:extLst>
              <a:ext uri="{FF2B5EF4-FFF2-40B4-BE49-F238E27FC236}">
                <a16:creationId xmlns:a16="http://schemas.microsoft.com/office/drawing/2014/main" id="{DA6504B8-42DE-48DC-B287-97FFFF33BB2E}"/>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5365" name="矩形 7">
            <a:extLst>
              <a:ext uri="{FF2B5EF4-FFF2-40B4-BE49-F238E27FC236}">
                <a16:creationId xmlns:a16="http://schemas.microsoft.com/office/drawing/2014/main" id="{EFD86559-D461-4DB7-B8E0-2FBAB482F1CF}"/>
              </a:ext>
            </a:extLst>
          </p:cNvPr>
          <p:cNvSpPr>
            <a:spLocks noChangeArrowheads="1"/>
          </p:cNvSpPr>
          <p:nvPr/>
        </p:nvSpPr>
        <p:spPr bwMode="auto">
          <a:xfrm>
            <a:off x="2581275" y="1354138"/>
            <a:ext cx="7600950" cy="527050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A8C8E857-908D-4A9D-BA50-799122609C17}"/>
              </a:ext>
            </a:extLst>
          </p:cNvPr>
          <p:cNvSpPr/>
          <p:nvPr/>
        </p:nvSpPr>
        <p:spPr bwMode="auto">
          <a:xfrm>
            <a:off x="6442077" y="1778000"/>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FAED55E1-F535-45FF-9263-921CB8F8EBBE}"/>
              </a:ext>
            </a:extLst>
          </p:cNvPr>
          <p:cNvSpPr/>
          <p:nvPr/>
        </p:nvSpPr>
        <p:spPr bwMode="auto">
          <a:xfrm>
            <a:off x="5503070" y="1782763"/>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2" name="矩形: 圓角 21">
            <a:extLst>
              <a:ext uri="{FF2B5EF4-FFF2-40B4-BE49-F238E27FC236}">
                <a16:creationId xmlns:a16="http://schemas.microsoft.com/office/drawing/2014/main" id="{20C8F354-3AD2-45D6-BC75-0787A8B8F1CE}"/>
              </a:ext>
            </a:extLst>
          </p:cNvPr>
          <p:cNvSpPr/>
          <p:nvPr/>
        </p:nvSpPr>
        <p:spPr bwMode="auto">
          <a:xfrm>
            <a:off x="4152902" y="2665416"/>
            <a:ext cx="4578350" cy="117254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圓角 30">
            <a:extLst>
              <a:ext uri="{FF2B5EF4-FFF2-40B4-BE49-F238E27FC236}">
                <a16:creationId xmlns:a16="http://schemas.microsoft.com/office/drawing/2014/main" id="{62E947C1-EDE9-45F6-9E33-DA78F02F8067}"/>
              </a:ext>
            </a:extLst>
          </p:cNvPr>
          <p:cNvSpPr/>
          <p:nvPr/>
        </p:nvSpPr>
        <p:spPr bwMode="auto">
          <a:xfrm>
            <a:off x="6442077" y="496665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圓角 32">
            <a:extLst>
              <a:ext uri="{FF2B5EF4-FFF2-40B4-BE49-F238E27FC236}">
                <a16:creationId xmlns:a16="http://schemas.microsoft.com/office/drawing/2014/main" id="{9765BA81-B211-40E7-92BA-9F48B3A14953}"/>
              </a:ext>
            </a:extLst>
          </p:cNvPr>
          <p:cNvSpPr/>
          <p:nvPr/>
        </p:nvSpPr>
        <p:spPr bwMode="auto">
          <a:xfrm>
            <a:off x="5520213" y="495752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4" name="矩形: 圓角 33">
            <a:extLst>
              <a:ext uri="{FF2B5EF4-FFF2-40B4-BE49-F238E27FC236}">
                <a16:creationId xmlns:a16="http://schemas.microsoft.com/office/drawing/2014/main" id="{703933B6-D7DB-4A9F-8572-963E0801E8F1}"/>
              </a:ext>
            </a:extLst>
          </p:cNvPr>
          <p:cNvSpPr/>
          <p:nvPr/>
        </p:nvSpPr>
        <p:spPr bwMode="auto">
          <a:xfrm>
            <a:off x="6442077" y="5853869"/>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圓角 34">
            <a:extLst>
              <a:ext uri="{FF2B5EF4-FFF2-40B4-BE49-F238E27FC236}">
                <a16:creationId xmlns:a16="http://schemas.microsoft.com/office/drawing/2014/main" id="{D833D137-0596-49EE-B7EF-25701F804215}"/>
              </a:ext>
            </a:extLst>
          </p:cNvPr>
          <p:cNvSpPr/>
          <p:nvPr/>
        </p:nvSpPr>
        <p:spPr bwMode="auto">
          <a:xfrm>
            <a:off x="5526088" y="5853869"/>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8" name="矩形: 圓角 19">
            <a:extLst>
              <a:ext uri="{FF2B5EF4-FFF2-40B4-BE49-F238E27FC236}">
                <a16:creationId xmlns:a16="http://schemas.microsoft.com/office/drawing/2014/main" id="{7F229E62-26D1-41CD-BFAD-A448E186A019}"/>
              </a:ext>
            </a:extLst>
          </p:cNvPr>
          <p:cNvSpPr/>
          <p:nvPr/>
        </p:nvSpPr>
        <p:spPr bwMode="auto">
          <a:xfrm>
            <a:off x="2805114" y="2665416"/>
            <a:ext cx="1123950" cy="117254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40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8" name="矩形: 圓角 17">
            <a:extLst>
              <a:ext uri="{FF2B5EF4-FFF2-40B4-BE49-F238E27FC236}">
                <a16:creationId xmlns:a16="http://schemas.microsoft.com/office/drawing/2014/main" id="{8F0C3332-096E-4309-9C5E-460361F13069}"/>
              </a:ext>
            </a:extLst>
          </p:cNvPr>
          <p:cNvSpPr/>
          <p:nvPr/>
        </p:nvSpPr>
        <p:spPr bwMode="auto">
          <a:xfrm>
            <a:off x="6424934" y="4086599"/>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圓角 20">
            <a:extLst>
              <a:ext uri="{FF2B5EF4-FFF2-40B4-BE49-F238E27FC236}">
                <a16:creationId xmlns:a16="http://schemas.microsoft.com/office/drawing/2014/main" id="{E854DE3B-9F8C-4458-8DB1-A856A0D83B0D}"/>
              </a:ext>
            </a:extLst>
          </p:cNvPr>
          <p:cNvSpPr/>
          <p:nvPr/>
        </p:nvSpPr>
        <p:spPr bwMode="auto">
          <a:xfrm>
            <a:off x="5503070" y="4077466"/>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defRPr/>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11</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8" y="707828"/>
            <a:ext cx="8808799"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Meta Data description (Housing) </a:t>
            </a:r>
          </a:p>
        </p:txBody>
      </p:sp>
      <p:pic>
        <p:nvPicPr>
          <p:cNvPr id="6" name="圖片 5">
            <a:extLst>
              <a:ext uri="{FF2B5EF4-FFF2-40B4-BE49-F238E27FC236}">
                <a16:creationId xmlns:a16="http://schemas.microsoft.com/office/drawing/2014/main" id="{DE9C66CE-5777-A54F-35DE-5E8B28FCC9CB}"/>
              </a:ext>
            </a:extLst>
          </p:cNvPr>
          <p:cNvPicPr>
            <a:picLocks noChangeAspect="1"/>
          </p:cNvPicPr>
          <p:nvPr/>
        </p:nvPicPr>
        <p:blipFill>
          <a:blip r:embed="rId3"/>
          <a:stretch>
            <a:fillRect/>
          </a:stretch>
        </p:blipFill>
        <p:spPr>
          <a:xfrm>
            <a:off x="235970" y="1437066"/>
            <a:ext cx="5792561" cy="5099029"/>
          </a:xfrm>
          <a:prstGeom prst="rect">
            <a:avLst/>
          </a:prstGeom>
        </p:spPr>
      </p:pic>
      <p:pic>
        <p:nvPicPr>
          <p:cNvPr id="8" name="圖片 7">
            <a:extLst>
              <a:ext uri="{FF2B5EF4-FFF2-40B4-BE49-F238E27FC236}">
                <a16:creationId xmlns:a16="http://schemas.microsoft.com/office/drawing/2014/main" id="{5D750BDE-E602-EAB5-A938-0B5277C09BE9}"/>
              </a:ext>
            </a:extLst>
          </p:cNvPr>
          <p:cNvPicPr>
            <a:picLocks noChangeAspect="1"/>
          </p:cNvPicPr>
          <p:nvPr/>
        </p:nvPicPr>
        <p:blipFill>
          <a:blip r:embed="rId4"/>
          <a:stretch>
            <a:fillRect/>
          </a:stretch>
        </p:blipFill>
        <p:spPr>
          <a:xfrm>
            <a:off x="6028531" y="987458"/>
            <a:ext cx="5821947" cy="263071"/>
          </a:xfrm>
          <a:prstGeom prst="rect">
            <a:avLst/>
          </a:prstGeom>
        </p:spPr>
      </p:pic>
      <p:pic>
        <p:nvPicPr>
          <p:cNvPr id="10" name="圖片 9">
            <a:extLst>
              <a:ext uri="{FF2B5EF4-FFF2-40B4-BE49-F238E27FC236}">
                <a16:creationId xmlns:a16="http://schemas.microsoft.com/office/drawing/2014/main" id="{1346DC57-6ACF-3297-6390-78B75644E809}"/>
              </a:ext>
            </a:extLst>
          </p:cNvPr>
          <p:cNvPicPr>
            <a:picLocks noChangeAspect="1"/>
          </p:cNvPicPr>
          <p:nvPr/>
        </p:nvPicPr>
        <p:blipFill>
          <a:blip r:embed="rId5"/>
          <a:stretch>
            <a:fillRect/>
          </a:stretch>
        </p:blipFill>
        <p:spPr>
          <a:xfrm>
            <a:off x="6028531" y="1231048"/>
            <a:ext cx="5821947" cy="5267476"/>
          </a:xfrm>
          <a:prstGeom prst="rect">
            <a:avLst/>
          </a:prstGeom>
        </p:spPr>
      </p:pic>
      <p:sp>
        <p:nvSpPr>
          <p:cNvPr id="2" name="矩形 1">
            <a:extLst>
              <a:ext uri="{FF2B5EF4-FFF2-40B4-BE49-F238E27FC236}">
                <a16:creationId xmlns:a16="http://schemas.microsoft.com/office/drawing/2014/main" id="{0E5C8FF4-380D-0828-93E0-4E62EE9AF739}"/>
              </a:ext>
            </a:extLst>
          </p:cNvPr>
          <p:cNvSpPr/>
          <p:nvPr/>
        </p:nvSpPr>
        <p:spPr bwMode="auto">
          <a:xfrm>
            <a:off x="132970" y="2182483"/>
            <a:ext cx="5904705" cy="310551"/>
          </a:xfrm>
          <a:prstGeom prst="rect">
            <a:avLst/>
          </a:prstGeom>
          <a:solidFill>
            <a:srgbClr val="FF000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 name="矩形 2">
            <a:extLst>
              <a:ext uri="{FF2B5EF4-FFF2-40B4-BE49-F238E27FC236}">
                <a16:creationId xmlns:a16="http://schemas.microsoft.com/office/drawing/2014/main" id="{5FCB2824-1537-1211-B7E5-52CD50F9589F}"/>
              </a:ext>
            </a:extLst>
          </p:cNvPr>
          <p:cNvSpPr/>
          <p:nvPr/>
        </p:nvSpPr>
        <p:spPr bwMode="auto">
          <a:xfrm>
            <a:off x="139489" y="4120469"/>
            <a:ext cx="5904705" cy="356146"/>
          </a:xfrm>
          <a:prstGeom prst="rect">
            <a:avLst/>
          </a:prstGeom>
          <a:solidFill>
            <a:srgbClr val="FF000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4" name="矩形 3">
            <a:extLst>
              <a:ext uri="{FF2B5EF4-FFF2-40B4-BE49-F238E27FC236}">
                <a16:creationId xmlns:a16="http://schemas.microsoft.com/office/drawing/2014/main" id="{889DAF23-9674-9D8C-1F91-59AC34A00347}"/>
              </a:ext>
            </a:extLst>
          </p:cNvPr>
          <p:cNvSpPr/>
          <p:nvPr/>
        </p:nvSpPr>
        <p:spPr bwMode="auto">
          <a:xfrm>
            <a:off x="6023728" y="5920401"/>
            <a:ext cx="5904705" cy="666494"/>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 name="矩形 4">
            <a:extLst>
              <a:ext uri="{FF2B5EF4-FFF2-40B4-BE49-F238E27FC236}">
                <a16:creationId xmlns:a16="http://schemas.microsoft.com/office/drawing/2014/main" id="{FD194DB1-E869-1102-154F-E59B54492418}"/>
              </a:ext>
            </a:extLst>
          </p:cNvPr>
          <p:cNvSpPr/>
          <p:nvPr/>
        </p:nvSpPr>
        <p:spPr bwMode="auto">
          <a:xfrm>
            <a:off x="6023727" y="5359222"/>
            <a:ext cx="5904705" cy="541697"/>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7" name="矩形 6">
            <a:extLst>
              <a:ext uri="{FF2B5EF4-FFF2-40B4-BE49-F238E27FC236}">
                <a16:creationId xmlns:a16="http://schemas.microsoft.com/office/drawing/2014/main" id="{1462F36A-83C8-006F-CA23-348BD728060A}"/>
              </a:ext>
            </a:extLst>
          </p:cNvPr>
          <p:cNvSpPr/>
          <p:nvPr/>
        </p:nvSpPr>
        <p:spPr bwMode="auto">
          <a:xfrm>
            <a:off x="6023727" y="4465998"/>
            <a:ext cx="5904705" cy="921304"/>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9" name="矩形 8">
            <a:extLst>
              <a:ext uri="{FF2B5EF4-FFF2-40B4-BE49-F238E27FC236}">
                <a16:creationId xmlns:a16="http://schemas.microsoft.com/office/drawing/2014/main" id="{FA8431E1-936E-0392-7355-33596A425AA7}"/>
              </a:ext>
            </a:extLst>
          </p:cNvPr>
          <p:cNvSpPr/>
          <p:nvPr/>
        </p:nvSpPr>
        <p:spPr bwMode="auto">
          <a:xfrm>
            <a:off x="6042026" y="2640863"/>
            <a:ext cx="5904705" cy="609531"/>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3" name="矩形 12">
            <a:extLst>
              <a:ext uri="{FF2B5EF4-FFF2-40B4-BE49-F238E27FC236}">
                <a16:creationId xmlns:a16="http://schemas.microsoft.com/office/drawing/2014/main" id="{F23D8C9D-17F3-43B6-C860-D2DB6E702EB2}"/>
              </a:ext>
            </a:extLst>
          </p:cNvPr>
          <p:cNvSpPr/>
          <p:nvPr/>
        </p:nvSpPr>
        <p:spPr bwMode="auto">
          <a:xfrm>
            <a:off x="6049065" y="2094681"/>
            <a:ext cx="5904705" cy="541420"/>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4" name="矩形 13">
            <a:extLst>
              <a:ext uri="{FF2B5EF4-FFF2-40B4-BE49-F238E27FC236}">
                <a16:creationId xmlns:a16="http://schemas.microsoft.com/office/drawing/2014/main" id="{D6849322-AE90-F7C2-0198-53EB8BE58E9A}"/>
              </a:ext>
            </a:extLst>
          </p:cNvPr>
          <p:cNvSpPr/>
          <p:nvPr/>
        </p:nvSpPr>
        <p:spPr bwMode="auto">
          <a:xfrm>
            <a:off x="6052725" y="1437066"/>
            <a:ext cx="5901045" cy="666538"/>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5" name="矩形 14">
            <a:extLst>
              <a:ext uri="{FF2B5EF4-FFF2-40B4-BE49-F238E27FC236}">
                <a16:creationId xmlns:a16="http://schemas.microsoft.com/office/drawing/2014/main" id="{C696F70A-AE21-F380-5E8D-7DDA4D4DDDF2}"/>
              </a:ext>
            </a:extLst>
          </p:cNvPr>
          <p:cNvSpPr/>
          <p:nvPr/>
        </p:nvSpPr>
        <p:spPr bwMode="auto">
          <a:xfrm>
            <a:off x="133801" y="2466134"/>
            <a:ext cx="5904705" cy="438812"/>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8" name="矩形 17">
            <a:extLst>
              <a:ext uri="{FF2B5EF4-FFF2-40B4-BE49-F238E27FC236}">
                <a16:creationId xmlns:a16="http://schemas.microsoft.com/office/drawing/2014/main" id="{FD8B2EE4-5058-DA5F-76AC-78958DA1BD61}"/>
              </a:ext>
            </a:extLst>
          </p:cNvPr>
          <p:cNvSpPr/>
          <p:nvPr/>
        </p:nvSpPr>
        <p:spPr bwMode="auto">
          <a:xfrm>
            <a:off x="139717" y="2939904"/>
            <a:ext cx="5904705" cy="541637"/>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9" name="矩形 18">
            <a:extLst>
              <a:ext uri="{FF2B5EF4-FFF2-40B4-BE49-F238E27FC236}">
                <a16:creationId xmlns:a16="http://schemas.microsoft.com/office/drawing/2014/main" id="{7E18D3AC-A80C-B72B-46C1-97EC7740E453}"/>
              </a:ext>
            </a:extLst>
          </p:cNvPr>
          <p:cNvSpPr/>
          <p:nvPr/>
        </p:nvSpPr>
        <p:spPr bwMode="auto">
          <a:xfrm>
            <a:off x="137321" y="3485292"/>
            <a:ext cx="5904705" cy="631426"/>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0" name="矩形 19">
            <a:extLst>
              <a:ext uri="{FF2B5EF4-FFF2-40B4-BE49-F238E27FC236}">
                <a16:creationId xmlns:a16="http://schemas.microsoft.com/office/drawing/2014/main" id="{47B2F8C2-26C4-2B40-C533-D9D216FC7588}"/>
              </a:ext>
            </a:extLst>
          </p:cNvPr>
          <p:cNvSpPr/>
          <p:nvPr/>
        </p:nvSpPr>
        <p:spPr bwMode="auto">
          <a:xfrm>
            <a:off x="6073663" y="349645"/>
            <a:ext cx="2430257" cy="637813"/>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TW" dirty="0">
                <a:solidFill>
                  <a:srgbClr val="00B0F0"/>
                </a:solidFill>
              </a:rPr>
              <a:t>Same information, but different variable type</a:t>
            </a:r>
            <a:endParaRPr kumimoji="0" lang="zh-TW" altLang="en-US" sz="1800" b="0" i="0" u="none" strike="noStrike" cap="none" normalizeH="0" baseline="0" dirty="0">
              <a:ln>
                <a:noFill/>
              </a:ln>
              <a:solidFill>
                <a:srgbClr val="00B0F0"/>
              </a:solidFill>
              <a:effectLst/>
              <a:latin typeface="Arial" pitchFamily="34" charset="0"/>
              <a:ea typeface="宋体" pitchFamily="2" charset="-122"/>
            </a:endParaRPr>
          </a:p>
        </p:txBody>
      </p:sp>
      <p:sp>
        <p:nvSpPr>
          <p:cNvPr id="21" name="矩形 20">
            <a:extLst>
              <a:ext uri="{FF2B5EF4-FFF2-40B4-BE49-F238E27FC236}">
                <a16:creationId xmlns:a16="http://schemas.microsoft.com/office/drawing/2014/main" id="{D21C4E37-FE20-A799-37EE-7F6301996890}"/>
              </a:ext>
            </a:extLst>
          </p:cNvPr>
          <p:cNvSpPr/>
          <p:nvPr/>
        </p:nvSpPr>
        <p:spPr bwMode="auto">
          <a:xfrm>
            <a:off x="8919585" y="365130"/>
            <a:ext cx="2430257" cy="637813"/>
          </a:xfrm>
          <a:prstGeom prst="rect">
            <a:avLst/>
          </a:prstGeom>
          <a:solidFill>
            <a:srgbClr val="FF000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0" i="0" u="none" strike="noStrike" cap="none" normalizeH="0" baseline="0" dirty="0">
                <a:ln>
                  <a:noFill/>
                </a:ln>
                <a:solidFill>
                  <a:srgbClr val="FF0000"/>
                </a:solidFill>
                <a:effectLst/>
                <a:latin typeface="Arial" pitchFamily="34" charset="0"/>
                <a:ea typeface="宋体" pitchFamily="2" charset="-122"/>
              </a:rPr>
              <a:t>ID variable</a:t>
            </a:r>
            <a:endParaRPr kumimoji="0" lang="zh-TW" altLang="en-US" sz="1800" b="0" i="0" u="none" strike="noStrike" cap="none" normalizeH="0" baseline="0" dirty="0">
              <a:ln>
                <a:noFill/>
              </a:ln>
              <a:solidFill>
                <a:srgbClr val="FF0000"/>
              </a:solidFill>
              <a:effectLst/>
              <a:latin typeface="Arial" pitchFamily="34" charset="0"/>
              <a:ea typeface="宋体" pitchFamily="2" charset="-122"/>
            </a:endParaRPr>
          </a:p>
        </p:txBody>
      </p:sp>
    </p:spTree>
    <p:extLst>
      <p:ext uri="{BB962C8B-B14F-4D97-AF65-F5344CB8AC3E}">
        <p14:creationId xmlns:p14="http://schemas.microsoft.com/office/powerpoint/2010/main" val="2552140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12</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(2/10)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292326" y="669970"/>
            <a:ext cx="8808799"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Meta Data description (Housing) </a:t>
            </a:r>
          </a:p>
        </p:txBody>
      </p:sp>
      <p:pic>
        <p:nvPicPr>
          <p:cNvPr id="8" name="圖片 7">
            <a:extLst>
              <a:ext uri="{FF2B5EF4-FFF2-40B4-BE49-F238E27FC236}">
                <a16:creationId xmlns:a16="http://schemas.microsoft.com/office/drawing/2014/main" id="{5D750BDE-E602-EAB5-A938-0B5277C09BE9}"/>
              </a:ext>
            </a:extLst>
          </p:cNvPr>
          <p:cNvPicPr>
            <a:picLocks noChangeAspect="1"/>
          </p:cNvPicPr>
          <p:nvPr/>
        </p:nvPicPr>
        <p:blipFill>
          <a:blip r:embed="rId3"/>
          <a:stretch>
            <a:fillRect/>
          </a:stretch>
        </p:blipFill>
        <p:spPr>
          <a:xfrm>
            <a:off x="5655678" y="558799"/>
            <a:ext cx="5821947" cy="263071"/>
          </a:xfrm>
          <a:prstGeom prst="rect">
            <a:avLst/>
          </a:prstGeom>
        </p:spPr>
      </p:pic>
      <p:pic>
        <p:nvPicPr>
          <p:cNvPr id="14" name="圖片 13">
            <a:extLst>
              <a:ext uri="{FF2B5EF4-FFF2-40B4-BE49-F238E27FC236}">
                <a16:creationId xmlns:a16="http://schemas.microsoft.com/office/drawing/2014/main" id="{6683B9EA-FE24-1AE2-EA1E-7B47BDEAD92F}"/>
              </a:ext>
            </a:extLst>
          </p:cNvPr>
          <p:cNvPicPr>
            <a:picLocks noChangeAspect="1"/>
          </p:cNvPicPr>
          <p:nvPr/>
        </p:nvPicPr>
        <p:blipFill>
          <a:blip r:embed="rId4"/>
          <a:stretch>
            <a:fillRect/>
          </a:stretch>
        </p:blipFill>
        <p:spPr>
          <a:xfrm>
            <a:off x="5655679" y="816626"/>
            <a:ext cx="5821947" cy="5401473"/>
          </a:xfrm>
          <a:prstGeom prst="rect">
            <a:avLst/>
          </a:prstGeom>
        </p:spPr>
      </p:pic>
      <p:pic>
        <p:nvPicPr>
          <p:cNvPr id="19" name="圖片 18">
            <a:extLst>
              <a:ext uri="{FF2B5EF4-FFF2-40B4-BE49-F238E27FC236}">
                <a16:creationId xmlns:a16="http://schemas.microsoft.com/office/drawing/2014/main" id="{56282CE9-26CE-598F-7259-6E48123C3669}"/>
              </a:ext>
            </a:extLst>
          </p:cNvPr>
          <p:cNvPicPr>
            <a:picLocks noChangeAspect="1"/>
          </p:cNvPicPr>
          <p:nvPr/>
        </p:nvPicPr>
        <p:blipFill>
          <a:blip r:embed="rId5"/>
          <a:stretch>
            <a:fillRect/>
          </a:stretch>
        </p:blipFill>
        <p:spPr>
          <a:xfrm>
            <a:off x="5655678" y="6216084"/>
            <a:ext cx="5821947" cy="432931"/>
          </a:xfrm>
          <a:prstGeom prst="rect">
            <a:avLst/>
          </a:prstGeom>
        </p:spPr>
      </p:pic>
      <p:sp>
        <p:nvSpPr>
          <p:cNvPr id="21" name="文字方塊 20">
            <a:extLst>
              <a:ext uri="{FF2B5EF4-FFF2-40B4-BE49-F238E27FC236}">
                <a16:creationId xmlns:a16="http://schemas.microsoft.com/office/drawing/2014/main" id="{D2B6CC4E-8B44-B4FB-15DD-01994AA219D1}"/>
              </a:ext>
            </a:extLst>
          </p:cNvPr>
          <p:cNvSpPr txBox="1"/>
          <p:nvPr/>
        </p:nvSpPr>
        <p:spPr>
          <a:xfrm>
            <a:off x="624568" y="2245318"/>
            <a:ext cx="4779168" cy="1631216"/>
          </a:xfrm>
          <a:prstGeom prst="rect">
            <a:avLst/>
          </a:prstGeom>
          <a:noFill/>
        </p:spPr>
        <p:txBody>
          <a:bodyPr wrap="square" rtlCol="0">
            <a:spAutoFit/>
          </a:bodyPr>
          <a:lstStyle/>
          <a:p>
            <a:r>
              <a:rPr lang="en-US" altLang="zh-TW" sz="2000" b="1" dirty="0">
                <a:latin typeface="+mn-lt"/>
                <a:cs typeface="Times New Roman" panose="02020603050405020304" pitchFamily="18" charset="0"/>
              </a:rPr>
              <a:t>We totally collect 1,048,575 Real Estate Investment Trusts records(6</a:t>
            </a: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main capital), with 51 feature.</a:t>
            </a:r>
            <a:br>
              <a:rPr lang="en-US" altLang="zh-TW" sz="2000" b="1" dirty="0">
                <a:latin typeface="+mn-lt"/>
                <a:cs typeface="Times New Roman" panose="02020603050405020304" pitchFamily="18" charset="0"/>
              </a:rPr>
            </a:br>
            <a:r>
              <a:rPr lang="en-US" altLang="zh-TW" sz="2000" b="1" dirty="0">
                <a:latin typeface="+mn-lt"/>
                <a:cs typeface="Times New Roman" panose="02020603050405020304" pitchFamily="18" charset="0"/>
              </a:rPr>
              <a:t>(two features showed right are somehow uncaptured.)</a:t>
            </a:r>
          </a:p>
        </p:txBody>
      </p:sp>
      <p:sp>
        <p:nvSpPr>
          <p:cNvPr id="23" name="文字方塊 22">
            <a:extLst>
              <a:ext uri="{FF2B5EF4-FFF2-40B4-BE49-F238E27FC236}">
                <a16:creationId xmlns:a16="http://schemas.microsoft.com/office/drawing/2014/main" id="{788E5731-8948-BDAD-4BC2-532CE3691358}"/>
              </a:ext>
            </a:extLst>
          </p:cNvPr>
          <p:cNvSpPr txBox="1"/>
          <p:nvPr/>
        </p:nvSpPr>
        <p:spPr>
          <a:xfrm>
            <a:off x="624568" y="3831995"/>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[1048575, 51]</a:t>
            </a:r>
          </a:p>
        </p:txBody>
      </p:sp>
      <p:sp>
        <p:nvSpPr>
          <p:cNvPr id="2" name="文字方塊 1">
            <a:extLst>
              <a:ext uri="{FF2B5EF4-FFF2-40B4-BE49-F238E27FC236}">
                <a16:creationId xmlns:a16="http://schemas.microsoft.com/office/drawing/2014/main" id="{11F31E82-D95D-3670-A80E-93C9BE3D8FC0}"/>
              </a:ext>
            </a:extLst>
          </p:cNvPr>
          <p:cNvSpPr txBox="1"/>
          <p:nvPr/>
        </p:nvSpPr>
        <p:spPr>
          <a:xfrm>
            <a:off x="586792" y="4555270"/>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char: 33, datetime:3, decimal: 15</a:t>
            </a:r>
          </a:p>
        </p:txBody>
      </p:sp>
      <p:sp>
        <p:nvSpPr>
          <p:cNvPr id="4" name="矩形 3">
            <a:extLst>
              <a:ext uri="{FF2B5EF4-FFF2-40B4-BE49-F238E27FC236}">
                <a16:creationId xmlns:a16="http://schemas.microsoft.com/office/drawing/2014/main" id="{BFA76E42-E44F-7337-F047-A83E64E5719F}"/>
              </a:ext>
            </a:extLst>
          </p:cNvPr>
          <p:cNvSpPr/>
          <p:nvPr/>
        </p:nvSpPr>
        <p:spPr bwMode="auto">
          <a:xfrm>
            <a:off x="5572920" y="5035737"/>
            <a:ext cx="5904705" cy="263072"/>
          </a:xfrm>
          <a:prstGeom prst="rect">
            <a:avLst/>
          </a:prstGeom>
          <a:solidFill>
            <a:srgbClr val="FF000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 name="矩形 4">
            <a:extLst>
              <a:ext uri="{FF2B5EF4-FFF2-40B4-BE49-F238E27FC236}">
                <a16:creationId xmlns:a16="http://schemas.microsoft.com/office/drawing/2014/main" id="{62010765-6EE4-F380-C70E-96EDFB1A4C08}"/>
              </a:ext>
            </a:extLst>
          </p:cNvPr>
          <p:cNvSpPr/>
          <p:nvPr/>
        </p:nvSpPr>
        <p:spPr bwMode="auto">
          <a:xfrm>
            <a:off x="5572919" y="2822635"/>
            <a:ext cx="5904705" cy="606365"/>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6" name="矩形 5">
            <a:extLst>
              <a:ext uri="{FF2B5EF4-FFF2-40B4-BE49-F238E27FC236}">
                <a16:creationId xmlns:a16="http://schemas.microsoft.com/office/drawing/2014/main" id="{ECB5F0B7-A2D4-D385-4DEA-0C5BDA28E2C2}"/>
              </a:ext>
            </a:extLst>
          </p:cNvPr>
          <p:cNvSpPr/>
          <p:nvPr/>
        </p:nvSpPr>
        <p:spPr bwMode="auto">
          <a:xfrm>
            <a:off x="386469" y="5578271"/>
            <a:ext cx="2430257" cy="637813"/>
          </a:xfrm>
          <a:prstGeom prst="rect">
            <a:avLst/>
          </a:prstGeom>
          <a:solidFill>
            <a:srgbClr val="00B0F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TW" dirty="0">
                <a:solidFill>
                  <a:srgbClr val="00B0F0"/>
                </a:solidFill>
              </a:rPr>
              <a:t>Same information, but different variable type</a:t>
            </a:r>
            <a:endParaRPr kumimoji="0" lang="zh-TW" altLang="en-US" sz="1800" b="0" i="0" u="none" strike="noStrike" cap="none" normalizeH="0" baseline="0" dirty="0">
              <a:ln>
                <a:noFill/>
              </a:ln>
              <a:solidFill>
                <a:srgbClr val="00B0F0"/>
              </a:solidFill>
              <a:effectLst/>
              <a:latin typeface="Arial" pitchFamily="34" charset="0"/>
              <a:ea typeface="宋体" pitchFamily="2" charset="-122"/>
            </a:endParaRPr>
          </a:p>
        </p:txBody>
      </p:sp>
      <p:sp>
        <p:nvSpPr>
          <p:cNvPr id="7" name="矩形 6">
            <a:extLst>
              <a:ext uri="{FF2B5EF4-FFF2-40B4-BE49-F238E27FC236}">
                <a16:creationId xmlns:a16="http://schemas.microsoft.com/office/drawing/2014/main" id="{C4917CFB-55AF-98A3-8BE1-AEDB26336FC9}"/>
              </a:ext>
            </a:extLst>
          </p:cNvPr>
          <p:cNvSpPr/>
          <p:nvPr/>
        </p:nvSpPr>
        <p:spPr bwMode="auto">
          <a:xfrm>
            <a:off x="2935702" y="5578271"/>
            <a:ext cx="2430257" cy="637813"/>
          </a:xfrm>
          <a:prstGeom prst="rect">
            <a:avLst/>
          </a:prstGeom>
          <a:solidFill>
            <a:srgbClr val="FF0000">
              <a:alpha val="14000"/>
            </a:srgbClr>
          </a:solid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0" i="0" u="none" strike="noStrike" cap="none" normalizeH="0" baseline="0" dirty="0">
                <a:ln>
                  <a:noFill/>
                </a:ln>
                <a:solidFill>
                  <a:srgbClr val="FF0000"/>
                </a:solidFill>
                <a:effectLst/>
                <a:latin typeface="Arial" pitchFamily="34" charset="0"/>
                <a:ea typeface="宋体" pitchFamily="2" charset="-122"/>
              </a:rPr>
              <a:t>ID variable</a:t>
            </a:r>
            <a:endParaRPr kumimoji="0" lang="zh-TW" altLang="en-US" sz="1800" b="0" i="0" u="none" strike="noStrike" cap="none" normalizeH="0" baseline="0" dirty="0">
              <a:ln>
                <a:noFill/>
              </a:ln>
              <a:solidFill>
                <a:srgbClr val="FF0000"/>
              </a:solidFill>
              <a:effectLst/>
              <a:latin typeface="Arial" pitchFamily="34" charset="0"/>
              <a:ea typeface="宋体" pitchFamily="2" charset="-122"/>
            </a:endParaRPr>
          </a:p>
        </p:txBody>
      </p:sp>
    </p:spTree>
    <p:extLst>
      <p:ext uri="{BB962C8B-B14F-4D97-AF65-F5344CB8AC3E}">
        <p14:creationId xmlns:p14="http://schemas.microsoft.com/office/powerpoint/2010/main" val="3113772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13</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(3/10)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8" y="707828"/>
            <a:ext cx="9986282"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Meta Data description (Real Price Registration Information) </a:t>
            </a:r>
          </a:p>
        </p:txBody>
      </p:sp>
      <p:graphicFrame>
        <p:nvGraphicFramePr>
          <p:cNvPr id="2" name="表格 1">
            <a:extLst>
              <a:ext uri="{FF2B5EF4-FFF2-40B4-BE49-F238E27FC236}">
                <a16:creationId xmlns:a16="http://schemas.microsoft.com/office/drawing/2014/main" id="{E75D0976-0535-BA31-DA40-B10C649832B9}"/>
              </a:ext>
            </a:extLst>
          </p:cNvPr>
          <p:cNvGraphicFramePr>
            <a:graphicFrameLocks noGrp="1"/>
          </p:cNvGraphicFramePr>
          <p:nvPr>
            <p:extLst>
              <p:ext uri="{D42A27DB-BD31-4B8C-83A1-F6EECF244321}">
                <p14:modId xmlns:p14="http://schemas.microsoft.com/office/powerpoint/2010/main" val="1762436111"/>
              </p:ext>
            </p:extLst>
          </p:nvPr>
        </p:nvGraphicFramePr>
        <p:xfrm>
          <a:off x="1305367" y="1462722"/>
          <a:ext cx="8624257" cy="4352925"/>
        </p:xfrm>
        <a:graphic>
          <a:graphicData uri="http://schemas.openxmlformats.org/drawingml/2006/table">
            <a:tbl>
              <a:tblPr firstRow="1" bandRow="1">
                <a:tableStyleId>{5C22544A-7EE6-4342-B048-85BDC9FD1C3A}</a:tableStyleId>
              </a:tblPr>
              <a:tblGrid>
                <a:gridCol w="416243">
                  <a:extLst>
                    <a:ext uri="{9D8B030D-6E8A-4147-A177-3AD203B41FA5}">
                      <a16:colId xmlns:a16="http://schemas.microsoft.com/office/drawing/2014/main" val="3253967020"/>
                    </a:ext>
                  </a:extLst>
                </a:gridCol>
                <a:gridCol w="1222661">
                  <a:extLst>
                    <a:ext uri="{9D8B030D-6E8A-4147-A177-3AD203B41FA5}">
                      <a16:colId xmlns:a16="http://schemas.microsoft.com/office/drawing/2014/main" val="4035658283"/>
                    </a:ext>
                  </a:extLst>
                </a:gridCol>
                <a:gridCol w="942975">
                  <a:extLst>
                    <a:ext uri="{9D8B030D-6E8A-4147-A177-3AD203B41FA5}">
                      <a16:colId xmlns:a16="http://schemas.microsoft.com/office/drawing/2014/main" val="1763073211"/>
                    </a:ext>
                  </a:extLst>
                </a:gridCol>
                <a:gridCol w="1143318">
                  <a:extLst>
                    <a:ext uri="{9D8B030D-6E8A-4147-A177-3AD203B41FA5}">
                      <a16:colId xmlns:a16="http://schemas.microsoft.com/office/drawing/2014/main" val="1192388959"/>
                    </a:ext>
                  </a:extLst>
                </a:gridCol>
                <a:gridCol w="533718">
                  <a:extLst>
                    <a:ext uri="{9D8B030D-6E8A-4147-A177-3AD203B41FA5}">
                      <a16:colId xmlns:a16="http://schemas.microsoft.com/office/drawing/2014/main" val="824350675"/>
                    </a:ext>
                  </a:extLst>
                </a:gridCol>
                <a:gridCol w="4365342">
                  <a:extLst>
                    <a:ext uri="{9D8B030D-6E8A-4147-A177-3AD203B41FA5}">
                      <a16:colId xmlns:a16="http://schemas.microsoft.com/office/drawing/2014/main" val="2976843768"/>
                    </a:ext>
                  </a:extLst>
                </a:gridCol>
              </a:tblGrid>
              <a:tr h="370840">
                <a:tc>
                  <a:txBody>
                    <a:bodyPr/>
                    <a:lstStyle/>
                    <a:p>
                      <a:pPr algn="l"/>
                      <a:r>
                        <a:rPr lang="en-US" altLang="zh-TW" sz="1200" b="1">
                          <a:latin typeface="Microsoft YaHei" panose="020B0503020204020204" pitchFamily="34" charset="-122"/>
                          <a:ea typeface="Microsoft YaHei" panose="020B0503020204020204" pitchFamily="34" charset="-122"/>
                        </a:rPr>
                        <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欄位名稱</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資料型態</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欄位中文名稱</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單位</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欄位額外說明</a:t>
                      </a:r>
                    </a:p>
                  </a:txBody>
                  <a:tcPr/>
                </a:tc>
                <a:extLst>
                  <a:ext uri="{0D108BD9-81ED-4DB2-BD59-A6C34878D82A}">
                    <a16:rowId xmlns:a16="http://schemas.microsoft.com/office/drawing/2014/main" val="810204174"/>
                  </a:ext>
                </a:extLst>
              </a:tr>
              <a:tr h="370840">
                <a:tc>
                  <a:txBody>
                    <a:bodyPr/>
                    <a:lstStyle/>
                    <a:p>
                      <a:pPr algn="l"/>
                      <a:r>
                        <a:rPr lang="en-US" altLang="zh-TW" sz="1200" b="1" dirty="0">
                          <a:latin typeface="Microsoft YaHei" panose="020B0503020204020204" pitchFamily="34" charset="-122"/>
                          <a:ea typeface="Microsoft YaHei" panose="020B0503020204020204" pitchFamily="34" charset="-122"/>
                        </a:rPr>
                        <a:t>1</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fontAlgn="ct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  ID</a:t>
                      </a:r>
                      <a:endParaRPr 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str</a:t>
                      </a:r>
                    </a:p>
                  </a:txBody>
                  <a:tcPr marL="9525" marR="9525" marT="9525" marB="0" anchor="ctr"/>
                </a:tc>
                <a:tc>
                  <a:txBody>
                    <a:bodyPr/>
                    <a:lstStyle/>
                    <a:p>
                      <a:pPr algn="l" fontAlgn="ct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  股票代號</a:t>
                      </a:r>
                      <a:endParaRPr 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endParaRPr 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l" fontAlgn="ct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01001T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土銀富邦</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R1</a:t>
                      </a: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01002T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土銀國泰</a:t>
                      </a: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a:t>
                      </a:r>
                    </a:p>
                    <a:p>
                      <a:pPr algn="l" fontAlgn="ct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01004T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土銀富邦</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R2</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   </a:t>
                      </a: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01007T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兆豐國泰</a:t>
                      </a: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a:t>
                      </a:r>
                    </a:p>
                    <a:p>
                      <a:pPr algn="l" fontAlgn="ct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01009T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王道圓滿    </a:t>
                      </a:r>
                      <a:r>
                        <a:rPr lang="en-US" sz="1200" b="1" i="0" u="none" strike="noStrike" dirty="0">
                          <a:solidFill>
                            <a:srgbClr val="000000"/>
                          </a:solidFill>
                          <a:effectLst/>
                          <a:latin typeface="Microsoft YaHei" panose="020B0503020204020204" pitchFamily="34" charset="-122"/>
                          <a:ea typeface="Microsoft YaHei" panose="020B0503020204020204" pitchFamily="34" charset="-122"/>
                        </a:rPr>
                        <a:t>    01010T</a:t>
                      </a:r>
                      <a:r>
                        <a:rPr lang="en-US" altLang="zh-TW" sz="1200" b="1" i="0" u="none" strike="noStrike" dirty="0">
                          <a:solidFill>
                            <a:srgbClr val="000000"/>
                          </a:solidFill>
                          <a:effectLst/>
                          <a:latin typeface="Microsoft YaHei" panose="020B0503020204020204" pitchFamily="34" charset="-122"/>
                          <a:ea typeface="Microsoft YaHei" panose="020B0503020204020204" pitchFamily="34" charset="-122"/>
                        </a:rPr>
                        <a:t>--&gt;</a:t>
                      </a:r>
                      <a:r>
                        <a:rPr lang="zh-TW" altLang="en-US" sz="1200" b="1" i="0" u="none" strike="noStrike" dirty="0">
                          <a:solidFill>
                            <a:srgbClr val="000000"/>
                          </a:solidFill>
                          <a:effectLst/>
                          <a:latin typeface="Microsoft YaHei" panose="020B0503020204020204" pitchFamily="34" charset="-122"/>
                          <a:ea typeface="Microsoft YaHei" panose="020B0503020204020204" pitchFamily="34" charset="-122"/>
                        </a:rPr>
                        <a:t>京城樂富</a:t>
                      </a:r>
                      <a:endParaRPr lang="en-US" sz="12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034557751"/>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2</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Date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datetime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日期</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solidFill>
                            <a:srgbClr val="FF0000"/>
                          </a:solidFill>
                          <a:highlight>
                            <a:srgbClr val="FFFF00"/>
                          </a:highlight>
                          <a:latin typeface="Microsoft YaHei" panose="020B0503020204020204" pitchFamily="34" charset="-122"/>
                          <a:ea typeface="Microsoft YaHei" panose="020B0503020204020204" pitchFamily="34" charset="-122"/>
                        </a:rPr>
                        <a:t>From 2019-01-01 16:00 to 2021-12-29 16:00:00</a:t>
                      </a:r>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93978384"/>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3</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Open</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開盤價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YaHei" panose="020B0503020204020204" pitchFamily="34" charset="-122"/>
                          <a:ea typeface="Microsoft YaHei" panose="020B0503020204020204" pitchFamily="34" charset="-122"/>
                        </a:rPr>
                        <a:t>點</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387428758"/>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4</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High</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最高價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YaHei" panose="020B0503020204020204" pitchFamily="34" charset="-122"/>
                          <a:ea typeface="Microsoft YaHei" panose="020B0503020204020204" pitchFamily="34" charset="-122"/>
                        </a:rPr>
                        <a:t>點</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429107087"/>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5</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Low</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最低價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YaHei" panose="020B0503020204020204" pitchFamily="34" charset="-122"/>
                          <a:ea typeface="Microsoft YaHei" panose="020B0503020204020204" pitchFamily="34" charset="-122"/>
                        </a:rPr>
                        <a:t>點</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466980756"/>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6</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Close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收盤價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YaHei" panose="020B0503020204020204" pitchFamily="34" charset="-122"/>
                          <a:ea typeface="Microsoft YaHei" panose="020B0503020204020204" pitchFamily="34" charset="-122"/>
                        </a:rPr>
                        <a:t>點</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362711072"/>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7</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Change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變化量</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點</a:t>
                      </a: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a:t>
                      </a:r>
                      <a:r>
                        <a:rPr lang="zh-TW" altLang="en-US" sz="1200" b="1" dirty="0">
                          <a:latin typeface="Microsoft YaHei" panose="020B0503020204020204" pitchFamily="34" charset="-122"/>
                          <a:ea typeface="Microsoft YaHei" panose="020B0503020204020204" pitchFamily="34" charset="-122"/>
                        </a:rPr>
                        <a:t>收盤價</a:t>
                      </a:r>
                      <a:r>
                        <a:rPr lang="en-US" altLang="zh-TW" sz="1200" b="1" dirty="0">
                          <a:latin typeface="Microsoft YaHei" panose="020B0503020204020204" pitchFamily="34" charset="-122"/>
                          <a:ea typeface="Microsoft YaHei" panose="020B0503020204020204" pitchFamily="34" charset="-122"/>
                        </a:rPr>
                        <a:t>-</a:t>
                      </a:r>
                      <a:r>
                        <a:rPr lang="zh-TW" altLang="en-US" sz="1200" b="1" dirty="0">
                          <a:latin typeface="Microsoft YaHei" panose="020B0503020204020204" pitchFamily="34" charset="-122"/>
                          <a:ea typeface="Microsoft YaHei" panose="020B0503020204020204" pitchFamily="34" charset="-122"/>
                        </a:rPr>
                        <a:t>開盤價</a:t>
                      </a:r>
                      <a:r>
                        <a:rPr lang="en-US" altLang="zh-TW" sz="1200" b="1" dirty="0">
                          <a:latin typeface="Microsoft YaHei" panose="020B0503020204020204" pitchFamily="34" charset="-122"/>
                          <a:ea typeface="Microsoft YaHei" panose="020B0503020204020204" pitchFamily="34" charset="-122"/>
                        </a:rPr>
                        <a:t>)</a:t>
                      </a:r>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778856673"/>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8</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Change_rate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float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變化率</a:t>
                      </a: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a:t>
                      </a:r>
                      <a:r>
                        <a:rPr lang="zh-TW" altLang="en-US" sz="1200" b="1" dirty="0">
                          <a:latin typeface="Microsoft YaHei" panose="020B0503020204020204" pitchFamily="34" charset="-122"/>
                          <a:ea typeface="Microsoft YaHei" panose="020B0503020204020204" pitchFamily="34" charset="-122"/>
                        </a:rPr>
                        <a:t>收盤價</a:t>
                      </a:r>
                      <a:r>
                        <a:rPr lang="en-US" altLang="zh-TW" sz="1200" b="1" dirty="0">
                          <a:latin typeface="Microsoft YaHei" panose="020B0503020204020204" pitchFamily="34" charset="-122"/>
                          <a:ea typeface="Microsoft YaHei" panose="020B0503020204020204" pitchFamily="34" charset="-122"/>
                        </a:rPr>
                        <a:t>-</a:t>
                      </a:r>
                      <a:r>
                        <a:rPr lang="zh-TW" altLang="en-US" sz="1200" b="1" dirty="0">
                          <a:latin typeface="Microsoft YaHei" panose="020B0503020204020204" pitchFamily="34" charset="-122"/>
                          <a:ea typeface="Microsoft YaHei" panose="020B0503020204020204" pitchFamily="34" charset="-122"/>
                        </a:rPr>
                        <a:t>開盤價</a:t>
                      </a:r>
                      <a:r>
                        <a:rPr lang="en-US" altLang="zh-TW" sz="1200" b="1" dirty="0">
                          <a:latin typeface="Microsoft YaHei" panose="020B0503020204020204" pitchFamily="34" charset="-122"/>
                          <a:ea typeface="Microsoft YaHei" panose="020B0503020204020204" pitchFamily="34" charset="-122"/>
                        </a:rPr>
                        <a:t>)/</a:t>
                      </a:r>
                      <a:r>
                        <a:rPr lang="zh-TW" altLang="en-US" sz="1200" b="1" dirty="0">
                          <a:latin typeface="Microsoft YaHei" panose="020B0503020204020204" pitchFamily="34" charset="-122"/>
                          <a:ea typeface="Microsoft YaHei" panose="020B0503020204020204" pitchFamily="34" charset="-122"/>
                        </a:rPr>
                        <a:t>開盤價</a:t>
                      </a:r>
                      <a:r>
                        <a:rPr lang="en-US" altLang="zh-TW" sz="1200" b="1" dirty="0">
                          <a:latin typeface="Microsoft YaHei" panose="020B0503020204020204" pitchFamily="34" charset="-122"/>
                          <a:ea typeface="Microsoft YaHei" panose="020B0503020204020204" pitchFamily="34" charset="-122"/>
                        </a:rPr>
                        <a:t>)</a:t>
                      </a:r>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292141426"/>
                  </a:ext>
                </a:extLst>
              </a:tr>
              <a:tr h="370840">
                <a:tc>
                  <a:txBody>
                    <a:bodyPr/>
                    <a:lstStyle/>
                    <a:p>
                      <a:pPr algn="l"/>
                      <a:r>
                        <a:rPr lang="en-US" altLang="zh-TW" sz="1200" b="1">
                          <a:solidFill>
                            <a:srgbClr val="FF0000"/>
                          </a:solidFill>
                          <a:highlight>
                            <a:srgbClr val="FFFF00"/>
                          </a:highlight>
                          <a:latin typeface="Microsoft YaHei" panose="020B0503020204020204" pitchFamily="34" charset="-122"/>
                          <a:ea typeface="Microsoft YaHei" panose="020B0503020204020204" pitchFamily="34" charset="-122"/>
                        </a:rPr>
                        <a:t>9</a:t>
                      </a:r>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solidFill>
                      <a:srgbClr val="00B050"/>
                    </a:solidFill>
                  </a:tcPr>
                </a:tc>
                <a:tc>
                  <a:txBody>
                    <a:bodyPr/>
                    <a:lstStyle/>
                    <a:p>
                      <a:pPr algn="l"/>
                      <a:r>
                        <a:rPr lang="en-US" altLang="zh-TW" sz="1200" b="1" dirty="0">
                          <a:solidFill>
                            <a:srgbClr val="FF0000"/>
                          </a:solidFill>
                          <a:highlight>
                            <a:srgbClr val="FFFF00"/>
                          </a:highlight>
                          <a:latin typeface="Microsoft YaHei" panose="020B0503020204020204" pitchFamily="34" charset="-122"/>
                          <a:ea typeface="Microsoft YaHei" panose="020B0503020204020204" pitchFamily="34" charset="-122"/>
                        </a:rPr>
                        <a:t>Amount </a:t>
                      </a:r>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solidFill>
                      <a:srgbClr val="00B050"/>
                    </a:solidFill>
                  </a:tcPr>
                </a:tc>
                <a:tc>
                  <a:txBody>
                    <a:bodyPr/>
                    <a:lstStyle/>
                    <a:p>
                      <a:pPr algn="l"/>
                      <a:r>
                        <a:rPr lang="en-US" altLang="zh-TW" sz="1200" b="1" dirty="0">
                          <a:solidFill>
                            <a:srgbClr val="FF0000"/>
                          </a:solidFill>
                          <a:highlight>
                            <a:srgbClr val="FFFF00"/>
                          </a:highlight>
                          <a:latin typeface="Microsoft YaHei" panose="020B0503020204020204" pitchFamily="34" charset="-122"/>
                          <a:ea typeface="Microsoft YaHei" panose="020B0503020204020204" pitchFamily="34" charset="-122"/>
                        </a:rPr>
                        <a:t>int</a:t>
                      </a:r>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rPr>
                        <a:t>成交額</a:t>
                      </a:r>
                    </a:p>
                    <a:p>
                      <a:pPr algn="l"/>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solidFill>
                      <a:srgbClr val="00B050"/>
                    </a:solidFill>
                  </a:tcPr>
                </a:tc>
                <a:tc>
                  <a:txBody>
                    <a:bodyPr/>
                    <a:lstStyle/>
                    <a:p>
                      <a:pPr algn="l"/>
                      <a:r>
                        <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rPr>
                        <a:t>元</a:t>
                      </a:r>
                    </a:p>
                  </a:txBody>
                  <a:tcPr>
                    <a:solidFill>
                      <a:srgbClr val="00B050"/>
                    </a:solidFill>
                  </a:tcPr>
                </a:tc>
                <a:tc>
                  <a:txBody>
                    <a:bodyPr/>
                    <a:lstStyle/>
                    <a:p>
                      <a:pPr algn="l"/>
                      <a:r>
                        <a:rPr lang="en-US" altLang="zh-TW" sz="1200" b="1" dirty="0">
                          <a:solidFill>
                            <a:srgbClr val="FF0000"/>
                          </a:solidFill>
                          <a:highlight>
                            <a:srgbClr val="FFFF00"/>
                          </a:highlight>
                          <a:latin typeface="Microsoft YaHei" panose="020B0503020204020204" pitchFamily="34" charset="-122"/>
                          <a:ea typeface="Microsoft YaHei" panose="020B0503020204020204" pitchFamily="34" charset="-122"/>
                        </a:rPr>
                        <a:t>Target Variable</a:t>
                      </a:r>
                      <a:endParaRPr lang="zh-TW" altLang="en-US" sz="1200" b="1" dirty="0">
                        <a:solidFill>
                          <a:srgbClr val="FF0000"/>
                        </a:solidFill>
                        <a:highlight>
                          <a:srgbClr val="FFFF00"/>
                        </a:highlight>
                        <a:latin typeface="Microsoft YaHei" panose="020B0503020204020204" pitchFamily="34" charset="-122"/>
                        <a:ea typeface="Microsoft YaHei" panose="020B0503020204020204" pitchFamily="34" charset="-122"/>
                      </a:endParaRPr>
                    </a:p>
                  </a:txBody>
                  <a:tcPr>
                    <a:solidFill>
                      <a:srgbClr val="00B050"/>
                    </a:solidFill>
                  </a:tcPr>
                </a:tc>
                <a:extLst>
                  <a:ext uri="{0D108BD9-81ED-4DB2-BD59-A6C34878D82A}">
                    <a16:rowId xmlns:a16="http://schemas.microsoft.com/office/drawing/2014/main" val="946200152"/>
                  </a:ext>
                </a:extLst>
              </a:tr>
              <a:tr h="370840">
                <a:tc>
                  <a:txBody>
                    <a:bodyPr/>
                    <a:lstStyle/>
                    <a:p>
                      <a:pPr algn="l"/>
                      <a:r>
                        <a:rPr lang="en-US" altLang="zh-TW" sz="1200" b="1">
                          <a:latin typeface="Microsoft YaHei" panose="020B0503020204020204" pitchFamily="34" charset="-122"/>
                          <a:ea typeface="Microsoft YaHei" panose="020B0503020204020204" pitchFamily="34" charset="-122"/>
                        </a:rPr>
                        <a:t>10</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a:latin typeface="Microsoft YaHei" panose="020B0503020204020204" pitchFamily="34" charset="-122"/>
                          <a:ea typeface="Microsoft YaHei" panose="020B0503020204020204" pitchFamily="34" charset="-122"/>
                        </a:rPr>
                        <a:t>Volume</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algn="l"/>
                      <a:r>
                        <a:rPr lang="en-US" altLang="zh-TW" sz="1200" b="1" dirty="0">
                          <a:latin typeface="Microsoft YaHei" panose="020B0503020204020204" pitchFamily="34" charset="-122"/>
                          <a:ea typeface="Microsoft YaHei" panose="020B0503020204020204" pitchFamily="34" charset="-122"/>
                        </a:rPr>
                        <a:t>int</a:t>
                      </a:r>
                      <a:endParaRPr lang="zh-TW" altLang="en-US" sz="1200" b="1"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YaHei" panose="020B0503020204020204" pitchFamily="34" charset="-122"/>
                          <a:ea typeface="Microsoft YaHei" panose="020B0503020204020204" pitchFamily="34" charset="-122"/>
                        </a:rPr>
                        <a:t>成交張數</a:t>
                      </a:r>
                    </a:p>
                  </a:txBody>
                  <a:tcPr/>
                </a:tc>
                <a:tc>
                  <a:txBody>
                    <a:bodyPr/>
                    <a:lstStyle/>
                    <a:p>
                      <a:pPr algn="l"/>
                      <a:r>
                        <a:rPr lang="zh-TW" altLang="en-US" sz="1200" b="1" dirty="0">
                          <a:latin typeface="Microsoft YaHei" panose="020B0503020204020204" pitchFamily="34" charset="-122"/>
                          <a:ea typeface="Microsoft YaHei" panose="020B0503020204020204" pitchFamily="34" charset="-122"/>
                        </a:rPr>
                        <a:t>張數</a:t>
                      </a:r>
                    </a:p>
                  </a:txBody>
                  <a:tcPr/>
                </a:tc>
                <a:tc>
                  <a:txBody>
                    <a:bodyPr/>
                    <a:lstStyle/>
                    <a:p>
                      <a:pPr algn="l"/>
                      <a:endParaRPr lang="zh-TW" altLang="en-US" sz="1200" b="1"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544308543"/>
                  </a:ext>
                </a:extLst>
              </a:tr>
            </a:tbl>
          </a:graphicData>
        </a:graphic>
      </p:graphicFrame>
      <p:sp>
        <p:nvSpPr>
          <p:cNvPr id="3" name="文字方塊 2">
            <a:extLst>
              <a:ext uri="{FF2B5EF4-FFF2-40B4-BE49-F238E27FC236}">
                <a16:creationId xmlns:a16="http://schemas.microsoft.com/office/drawing/2014/main" id="{02F18434-80F6-FD50-E356-EB8DD643F4FE}"/>
              </a:ext>
            </a:extLst>
          </p:cNvPr>
          <p:cNvSpPr txBox="1"/>
          <p:nvPr/>
        </p:nvSpPr>
        <p:spPr>
          <a:xfrm>
            <a:off x="469107" y="5907029"/>
            <a:ext cx="11688762"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We totally collect 4,387 Real Price Registration Information records, with 10 feature. Without Missing Data</a:t>
            </a:r>
          </a:p>
        </p:txBody>
      </p:sp>
      <p:sp>
        <p:nvSpPr>
          <p:cNvPr id="7" name="文字方塊 6">
            <a:extLst>
              <a:ext uri="{FF2B5EF4-FFF2-40B4-BE49-F238E27FC236}">
                <a16:creationId xmlns:a16="http://schemas.microsoft.com/office/drawing/2014/main" id="{919EFAD8-BACF-40F5-2BEF-314739337579}"/>
              </a:ext>
            </a:extLst>
          </p:cNvPr>
          <p:cNvSpPr txBox="1"/>
          <p:nvPr/>
        </p:nvSpPr>
        <p:spPr>
          <a:xfrm>
            <a:off x="469107" y="6280045"/>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[4387, 10]</a:t>
            </a:r>
          </a:p>
        </p:txBody>
      </p:sp>
    </p:spTree>
    <p:extLst>
      <p:ext uri="{BB962C8B-B14F-4D97-AF65-F5344CB8AC3E}">
        <p14:creationId xmlns:p14="http://schemas.microsoft.com/office/powerpoint/2010/main" val="1365589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14</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(4/10)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8" y="707828"/>
            <a:ext cx="8808799"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Modeling Assumption(Housing) </a:t>
            </a:r>
          </a:p>
        </p:txBody>
      </p:sp>
      <p:sp>
        <p:nvSpPr>
          <p:cNvPr id="21" name="文字方塊 20">
            <a:extLst>
              <a:ext uri="{FF2B5EF4-FFF2-40B4-BE49-F238E27FC236}">
                <a16:creationId xmlns:a16="http://schemas.microsoft.com/office/drawing/2014/main" id="{D2B6CC4E-8B44-B4FB-15DD-01994AA219D1}"/>
              </a:ext>
            </a:extLst>
          </p:cNvPr>
          <p:cNvSpPr txBox="1"/>
          <p:nvPr/>
        </p:nvSpPr>
        <p:spPr>
          <a:xfrm>
            <a:off x="703263" y="3076631"/>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 Missing Data Removal</a:t>
            </a:r>
          </a:p>
        </p:txBody>
      </p:sp>
      <p:sp>
        <p:nvSpPr>
          <p:cNvPr id="3" name="文字方塊 2">
            <a:extLst>
              <a:ext uri="{FF2B5EF4-FFF2-40B4-BE49-F238E27FC236}">
                <a16:creationId xmlns:a16="http://schemas.microsoft.com/office/drawing/2014/main" id="{C13072A6-2A6C-FE25-5636-15D60A62DD10}"/>
              </a:ext>
            </a:extLst>
          </p:cNvPr>
          <p:cNvSpPr txBox="1"/>
          <p:nvPr/>
        </p:nvSpPr>
        <p:spPr>
          <a:xfrm>
            <a:off x="714773" y="5195053"/>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2. Modeling and Analysis Consideration</a:t>
            </a:r>
          </a:p>
        </p:txBody>
      </p:sp>
      <p:sp>
        <p:nvSpPr>
          <p:cNvPr id="5" name="文字方塊 4">
            <a:extLst>
              <a:ext uri="{FF2B5EF4-FFF2-40B4-BE49-F238E27FC236}">
                <a16:creationId xmlns:a16="http://schemas.microsoft.com/office/drawing/2014/main" id="{22C07C73-F7DA-80EB-FA4C-483A6FF683A1}"/>
              </a:ext>
            </a:extLst>
          </p:cNvPr>
          <p:cNvSpPr txBox="1"/>
          <p:nvPr/>
        </p:nvSpPr>
        <p:spPr>
          <a:xfrm>
            <a:off x="1225155" y="3957273"/>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b. Serious Missing (80% data is missing)</a:t>
            </a:r>
          </a:p>
        </p:txBody>
      </p:sp>
      <p:sp>
        <p:nvSpPr>
          <p:cNvPr id="6" name="文字方塊 5">
            <a:extLst>
              <a:ext uri="{FF2B5EF4-FFF2-40B4-BE49-F238E27FC236}">
                <a16:creationId xmlns:a16="http://schemas.microsoft.com/office/drawing/2014/main" id="{9445ACE2-69A9-3E96-DCD9-978B7AD8F9F1}"/>
              </a:ext>
            </a:extLst>
          </p:cNvPr>
          <p:cNvSpPr txBox="1"/>
          <p:nvPr/>
        </p:nvSpPr>
        <p:spPr>
          <a:xfrm>
            <a:off x="714773" y="1307167"/>
            <a:ext cx="10924552" cy="1323439"/>
          </a:xfrm>
          <a:prstGeom prst="rect">
            <a:avLst/>
          </a:prstGeom>
          <a:noFill/>
        </p:spPr>
        <p:txBody>
          <a:bodyPr wrap="square" rtlCol="0">
            <a:spAutoFit/>
          </a:bodyPr>
          <a:lstStyle/>
          <a:p>
            <a:pPr marL="457200" indent="-457200">
              <a:buAutoNum type="arabicPeriod"/>
            </a:pPr>
            <a:r>
              <a:rPr lang="en-US" altLang="zh-TW" sz="2000" b="1" dirty="0">
                <a:latin typeface="+mn-lt"/>
                <a:cs typeface="Times New Roman" panose="02020603050405020304" pitchFamily="18" charset="0"/>
              </a:rPr>
              <a:t>To easily and briefly capture the overall trending, we just analysis the major city’s REITs information. (around 80% data for 6 major city, and remains is for 16 non-major city, may contains imbalance-class issue.)</a:t>
            </a:r>
          </a:p>
          <a:p>
            <a:pPr marL="457200" indent="-457200">
              <a:buAutoNum type="arabicPeriod"/>
            </a:pPr>
            <a:r>
              <a:rPr lang="en-US" altLang="zh-TW" sz="2000" b="1" dirty="0">
                <a:latin typeface="+mn-lt"/>
                <a:cs typeface="Times New Roman" panose="02020603050405020304" pitchFamily="18" charset="0"/>
              </a:rPr>
              <a:t>Prior Knowledge: </a:t>
            </a:r>
            <a:r>
              <a:rPr lang="en-US" altLang="zh-TW" sz="2000" b="1" dirty="0" err="1">
                <a:latin typeface="+mn-lt"/>
                <a:cs typeface="Times New Roman" panose="02020603050405020304" pitchFamily="18" charset="0"/>
              </a:rPr>
              <a:t>room_age</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屋齡</a:t>
            </a:r>
            <a:r>
              <a:rPr lang="en-US" altLang="zh-TW" sz="2000" b="1" dirty="0">
                <a:latin typeface="+mn-lt"/>
                <a:cs typeface="Times New Roman" panose="02020603050405020304" pitchFamily="18" charset="0"/>
              </a:rPr>
              <a:t>), </a:t>
            </a:r>
            <a:r>
              <a:rPr lang="en-US" altLang="zh-TW" sz="2000" b="1" dirty="0" err="1">
                <a:latin typeface="+mn-lt"/>
                <a:cs typeface="Times New Roman" panose="02020603050405020304" pitchFamily="18" charset="0"/>
              </a:rPr>
              <a:t>build_dd</a:t>
            </a:r>
            <a:r>
              <a:rPr lang="en-US" altLang="zh-TW" sz="2000" b="1" dirty="0">
                <a:latin typeface="+mn-lt"/>
                <a:cs typeface="Times New Roman" panose="02020603050405020304" pitchFamily="18" charset="0"/>
              </a:rPr>
              <a:t> (</a:t>
            </a:r>
            <a:r>
              <a:rPr lang="zh-TW" altLang="en-US" sz="2000" b="1" dirty="0">
                <a:latin typeface="+mn-lt"/>
                <a:cs typeface="Times New Roman" panose="02020603050405020304" pitchFamily="18" charset="0"/>
              </a:rPr>
              <a:t>建造日期</a:t>
            </a:r>
            <a:r>
              <a:rPr lang="en-US" altLang="zh-TW" sz="2000" b="1" dirty="0">
                <a:latin typeface="+mn-lt"/>
                <a:cs typeface="Times New Roman" panose="02020603050405020304" pitchFamily="18" charset="0"/>
              </a:rPr>
              <a:t>) is important for house’ price. </a:t>
            </a:r>
          </a:p>
        </p:txBody>
      </p:sp>
      <p:sp>
        <p:nvSpPr>
          <p:cNvPr id="7" name="文字方塊 6">
            <a:extLst>
              <a:ext uri="{FF2B5EF4-FFF2-40B4-BE49-F238E27FC236}">
                <a16:creationId xmlns:a16="http://schemas.microsoft.com/office/drawing/2014/main" id="{7A94F78A-1512-0736-576B-A1061A3E987C}"/>
              </a:ext>
            </a:extLst>
          </p:cNvPr>
          <p:cNvSpPr txBox="1"/>
          <p:nvPr/>
        </p:nvSpPr>
        <p:spPr>
          <a:xfrm>
            <a:off x="624568" y="2634802"/>
            <a:ext cx="8808799"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Data Cleaning(Housing) </a:t>
            </a:r>
          </a:p>
        </p:txBody>
      </p:sp>
      <p:sp>
        <p:nvSpPr>
          <p:cNvPr id="9" name="文字方塊 8">
            <a:extLst>
              <a:ext uri="{FF2B5EF4-FFF2-40B4-BE49-F238E27FC236}">
                <a16:creationId xmlns:a16="http://schemas.microsoft.com/office/drawing/2014/main" id="{C42E28F0-CC12-52ED-BD58-357B21138E68}"/>
              </a:ext>
            </a:extLst>
          </p:cNvPr>
          <p:cNvSpPr txBox="1"/>
          <p:nvPr/>
        </p:nvSpPr>
        <p:spPr>
          <a:xfrm>
            <a:off x="1225155" y="3517115"/>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a. </a:t>
            </a:r>
            <a:r>
              <a:rPr lang="en-US" altLang="zh-TW" sz="2000" b="1" dirty="0" err="1">
                <a:latin typeface="+mn-lt"/>
                <a:cs typeface="Times New Roman" panose="02020603050405020304" pitchFamily="18" charset="0"/>
              </a:rPr>
              <a:t>Room_age</a:t>
            </a:r>
            <a:r>
              <a:rPr lang="en-US" altLang="zh-TW" sz="2000" b="1" dirty="0">
                <a:latin typeface="+mn-lt"/>
                <a:cs typeface="Times New Roman" panose="02020603050405020304" pitchFamily="18" charset="0"/>
              </a:rPr>
              <a:t> and </a:t>
            </a:r>
            <a:r>
              <a:rPr lang="en-US" altLang="zh-TW" sz="2000" b="1" dirty="0" err="1">
                <a:latin typeface="+mn-lt"/>
                <a:cs typeface="Times New Roman" panose="02020603050405020304" pitchFamily="18" charset="0"/>
              </a:rPr>
              <a:t>build_dd</a:t>
            </a:r>
            <a:r>
              <a:rPr lang="en-US" altLang="zh-TW" sz="2000" b="1" dirty="0">
                <a:latin typeface="+mn-lt"/>
                <a:cs typeface="Times New Roman" panose="02020603050405020304" pitchFamily="18" charset="0"/>
              </a:rPr>
              <a:t> () Missing</a:t>
            </a:r>
          </a:p>
        </p:txBody>
      </p:sp>
      <p:sp>
        <p:nvSpPr>
          <p:cNvPr id="10" name="文字方塊 9">
            <a:extLst>
              <a:ext uri="{FF2B5EF4-FFF2-40B4-BE49-F238E27FC236}">
                <a16:creationId xmlns:a16="http://schemas.microsoft.com/office/drawing/2014/main" id="{BF7D3012-C4AD-DDB0-3164-95550C43B4D1}"/>
              </a:ext>
            </a:extLst>
          </p:cNvPr>
          <p:cNvSpPr txBox="1"/>
          <p:nvPr/>
        </p:nvSpPr>
        <p:spPr>
          <a:xfrm>
            <a:off x="1249364" y="4377758"/>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c. Rare level removal</a:t>
            </a:r>
          </a:p>
        </p:txBody>
      </p:sp>
      <p:sp>
        <p:nvSpPr>
          <p:cNvPr id="15" name="文字方塊 14">
            <a:extLst>
              <a:ext uri="{FF2B5EF4-FFF2-40B4-BE49-F238E27FC236}">
                <a16:creationId xmlns:a16="http://schemas.microsoft.com/office/drawing/2014/main" id="{620A859B-3EF3-9A78-E5D5-30261B2D37F0}"/>
              </a:ext>
            </a:extLst>
          </p:cNvPr>
          <p:cNvSpPr txBox="1"/>
          <p:nvPr/>
        </p:nvSpPr>
        <p:spPr>
          <a:xfrm>
            <a:off x="1225155" y="4800682"/>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 Abnormal data removal</a:t>
            </a:r>
          </a:p>
        </p:txBody>
      </p:sp>
      <p:sp>
        <p:nvSpPr>
          <p:cNvPr id="18" name="文字方塊 17">
            <a:extLst>
              <a:ext uri="{FF2B5EF4-FFF2-40B4-BE49-F238E27FC236}">
                <a16:creationId xmlns:a16="http://schemas.microsoft.com/office/drawing/2014/main" id="{F5B85915-8778-91B8-3ABD-951F429CC2BC}"/>
              </a:ext>
            </a:extLst>
          </p:cNvPr>
          <p:cNvSpPr txBox="1"/>
          <p:nvPr/>
        </p:nvSpPr>
        <p:spPr>
          <a:xfrm>
            <a:off x="1257641" y="5574212"/>
            <a:ext cx="1060098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a. Non-category, non-time, non-numeric data will be removed (like </a:t>
            </a:r>
            <a:r>
              <a:rPr lang="en-US" altLang="zh-TW" sz="2000" b="1" dirty="0" err="1">
                <a:latin typeface="+mn-lt"/>
                <a:cs typeface="Times New Roman" panose="02020603050405020304" pitchFamily="18" charset="0"/>
              </a:rPr>
              <a:t>rmk</a:t>
            </a:r>
            <a:r>
              <a:rPr lang="zh-TW" altLang="en-US" sz="2000" b="1" dirty="0">
                <a:latin typeface="+mn-lt"/>
                <a:cs typeface="Times New Roman" panose="02020603050405020304" pitchFamily="18" charset="0"/>
              </a:rPr>
              <a:t> 備註資訊</a:t>
            </a:r>
            <a:r>
              <a:rPr lang="en-US" altLang="zh-TW" sz="2000" b="1" dirty="0">
                <a:latin typeface="+mn-lt"/>
                <a:cs typeface="Times New Roman" panose="02020603050405020304" pitchFamily="18" charset="0"/>
              </a:rPr>
              <a:t>)</a:t>
            </a:r>
          </a:p>
        </p:txBody>
      </p:sp>
      <p:sp>
        <p:nvSpPr>
          <p:cNvPr id="20" name="文字方塊 19">
            <a:extLst>
              <a:ext uri="{FF2B5EF4-FFF2-40B4-BE49-F238E27FC236}">
                <a16:creationId xmlns:a16="http://schemas.microsoft.com/office/drawing/2014/main" id="{79B1EB7C-3429-8811-4346-CE90087FC54F}"/>
              </a:ext>
            </a:extLst>
          </p:cNvPr>
          <p:cNvSpPr txBox="1"/>
          <p:nvPr/>
        </p:nvSpPr>
        <p:spPr>
          <a:xfrm>
            <a:off x="1257642" y="5991397"/>
            <a:ext cx="870550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b. Outlier removal (or so called ‘specific purpose’, </a:t>
            </a:r>
            <a:r>
              <a:rPr lang="zh-TW" altLang="en-US" sz="2000" b="1" dirty="0">
                <a:latin typeface="+mn-lt"/>
                <a:cs typeface="Times New Roman" panose="02020603050405020304" pitchFamily="18" charset="0"/>
              </a:rPr>
              <a:t>特殊用地</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特殊用途</a:t>
            </a:r>
            <a:r>
              <a:rPr lang="en-US" altLang="zh-TW" sz="2000" b="1" dirty="0">
                <a:latin typeface="+mn-lt"/>
                <a:cs typeface="Times New Roman" panose="02020603050405020304" pitchFamily="18" charset="0"/>
              </a:rPr>
              <a:t>’)</a:t>
            </a:r>
          </a:p>
        </p:txBody>
      </p:sp>
      <p:sp>
        <p:nvSpPr>
          <p:cNvPr id="22" name="文字方塊 21">
            <a:extLst>
              <a:ext uri="{FF2B5EF4-FFF2-40B4-BE49-F238E27FC236}">
                <a16:creationId xmlns:a16="http://schemas.microsoft.com/office/drawing/2014/main" id="{B887FF77-D12E-069C-3A5F-88C8CA17B3AB}"/>
              </a:ext>
            </a:extLst>
          </p:cNvPr>
          <p:cNvSpPr txBox="1"/>
          <p:nvPr/>
        </p:nvSpPr>
        <p:spPr>
          <a:xfrm>
            <a:off x="6788264" y="2981969"/>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3. Missing Data Imputation</a:t>
            </a:r>
          </a:p>
        </p:txBody>
      </p:sp>
      <p:sp>
        <p:nvSpPr>
          <p:cNvPr id="23" name="文字方塊 22">
            <a:extLst>
              <a:ext uri="{FF2B5EF4-FFF2-40B4-BE49-F238E27FC236}">
                <a16:creationId xmlns:a16="http://schemas.microsoft.com/office/drawing/2014/main" id="{14A5B717-4447-9B61-1457-10B91F12140C}"/>
              </a:ext>
            </a:extLst>
          </p:cNvPr>
          <p:cNvSpPr txBox="1"/>
          <p:nvPr/>
        </p:nvSpPr>
        <p:spPr>
          <a:xfrm>
            <a:off x="7167563" y="3450401"/>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a. Assign ‘unknown’ for category data</a:t>
            </a:r>
          </a:p>
        </p:txBody>
      </p:sp>
      <p:sp>
        <p:nvSpPr>
          <p:cNvPr id="25" name="文字方塊 24">
            <a:extLst>
              <a:ext uri="{FF2B5EF4-FFF2-40B4-BE49-F238E27FC236}">
                <a16:creationId xmlns:a16="http://schemas.microsoft.com/office/drawing/2014/main" id="{E589EEC0-FDF6-0DD4-689E-7AE3DED53DB9}"/>
              </a:ext>
            </a:extLst>
          </p:cNvPr>
          <p:cNvSpPr txBox="1"/>
          <p:nvPr/>
        </p:nvSpPr>
        <p:spPr>
          <a:xfrm>
            <a:off x="7167563" y="3917225"/>
            <a:ext cx="477916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b. Assign ‘99’ for numeric data</a:t>
            </a:r>
          </a:p>
        </p:txBody>
      </p:sp>
      <p:sp>
        <p:nvSpPr>
          <p:cNvPr id="26" name="文字方塊 25">
            <a:extLst>
              <a:ext uri="{FF2B5EF4-FFF2-40B4-BE49-F238E27FC236}">
                <a16:creationId xmlns:a16="http://schemas.microsoft.com/office/drawing/2014/main" id="{25D6300C-D991-D264-5557-7A7059086274}"/>
              </a:ext>
            </a:extLst>
          </p:cNvPr>
          <p:cNvSpPr txBox="1"/>
          <p:nvPr/>
        </p:nvSpPr>
        <p:spPr>
          <a:xfrm>
            <a:off x="1285423" y="6342003"/>
            <a:ext cx="870550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c. Too fine-grained level information (</a:t>
            </a:r>
            <a:r>
              <a:rPr lang="zh-TW" altLang="en-US" sz="2000" b="1" dirty="0">
                <a:latin typeface="+mn-lt"/>
                <a:cs typeface="Times New Roman" panose="02020603050405020304" pitchFamily="18" charset="0"/>
              </a:rPr>
              <a:t>門牌</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案號</a:t>
            </a:r>
            <a:r>
              <a:rPr lang="en-US" altLang="zh-TW" sz="2000" b="1" dirty="0">
                <a:latin typeface="+mn-lt"/>
                <a:cs typeface="Times New Roman" panose="02020603050405020304" pitchFamily="18" charset="0"/>
              </a:rPr>
              <a:t>), which may lead to overfitting.</a:t>
            </a:r>
          </a:p>
        </p:txBody>
      </p:sp>
    </p:spTree>
    <p:extLst>
      <p:ext uri="{BB962C8B-B14F-4D97-AF65-F5344CB8AC3E}">
        <p14:creationId xmlns:p14="http://schemas.microsoft.com/office/powerpoint/2010/main" val="3324113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15</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(5/10)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8" y="707828"/>
            <a:ext cx="10734063"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Feature Transformation (</a:t>
            </a:r>
            <a:r>
              <a:rPr lang="en-US" altLang="zh-TW" sz="2800" b="1" dirty="0">
                <a:latin typeface="Microsoft YaHei" panose="020B0503020204020204" pitchFamily="34" charset="-122"/>
                <a:ea typeface="Microsoft YaHei" panose="020B0503020204020204" pitchFamily="34" charset="-122"/>
                <a:cs typeface="Times New Roman" panose="02020603050405020304" pitchFamily="18" charset="0"/>
              </a:rPr>
              <a:t>Real Estate Transaction Dataset)</a:t>
            </a:r>
            <a:endParaRPr lang="zh-TW" altLang="en-US" sz="2800" b="1" dirty="0">
              <a:latin typeface="Microsoft YaHei" panose="020B0503020204020204" pitchFamily="34" charset="-122"/>
              <a:ea typeface="Microsoft YaHei" panose="020B0503020204020204" pitchFamily="34" charset="-122"/>
            </a:endParaRPr>
          </a:p>
        </p:txBody>
      </p:sp>
      <p:sp>
        <p:nvSpPr>
          <p:cNvPr id="6" name="文字方塊 5">
            <a:extLst>
              <a:ext uri="{FF2B5EF4-FFF2-40B4-BE49-F238E27FC236}">
                <a16:creationId xmlns:a16="http://schemas.microsoft.com/office/drawing/2014/main" id="{9445ACE2-69A9-3E96-DCD9-978B7AD8F9F1}"/>
              </a:ext>
            </a:extLst>
          </p:cNvPr>
          <p:cNvSpPr txBox="1"/>
          <p:nvPr/>
        </p:nvSpPr>
        <p:spPr>
          <a:xfrm>
            <a:off x="714773" y="1307167"/>
            <a:ext cx="10924552" cy="2554545"/>
          </a:xfrm>
          <a:prstGeom prst="rect">
            <a:avLst/>
          </a:prstGeom>
          <a:noFill/>
        </p:spPr>
        <p:txBody>
          <a:bodyPr wrap="square" rtlCol="0">
            <a:spAutoFit/>
          </a:bodyPr>
          <a:lstStyle/>
          <a:p>
            <a:pPr marL="457200" indent="-457200">
              <a:buAutoNum type="arabicPeriod"/>
            </a:pPr>
            <a:r>
              <a:rPr lang="en-US" altLang="zh-TW" sz="2000" b="1" dirty="0">
                <a:latin typeface="+mn-lt"/>
                <a:cs typeface="Times New Roman" panose="02020603050405020304" pitchFamily="18" charset="0"/>
              </a:rPr>
              <a:t>All temporal feature will be transformed and split to following feature.</a:t>
            </a:r>
          </a:p>
          <a:p>
            <a:r>
              <a:rPr lang="en-US" altLang="zh-TW" sz="2000" b="1" dirty="0">
                <a:latin typeface="+mn-lt"/>
                <a:cs typeface="Times New Roman" panose="02020603050405020304" pitchFamily="18" charset="0"/>
              </a:rPr>
              <a:t>       (</a:t>
            </a:r>
            <a:r>
              <a:rPr lang="zh-TW" altLang="en-US" sz="2000" b="1" dirty="0">
                <a:latin typeface="+mn-lt"/>
                <a:cs typeface="Times New Roman" panose="02020603050405020304" pitchFamily="18" charset="0"/>
              </a:rPr>
              <a:t>年</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月</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日</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一年中的第幾週</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星期幾</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幾點</a:t>
            </a:r>
            <a:r>
              <a:rPr lang="en-US" altLang="zh-TW" sz="2000" b="1" dirty="0">
                <a:latin typeface="+mn-lt"/>
                <a:cs typeface="Times New Roman" panose="02020603050405020304" pitchFamily="18" charset="0"/>
              </a:rPr>
              <a:t>)</a:t>
            </a:r>
          </a:p>
          <a:p>
            <a:r>
              <a:rPr lang="en-US" altLang="zh-TW" sz="2000" b="1" dirty="0">
                <a:latin typeface="+mn-lt"/>
                <a:cs typeface="Times New Roman" panose="02020603050405020304" pitchFamily="18" charset="0"/>
              </a:rPr>
              <a:t>       (year: month: day: number of week: day of the week: hour)</a:t>
            </a:r>
          </a:p>
          <a:p>
            <a:endParaRPr lang="en-US" altLang="zh-TW" sz="2000" b="1" dirty="0">
              <a:latin typeface="+mn-lt"/>
              <a:cs typeface="Times New Roman" panose="02020603050405020304" pitchFamily="18" charset="0"/>
            </a:endParaRPr>
          </a:p>
          <a:p>
            <a:pPr marL="457200" indent="-457200">
              <a:buAutoNum type="arabicPeriod" startAt="2"/>
            </a:pPr>
            <a:r>
              <a:rPr lang="en-US" altLang="zh-TW" sz="2000" b="1" dirty="0">
                <a:latin typeface="+mn-lt"/>
                <a:cs typeface="Times New Roman" panose="02020603050405020304" pitchFamily="18" charset="0"/>
              </a:rPr>
              <a:t>Low rank: If two (or more) features have very similar semantic representation in high dimension space, so one of these should be removed.</a:t>
            </a:r>
          </a:p>
          <a:p>
            <a:r>
              <a:rPr lang="en-US" altLang="zh-TW" sz="2000" b="1" dirty="0">
                <a:latin typeface="+mn-lt"/>
                <a:cs typeface="Times New Roman" panose="02020603050405020304" pitchFamily="18" charset="0"/>
              </a:rPr>
              <a:t>        (e.g. </a:t>
            </a:r>
            <a:r>
              <a:rPr lang="en-US" altLang="zh-TW" sz="2000" b="1" dirty="0" err="1">
                <a:latin typeface="+mn-lt"/>
                <a:cs typeface="Times New Roman" panose="02020603050405020304" pitchFamily="18" charset="0"/>
              </a:rPr>
              <a:t>bstate</a:t>
            </a:r>
            <a:r>
              <a:rPr lang="en-US" altLang="zh-TW" sz="2000" b="1" dirty="0">
                <a:latin typeface="+mn-lt"/>
                <a:cs typeface="Times New Roman" panose="02020603050405020304" pitchFamily="18" charset="0"/>
              </a:rPr>
              <a:t> (</a:t>
            </a:r>
            <a:r>
              <a:rPr lang="zh-TW" altLang="en-US" sz="2000" b="1" dirty="0">
                <a:latin typeface="+mn-lt"/>
                <a:cs typeface="Times New Roman" panose="02020603050405020304" pitchFamily="18" charset="0"/>
              </a:rPr>
              <a:t>套房</a:t>
            </a:r>
            <a:r>
              <a:rPr lang="en-US" altLang="zh-TW" sz="2000" b="1" dirty="0">
                <a:latin typeface="+mn-lt"/>
                <a:cs typeface="Times New Roman" panose="02020603050405020304" pitchFamily="18" charset="0"/>
              </a:rPr>
              <a:t>(1</a:t>
            </a:r>
            <a:r>
              <a:rPr lang="zh-TW" altLang="en-US" sz="2000" b="1" dirty="0">
                <a:latin typeface="+mn-lt"/>
                <a:cs typeface="Times New Roman" panose="02020603050405020304" pitchFamily="18" charset="0"/>
              </a:rPr>
              <a:t>房</a:t>
            </a:r>
            <a:r>
              <a:rPr lang="en-US" altLang="zh-TW" sz="2000" b="1" dirty="0">
                <a:latin typeface="+mn-lt"/>
                <a:cs typeface="Times New Roman" panose="02020603050405020304" pitchFamily="18" charset="0"/>
              </a:rPr>
              <a:t>1</a:t>
            </a:r>
            <a:r>
              <a:rPr lang="zh-TW" altLang="en-US" sz="2000" b="1" dirty="0">
                <a:latin typeface="+mn-lt"/>
                <a:cs typeface="Times New Roman" panose="02020603050405020304" pitchFamily="18" charset="0"/>
              </a:rPr>
              <a:t>廳</a:t>
            </a:r>
            <a:r>
              <a:rPr lang="en-US" altLang="zh-TW" sz="2000" b="1" dirty="0">
                <a:latin typeface="+mn-lt"/>
                <a:cs typeface="Times New Roman" panose="02020603050405020304" pitchFamily="18" charset="0"/>
              </a:rPr>
              <a:t>1</a:t>
            </a:r>
            <a:r>
              <a:rPr lang="zh-TW" altLang="en-US" sz="2000" b="1" dirty="0">
                <a:latin typeface="+mn-lt"/>
                <a:cs typeface="Times New Roman" panose="02020603050405020304" pitchFamily="18" charset="0"/>
              </a:rPr>
              <a:t>衛</a:t>
            </a:r>
            <a:r>
              <a:rPr lang="en-US" altLang="zh-TW" sz="2000" b="1" dirty="0">
                <a:latin typeface="+mn-lt"/>
                <a:cs typeface="Times New Roman" panose="02020603050405020304" pitchFamily="18" charset="0"/>
              </a:rPr>
              <a:t>)) == </a:t>
            </a:r>
            <a:r>
              <a:rPr lang="en-US" altLang="zh-TW" sz="2000" b="1" dirty="0" err="1">
                <a:latin typeface="+mn-lt"/>
                <a:cs typeface="Times New Roman" panose="02020603050405020304" pitchFamily="18" charset="0"/>
              </a:rPr>
              <a:t>bstate_fg</a:t>
            </a:r>
            <a:r>
              <a:rPr lang="en-US" altLang="zh-TW" sz="2000" b="1" dirty="0">
                <a:latin typeface="+mn-lt"/>
                <a:cs typeface="Times New Roman" panose="02020603050405020304" pitchFamily="18" charset="0"/>
              </a:rPr>
              <a:t> (4))</a:t>
            </a:r>
          </a:p>
          <a:p>
            <a:endParaRPr lang="en-US" altLang="zh-TW" sz="2000" b="1" dirty="0">
              <a:latin typeface="+mn-lt"/>
              <a:cs typeface="Times New Roman" panose="02020603050405020304" pitchFamily="18" charset="0"/>
            </a:endParaRPr>
          </a:p>
        </p:txBody>
      </p:sp>
      <p:grpSp>
        <p:nvGrpSpPr>
          <p:cNvPr id="13" name="群組 12">
            <a:extLst>
              <a:ext uri="{FF2B5EF4-FFF2-40B4-BE49-F238E27FC236}">
                <a16:creationId xmlns:a16="http://schemas.microsoft.com/office/drawing/2014/main" id="{9EEF2D63-0FCF-73CC-0BB4-D8A68F705946}"/>
              </a:ext>
            </a:extLst>
          </p:cNvPr>
          <p:cNvGrpSpPr/>
          <p:nvPr/>
        </p:nvGrpSpPr>
        <p:grpSpPr>
          <a:xfrm>
            <a:off x="111601" y="4574732"/>
            <a:ext cx="1627303" cy="818488"/>
            <a:chOff x="334276" y="5344191"/>
            <a:chExt cx="1627303" cy="818488"/>
          </a:xfrm>
        </p:grpSpPr>
        <p:sp>
          <p:nvSpPr>
            <p:cNvPr id="2" name="矩形 1">
              <a:extLst>
                <a:ext uri="{FF2B5EF4-FFF2-40B4-BE49-F238E27FC236}">
                  <a16:creationId xmlns:a16="http://schemas.microsoft.com/office/drawing/2014/main" id="{DBDA8D04-B552-C199-937B-F2DDA6B5A207}"/>
                </a:ext>
              </a:extLst>
            </p:cNvPr>
            <p:cNvSpPr/>
            <p:nvPr/>
          </p:nvSpPr>
          <p:spPr bwMode="auto">
            <a:xfrm>
              <a:off x="541564" y="5344191"/>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8" name="文字方塊 7">
              <a:extLst>
                <a:ext uri="{FF2B5EF4-FFF2-40B4-BE49-F238E27FC236}">
                  <a16:creationId xmlns:a16="http://schemas.microsoft.com/office/drawing/2014/main" id="{FD285CE2-883D-0088-8B7E-843BB179FA7C}"/>
                </a:ext>
              </a:extLst>
            </p:cNvPr>
            <p:cNvSpPr txBox="1"/>
            <p:nvPr/>
          </p:nvSpPr>
          <p:spPr>
            <a:xfrm>
              <a:off x="334276" y="5424015"/>
              <a:ext cx="1627303" cy="738664"/>
            </a:xfrm>
            <a:prstGeom prst="rect">
              <a:avLst/>
            </a:prstGeom>
            <a:noFill/>
          </p:spPr>
          <p:txBody>
            <a:bodyPr wrap="square">
              <a:spAutoFit/>
            </a:bodyPr>
            <a:lstStyle/>
            <a:p>
              <a:pPr algn="ctr"/>
              <a:r>
                <a:rPr lang="en-US" altLang="zh-TW" sz="1400" b="1" dirty="0">
                  <a:latin typeface="Microsoft YaHei" panose="020B0503020204020204" pitchFamily="34" charset="-122"/>
                  <a:ea typeface="Microsoft YaHei" panose="020B0503020204020204" pitchFamily="34" charset="-122"/>
                  <a:cs typeface="Times New Roman" panose="02020603050405020304" pitchFamily="18" charset="0"/>
                </a:rPr>
                <a:t>Real Estate Transaction Dataset</a:t>
              </a:r>
              <a:endParaRPr lang="zh-TW" altLang="en-US" sz="1400" b="1" dirty="0">
                <a:latin typeface="Microsoft YaHei" panose="020B0503020204020204" pitchFamily="34" charset="-122"/>
                <a:ea typeface="Microsoft YaHei" panose="020B0503020204020204" pitchFamily="34" charset="-122"/>
              </a:endParaRPr>
            </a:p>
          </p:txBody>
        </p:sp>
      </p:grpSp>
      <p:sp>
        <p:nvSpPr>
          <p:cNvPr id="27" name="矩形 26">
            <a:extLst>
              <a:ext uri="{FF2B5EF4-FFF2-40B4-BE49-F238E27FC236}">
                <a16:creationId xmlns:a16="http://schemas.microsoft.com/office/drawing/2014/main" id="{2642C752-772C-D4C0-924E-48A829D5062F}"/>
              </a:ext>
            </a:extLst>
          </p:cNvPr>
          <p:cNvSpPr/>
          <p:nvPr/>
        </p:nvSpPr>
        <p:spPr bwMode="auto">
          <a:xfrm>
            <a:off x="1946192" y="4060049"/>
            <a:ext cx="3312345" cy="1811464"/>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8" name="文字方塊 27">
            <a:extLst>
              <a:ext uri="{FF2B5EF4-FFF2-40B4-BE49-F238E27FC236}">
                <a16:creationId xmlns:a16="http://schemas.microsoft.com/office/drawing/2014/main" id="{F7E278B0-5484-966F-B66C-970D93B361A1}"/>
              </a:ext>
            </a:extLst>
          </p:cNvPr>
          <p:cNvSpPr txBox="1"/>
          <p:nvPr/>
        </p:nvSpPr>
        <p:spPr>
          <a:xfrm>
            <a:off x="2008444" y="4155769"/>
            <a:ext cx="3100552" cy="369332"/>
          </a:xfrm>
          <a:prstGeom prst="rect">
            <a:avLst/>
          </a:prstGeom>
          <a:noFill/>
        </p:spPr>
        <p:txBody>
          <a:bodyPr wrap="square">
            <a:spAutoFit/>
          </a:bodyPr>
          <a:lstStyle/>
          <a:p>
            <a:pPr algn="ctr"/>
            <a:r>
              <a:rPr lang="en-US" altLang="zh-TW" b="1" dirty="0">
                <a:latin typeface="Microsoft YaHei" panose="020B0503020204020204" pitchFamily="34" charset="-122"/>
                <a:ea typeface="Microsoft YaHei" panose="020B0503020204020204" pitchFamily="34" charset="-122"/>
                <a:cs typeface="Times New Roman" panose="02020603050405020304" pitchFamily="18" charset="0"/>
              </a:rPr>
              <a:t>Data cleaning</a:t>
            </a:r>
            <a:endParaRPr lang="zh-TW" altLang="en-US" sz="1800" b="1" dirty="0">
              <a:latin typeface="Microsoft YaHei" panose="020B0503020204020204" pitchFamily="34" charset="-122"/>
              <a:ea typeface="Microsoft YaHei" panose="020B0503020204020204" pitchFamily="34" charset="-122"/>
            </a:endParaRPr>
          </a:p>
        </p:txBody>
      </p:sp>
      <p:sp>
        <p:nvSpPr>
          <p:cNvPr id="30" name="文字方塊 29">
            <a:extLst>
              <a:ext uri="{FF2B5EF4-FFF2-40B4-BE49-F238E27FC236}">
                <a16:creationId xmlns:a16="http://schemas.microsoft.com/office/drawing/2014/main" id="{BF4544D2-8203-27B4-BC0B-CD790397D5A0}"/>
              </a:ext>
            </a:extLst>
          </p:cNvPr>
          <p:cNvSpPr txBox="1"/>
          <p:nvPr/>
        </p:nvSpPr>
        <p:spPr>
          <a:xfrm>
            <a:off x="185685" y="5819813"/>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[1048575, 51]</a:t>
            </a:r>
          </a:p>
        </p:txBody>
      </p:sp>
      <p:sp>
        <p:nvSpPr>
          <p:cNvPr id="31" name="文字方塊 30">
            <a:extLst>
              <a:ext uri="{FF2B5EF4-FFF2-40B4-BE49-F238E27FC236}">
                <a16:creationId xmlns:a16="http://schemas.microsoft.com/office/drawing/2014/main" id="{C8D44EBF-1A1B-775B-3432-C361D07F902D}"/>
              </a:ext>
            </a:extLst>
          </p:cNvPr>
          <p:cNvSpPr txBox="1"/>
          <p:nvPr/>
        </p:nvSpPr>
        <p:spPr>
          <a:xfrm>
            <a:off x="2843530" y="5844247"/>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[524938, 43]</a:t>
            </a:r>
          </a:p>
        </p:txBody>
      </p:sp>
      <p:sp>
        <p:nvSpPr>
          <p:cNvPr id="32" name="文字方塊 31">
            <a:extLst>
              <a:ext uri="{FF2B5EF4-FFF2-40B4-BE49-F238E27FC236}">
                <a16:creationId xmlns:a16="http://schemas.microsoft.com/office/drawing/2014/main" id="{728C9B5A-C852-977F-048F-30541E663367}"/>
              </a:ext>
            </a:extLst>
          </p:cNvPr>
          <p:cNvSpPr txBox="1"/>
          <p:nvPr/>
        </p:nvSpPr>
        <p:spPr>
          <a:xfrm>
            <a:off x="2029953" y="4508377"/>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1-a. Remove [467980,] data</a:t>
            </a:r>
          </a:p>
        </p:txBody>
      </p:sp>
      <p:sp>
        <p:nvSpPr>
          <p:cNvPr id="33" name="文字方塊 32">
            <a:extLst>
              <a:ext uri="{FF2B5EF4-FFF2-40B4-BE49-F238E27FC236}">
                <a16:creationId xmlns:a16="http://schemas.microsoft.com/office/drawing/2014/main" id="{6E6F86D9-6988-5F7F-46CA-8305235BC49A}"/>
              </a:ext>
            </a:extLst>
          </p:cNvPr>
          <p:cNvSpPr txBox="1"/>
          <p:nvPr/>
        </p:nvSpPr>
        <p:spPr>
          <a:xfrm>
            <a:off x="2031208" y="4804726"/>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1-b. Remove [,8] feature</a:t>
            </a:r>
          </a:p>
        </p:txBody>
      </p:sp>
      <p:sp>
        <p:nvSpPr>
          <p:cNvPr id="34" name="文字方塊 33">
            <a:extLst>
              <a:ext uri="{FF2B5EF4-FFF2-40B4-BE49-F238E27FC236}">
                <a16:creationId xmlns:a16="http://schemas.microsoft.com/office/drawing/2014/main" id="{F9889417-33BB-ED7C-9859-5F8809746833}"/>
              </a:ext>
            </a:extLst>
          </p:cNvPr>
          <p:cNvSpPr txBox="1"/>
          <p:nvPr/>
        </p:nvSpPr>
        <p:spPr>
          <a:xfrm>
            <a:off x="2029953" y="5111831"/>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1-c. Remove [30734,] data</a:t>
            </a:r>
          </a:p>
        </p:txBody>
      </p:sp>
      <p:sp>
        <p:nvSpPr>
          <p:cNvPr id="35" name="文字方塊 34">
            <a:extLst>
              <a:ext uri="{FF2B5EF4-FFF2-40B4-BE49-F238E27FC236}">
                <a16:creationId xmlns:a16="http://schemas.microsoft.com/office/drawing/2014/main" id="{CC721565-9819-120D-C18D-9FA6CE132CED}"/>
              </a:ext>
            </a:extLst>
          </p:cNvPr>
          <p:cNvSpPr txBox="1"/>
          <p:nvPr/>
        </p:nvSpPr>
        <p:spPr>
          <a:xfrm>
            <a:off x="2020880" y="5417307"/>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1-d. Remove [24923,] data</a:t>
            </a:r>
          </a:p>
        </p:txBody>
      </p:sp>
      <p:grpSp>
        <p:nvGrpSpPr>
          <p:cNvPr id="36" name="群組 35">
            <a:extLst>
              <a:ext uri="{FF2B5EF4-FFF2-40B4-BE49-F238E27FC236}">
                <a16:creationId xmlns:a16="http://schemas.microsoft.com/office/drawing/2014/main" id="{5FD57DC7-737D-A2E8-2D21-682A7D5B8F9B}"/>
              </a:ext>
            </a:extLst>
          </p:cNvPr>
          <p:cNvGrpSpPr/>
          <p:nvPr/>
        </p:nvGrpSpPr>
        <p:grpSpPr>
          <a:xfrm>
            <a:off x="5465825" y="4060048"/>
            <a:ext cx="3407032" cy="1803693"/>
            <a:chOff x="541564" y="5344191"/>
            <a:chExt cx="1316037" cy="805981"/>
          </a:xfrm>
        </p:grpSpPr>
        <p:sp>
          <p:nvSpPr>
            <p:cNvPr id="37" name="矩形 36">
              <a:extLst>
                <a:ext uri="{FF2B5EF4-FFF2-40B4-BE49-F238E27FC236}">
                  <a16:creationId xmlns:a16="http://schemas.microsoft.com/office/drawing/2014/main" id="{0D82AB32-27FC-9F6A-3B94-1008F2CC5163}"/>
                </a:ext>
              </a:extLst>
            </p:cNvPr>
            <p:cNvSpPr/>
            <p:nvPr/>
          </p:nvSpPr>
          <p:spPr bwMode="auto">
            <a:xfrm>
              <a:off x="541564" y="5344191"/>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8" name="文字方塊 37">
              <a:extLst>
                <a:ext uri="{FF2B5EF4-FFF2-40B4-BE49-F238E27FC236}">
                  <a16:creationId xmlns:a16="http://schemas.microsoft.com/office/drawing/2014/main" id="{3E411E71-2585-BAFC-225E-80707B3B6538}"/>
                </a:ext>
              </a:extLst>
            </p:cNvPr>
            <p:cNvSpPr txBox="1"/>
            <p:nvPr/>
          </p:nvSpPr>
          <p:spPr>
            <a:xfrm>
              <a:off x="619542" y="5417570"/>
              <a:ext cx="1157855" cy="165036"/>
            </a:xfrm>
            <a:prstGeom prst="rect">
              <a:avLst/>
            </a:prstGeom>
            <a:noFill/>
          </p:spPr>
          <p:txBody>
            <a:bodyPr wrap="square">
              <a:spAutoFit/>
            </a:bodyPr>
            <a:lstStyle/>
            <a:p>
              <a:pPr algn="ctr"/>
              <a:r>
                <a:rPr lang="en-US" altLang="zh-TW" b="1" dirty="0">
                  <a:latin typeface="Microsoft YaHei" panose="020B0503020204020204" pitchFamily="34" charset="-122"/>
                  <a:ea typeface="Microsoft YaHei" panose="020B0503020204020204" pitchFamily="34" charset="-122"/>
                  <a:cs typeface="Times New Roman" panose="02020603050405020304" pitchFamily="18" charset="0"/>
                </a:rPr>
                <a:t>Modeling Consideration</a:t>
              </a:r>
            </a:p>
          </p:txBody>
        </p:sp>
      </p:grpSp>
      <p:sp>
        <p:nvSpPr>
          <p:cNvPr id="39" name="文字方塊 38">
            <a:extLst>
              <a:ext uri="{FF2B5EF4-FFF2-40B4-BE49-F238E27FC236}">
                <a16:creationId xmlns:a16="http://schemas.microsoft.com/office/drawing/2014/main" id="{1931F85C-2E7F-93A7-BE1D-7839EDC31701}"/>
              </a:ext>
            </a:extLst>
          </p:cNvPr>
          <p:cNvSpPr txBox="1"/>
          <p:nvPr/>
        </p:nvSpPr>
        <p:spPr>
          <a:xfrm>
            <a:off x="5646651" y="4632670"/>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2-a. Remove [,1] data</a:t>
            </a:r>
          </a:p>
        </p:txBody>
      </p:sp>
      <p:sp>
        <p:nvSpPr>
          <p:cNvPr id="40" name="文字方塊 39">
            <a:extLst>
              <a:ext uri="{FF2B5EF4-FFF2-40B4-BE49-F238E27FC236}">
                <a16:creationId xmlns:a16="http://schemas.microsoft.com/office/drawing/2014/main" id="{A2551A09-2E11-3B75-D726-D650AF5F79C7}"/>
              </a:ext>
            </a:extLst>
          </p:cNvPr>
          <p:cNvSpPr txBox="1"/>
          <p:nvPr/>
        </p:nvSpPr>
        <p:spPr>
          <a:xfrm>
            <a:off x="5642432" y="5021540"/>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2-b. Remove [35126,] data</a:t>
            </a:r>
          </a:p>
        </p:txBody>
      </p:sp>
      <p:sp>
        <p:nvSpPr>
          <p:cNvPr id="41" name="文字方塊 40">
            <a:extLst>
              <a:ext uri="{FF2B5EF4-FFF2-40B4-BE49-F238E27FC236}">
                <a16:creationId xmlns:a16="http://schemas.microsoft.com/office/drawing/2014/main" id="{C026DE57-0D84-59B1-D3C7-D7E5FAC446F0}"/>
              </a:ext>
            </a:extLst>
          </p:cNvPr>
          <p:cNvSpPr txBox="1"/>
          <p:nvPr/>
        </p:nvSpPr>
        <p:spPr>
          <a:xfrm>
            <a:off x="6333891" y="5844679"/>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[489812, 40]</a:t>
            </a:r>
          </a:p>
        </p:txBody>
      </p:sp>
      <p:grpSp>
        <p:nvGrpSpPr>
          <p:cNvPr id="43" name="群組 42">
            <a:extLst>
              <a:ext uri="{FF2B5EF4-FFF2-40B4-BE49-F238E27FC236}">
                <a16:creationId xmlns:a16="http://schemas.microsoft.com/office/drawing/2014/main" id="{35BA9EEF-D11B-7C12-EB1A-D06B491737EE}"/>
              </a:ext>
            </a:extLst>
          </p:cNvPr>
          <p:cNvGrpSpPr/>
          <p:nvPr/>
        </p:nvGrpSpPr>
        <p:grpSpPr>
          <a:xfrm>
            <a:off x="9042351" y="4056906"/>
            <a:ext cx="2861648" cy="1803693"/>
            <a:chOff x="541564" y="5344191"/>
            <a:chExt cx="1316037" cy="805981"/>
          </a:xfrm>
        </p:grpSpPr>
        <p:sp>
          <p:nvSpPr>
            <p:cNvPr id="44" name="矩形 43">
              <a:extLst>
                <a:ext uri="{FF2B5EF4-FFF2-40B4-BE49-F238E27FC236}">
                  <a16:creationId xmlns:a16="http://schemas.microsoft.com/office/drawing/2014/main" id="{D89811CF-008F-721D-1F31-F2BF9FEDB9F5}"/>
                </a:ext>
              </a:extLst>
            </p:cNvPr>
            <p:cNvSpPr/>
            <p:nvPr/>
          </p:nvSpPr>
          <p:spPr bwMode="auto">
            <a:xfrm>
              <a:off x="541564" y="5344191"/>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45" name="文字方塊 44">
              <a:extLst>
                <a:ext uri="{FF2B5EF4-FFF2-40B4-BE49-F238E27FC236}">
                  <a16:creationId xmlns:a16="http://schemas.microsoft.com/office/drawing/2014/main" id="{3802EE4A-B534-82EE-62BB-7F19C358D4E3}"/>
                </a:ext>
              </a:extLst>
            </p:cNvPr>
            <p:cNvSpPr txBox="1"/>
            <p:nvPr/>
          </p:nvSpPr>
          <p:spPr>
            <a:xfrm>
              <a:off x="642376" y="5370517"/>
              <a:ext cx="1157855" cy="165036"/>
            </a:xfrm>
            <a:prstGeom prst="rect">
              <a:avLst/>
            </a:prstGeom>
            <a:noFill/>
          </p:spPr>
          <p:txBody>
            <a:bodyPr wrap="square">
              <a:spAutoFit/>
            </a:bodyPr>
            <a:lstStyle/>
            <a:p>
              <a:pPr algn="ctr"/>
              <a:r>
                <a:rPr lang="en-US" altLang="zh-TW" b="1" dirty="0">
                  <a:latin typeface="Microsoft YaHei" panose="020B0503020204020204" pitchFamily="34" charset="-122"/>
                  <a:ea typeface="Microsoft YaHei" panose="020B0503020204020204" pitchFamily="34" charset="-122"/>
                  <a:cs typeface="Times New Roman" panose="02020603050405020304" pitchFamily="18" charset="0"/>
                </a:rPr>
                <a:t>Feature Transformation</a:t>
              </a:r>
            </a:p>
          </p:txBody>
        </p:sp>
      </p:grpSp>
      <p:sp>
        <p:nvSpPr>
          <p:cNvPr id="46" name="文字方塊 45">
            <a:extLst>
              <a:ext uri="{FF2B5EF4-FFF2-40B4-BE49-F238E27FC236}">
                <a16:creationId xmlns:a16="http://schemas.microsoft.com/office/drawing/2014/main" id="{E5123E71-4A7E-3B37-AA5C-017441983788}"/>
              </a:ext>
            </a:extLst>
          </p:cNvPr>
          <p:cNvSpPr txBox="1"/>
          <p:nvPr/>
        </p:nvSpPr>
        <p:spPr>
          <a:xfrm>
            <a:off x="9126850" y="4718202"/>
            <a:ext cx="3234644"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3-a. Add [,12] feature, remove [,2] feature</a:t>
            </a:r>
          </a:p>
        </p:txBody>
      </p:sp>
      <p:sp>
        <p:nvSpPr>
          <p:cNvPr id="47" name="文字方塊 46">
            <a:extLst>
              <a:ext uri="{FF2B5EF4-FFF2-40B4-BE49-F238E27FC236}">
                <a16:creationId xmlns:a16="http://schemas.microsoft.com/office/drawing/2014/main" id="{2711AA48-6C99-B5B3-01E8-C078396055A2}"/>
              </a:ext>
            </a:extLst>
          </p:cNvPr>
          <p:cNvSpPr txBox="1"/>
          <p:nvPr/>
        </p:nvSpPr>
        <p:spPr>
          <a:xfrm>
            <a:off x="9110420" y="5363226"/>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3-b. remove [,9] feature</a:t>
            </a:r>
          </a:p>
        </p:txBody>
      </p:sp>
      <p:sp>
        <p:nvSpPr>
          <p:cNvPr id="48" name="文字方塊 47">
            <a:extLst>
              <a:ext uri="{FF2B5EF4-FFF2-40B4-BE49-F238E27FC236}">
                <a16:creationId xmlns:a16="http://schemas.microsoft.com/office/drawing/2014/main" id="{632EA96A-4CC5-ADF5-D31E-05DDEA6C6128}"/>
              </a:ext>
            </a:extLst>
          </p:cNvPr>
          <p:cNvSpPr txBox="1"/>
          <p:nvPr/>
        </p:nvSpPr>
        <p:spPr>
          <a:xfrm>
            <a:off x="5638213" y="5405347"/>
            <a:ext cx="3234644"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2-c. Remove [,2] data</a:t>
            </a:r>
          </a:p>
        </p:txBody>
      </p:sp>
      <p:sp>
        <p:nvSpPr>
          <p:cNvPr id="49" name="文字方塊 48">
            <a:extLst>
              <a:ext uri="{FF2B5EF4-FFF2-40B4-BE49-F238E27FC236}">
                <a16:creationId xmlns:a16="http://schemas.microsoft.com/office/drawing/2014/main" id="{69E84D23-9D7F-F8D2-B62E-9755388E1567}"/>
              </a:ext>
            </a:extLst>
          </p:cNvPr>
          <p:cNvSpPr txBox="1"/>
          <p:nvPr/>
        </p:nvSpPr>
        <p:spPr>
          <a:xfrm>
            <a:off x="9687674" y="5845362"/>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[489812, 41]</a:t>
            </a:r>
          </a:p>
        </p:txBody>
      </p:sp>
      <p:sp>
        <p:nvSpPr>
          <p:cNvPr id="50" name="文字方塊 49">
            <a:extLst>
              <a:ext uri="{FF2B5EF4-FFF2-40B4-BE49-F238E27FC236}">
                <a16:creationId xmlns:a16="http://schemas.microsoft.com/office/drawing/2014/main" id="{492BE13A-0699-223F-1F89-AD30B8DDDC56}"/>
              </a:ext>
            </a:extLst>
          </p:cNvPr>
          <p:cNvSpPr txBox="1"/>
          <p:nvPr/>
        </p:nvSpPr>
        <p:spPr>
          <a:xfrm>
            <a:off x="3234825" y="6292144"/>
            <a:ext cx="6375900"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Feature Engineering Flowchart for Housing data</a:t>
            </a:r>
          </a:p>
        </p:txBody>
      </p:sp>
      <p:sp>
        <p:nvSpPr>
          <p:cNvPr id="51" name="箭號: 向右 50">
            <a:extLst>
              <a:ext uri="{FF2B5EF4-FFF2-40B4-BE49-F238E27FC236}">
                <a16:creationId xmlns:a16="http://schemas.microsoft.com/office/drawing/2014/main" id="{3FE3EB35-4E82-8748-BEC2-38020CECAB74}"/>
              </a:ext>
            </a:extLst>
          </p:cNvPr>
          <p:cNvSpPr/>
          <p:nvPr/>
        </p:nvSpPr>
        <p:spPr bwMode="auto">
          <a:xfrm>
            <a:off x="1634926" y="4779030"/>
            <a:ext cx="342560" cy="3855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2" name="箭號: 向右 51">
            <a:extLst>
              <a:ext uri="{FF2B5EF4-FFF2-40B4-BE49-F238E27FC236}">
                <a16:creationId xmlns:a16="http://schemas.microsoft.com/office/drawing/2014/main" id="{9C640388-AFD3-F4AC-21F2-3BD934E29ED0}"/>
              </a:ext>
            </a:extLst>
          </p:cNvPr>
          <p:cNvSpPr/>
          <p:nvPr/>
        </p:nvSpPr>
        <p:spPr bwMode="auto">
          <a:xfrm>
            <a:off x="5162144" y="4847989"/>
            <a:ext cx="342560" cy="3855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3" name="箭號: 向右 52">
            <a:extLst>
              <a:ext uri="{FF2B5EF4-FFF2-40B4-BE49-F238E27FC236}">
                <a16:creationId xmlns:a16="http://schemas.microsoft.com/office/drawing/2014/main" id="{27FE2B39-2219-A91D-54F3-5BBDD68EDEBA}"/>
              </a:ext>
            </a:extLst>
          </p:cNvPr>
          <p:cNvSpPr/>
          <p:nvPr/>
        </p:nvSpPr>
        <p:spPr bwMode="auto">
          <a:xfrm>
            <a:off x="8809875" y="4825406"/>
            <a:ext cx="342560" cy="3855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728320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17336"/>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16</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(6/10)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圖片 2">
            <a:extLst>
              <a:ext uri="{FF2B5EF4-FFF2-40B4-BE49-F238E27FC236}">
                <a16:creationId xmlns:a16="http://schemas.microsoft.com/office/drawing/2014/main" id="{907DFC28-C81A-6486-56EB-BCBA0B53C43E}"/>
              </a:ext>
            </a:extLst>
          </p:cNvPr>
          <p:cNvPicPr>
            <a:picLocks noChangeAspect="1"/>
          </p:cNvPicPr>
          <p:nvPr/>
        </p:nvPicPr>
        <p:blipFill>
          <a:blip r:embed="rId3"/>
          <a:stretch>
            <a:fillRect/>
          </a:stretch>
        </p:blipFill>
        <p:spPr>
          <a:xfrm>
            <a:off x="611187" y="1211247"/>
            <a:ext cx="5214458" cy="4726513"/>
          </a:xfrm>
          <a:prstGeom prst="rect">
            <a:avLst/>
          </a:prstGeom>
        </p:spPr>
      </p:pic>
      <p:pic>
        <p:nvPicPr>
          <p:cNvPr id="5" name="圖片 4" descr="一張含有 文字, 螢幕擷取畫面, 圖表, 圓形 的圖片&#10;&#10;自動產生的描述">
            <a:extLst>
              <a:ext uri="{FF2B5EF4-FFF2-40B4-BE49-F238E27FC236}">
                <a16:creationId xmlns:a16="http://schemas.microsoft.com/office/drawing/2014/main" id="{66B6AE73-3737-F08D-3247-909783C51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904" y="1137923"/>
            <a:ext cx="5703421" cy="4726513"/>
          </a:xfrm>
          <a:prstGeom prst="rect">
            <a:avLst/>
          </a:prstGeom>
        </p:spPr>
      </p:pic>
      <p:sp>
        <p:nvSpPr>
          <p:cNvPr id="7" name="文字方塊 6">
            <a:extLst>
              <a:ext uri="{FF2B5EF4-FFF2-40B4-BE49-F238E27FC236}">
                <a16:creationId xmlns:a16="http://schemas.microsoft.com/office/drawing/2014/main" id="{59F3F93F-FBE5-E95B-A414-BE4ADE1E85ED}"/>
              </a:ext>
            </a:extLst>
          </p:cNvPr>
          <p:cNvSpPr txBox="1"/>
          <p:nvPr/>
        </p:nvSpPr>
        <p:spPr>
          <a:xfrm>
            <a:off x="247950" y="6253463"/>
            <a:ext cx="600933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Figure1: City distribution plot before data cleaning </a:t>
            </a:r>
          </a:p>
        </p:txBody>
      </p:sp>
      <p:sp>
        <p:nvSpPr>
          <p:cNvPr id="8" name="文字方塊 7">
            <a:extLst>
              <a:ext uri="{FF2B5EF4-FFF2-40B4-BE49-F238E27FC236}">
                <a16:creationId xmlns:a16="http://schemas.microsoft.com/office/drawing/2014/main" id="{6E09D508-B3E1-8C1E-BD9F-D97123ED1C31}"/>
              </a:ext>
            </a:extLst>
          </p:cNvPr>
          <p:cNvSpPr txBox="1"/>
          <p:nvPr/>
        </p:nvSpPr>
        <p:spPr>
          <a:xfrm>
            <a:off x="6047732" y="6250541"/>
            <a:ext cx="600933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Figure2: City distribution plot after data cleaning </a:t>
            </a:r>
          </a:p>
        </p:txBody>
      </p:sp>
      <p:sp>
        <p:nvSpPr>
          <p:cNvPr id="10" name="文字方塊 9">
            <a:extLst>
              <a:ext uri="{FF2B5EF4-FFF2-40B4-BE49-F238E27FC236}">
                <a16:creationId xmlns:a16="http://schemas.microsoft.com/office/drawing/2014/main" id="{7580986C-89C5-50FF-F4E7-8B0C844A938F}"/>
              </a:ext>
            </a:extLst>
          </p:cNvPr>
          <p:cNvSpPr txBox="1"/>
          <p:nvPr/>
        </p:nvSpPr>
        <p:spPr>
          <a:xfrm>
            <a:off x="7834605" y="4868106"/>
            <a:ext cx="2213498" cy="400110"/>
          </a:xfrm>
          <a:prstGeom prst="rect">
            <a:avLst/>
          </a:prstGeom>
          <a:noFill/>
        </p:spPr>
        <p:txBody>
          <a:bodyPr wrap="square" rtlCol="0">
            <a:spAutoFit/>
          </a:bodyPr>
          <a:lstStyle/>
          <a:p>
            <a:r>
              <a:rPr lang="en-US" altLang="zh-TW" sz="2000" b="1" dirty="0">
                <a:highlight>
                  <a:srgbClr val="FFFF00"/>
                </a:highlight>
                <a:latin typeface="+mn-lt"/>
                <a:cs typeface="Times New Roman" panose="02020603050405020304" pitchFamily="18" charset="0"/>
              </a:rPr>
              <a:t>increase</a:t>
            </a:r>
          </a:p>
        </p:txBody>
      </p:sp>
      <p:sp>
        <p:nvSpPr>
          <p:cNvPr id="13" name="文字方塊 12">
            <a:extLst>
              <a:ext uri="{FF2B5EF4-FFF2-40B4-BE49-F238E27FC236}">
                <a16:creationId xmlns:a16="http://schemas.microsoft.com/office/drawing/2014/main" id="{201EEAE3-4B20-7D4F-E7A4-D372ED05C9A2}"/>
              </a:ext>
            </a:extLst>
          </p:cNvPr>
          <p:cNvSpPr txBox="1"/>
          <p:nvPr/>
        </p:nvSpPr>
        <p:spPr>
          <a:xfrm>
            <a:off x="8468161" y="1789539"/>
            <a:ext cx="2213498" cy="400110"/>
          </a:xfrm>
          <a:prstGeom prst="rect">
            <a:avLst/>
          </a:prstGeom>
          <a:noFill/>
        </p:spPr>
        <p:txBody>
          <a:bodyPr wrap="square" rtlCol="0">
            <a:spAutoFit/>
          </a:bodyPr>
          <a:lstStyle/>
          <a:p>
            <a:r>
              <a:rPr lang="en-US" altLang="zh-TW" sz="2000" b="1" dirty="0">
                <a:highlight>
                  <a:srgbClr val="FFFF00"/>
                </a:highlight>
                <a:latin typeface="+mn-lt"/>
                <a:cs typeface="Times New Roman" panose="02020603050405020304" pitchFamily="18" charset="0"/>
              </a:rPr>
              <a:t>decrease</a:t>
            </a:r>
          </a:p>
        </p:txBody>
      </p:sp>
      <p:sp>
        <p:nvSpPr>
          <p:cNvPr id="14" name="文字方塊 13">
            <a:extLst>
              <a:ext uri="{FF2B5EF4-FFF2-40B4-BE49-F238E27FC236}">
                <a16:creationId xmlns:a16="http://schemas.microsoft.com/office/drawing/2014/main" id="{BD1B6E07-4BF8-31DB-599C-A73F7346C165}"/>
              </a:ext>
            </a:extLst>
          </p:cNvPr>
          <p:cNvSpPr txBox="1"/>
          <p:nvPr/>
        </p:nvSpPr>
        <p:spPr>
          <a:xfrm>
            <a:off x="6838899" y="3384318"/>
            <a:ext cx="2213498" cy="400110"/>
          </a:xfrm>
          <a:prstGeom prst="rect">
            <a:avLst/>
          </a:prstGeom>
          <a:noFill/>
        </p:spPr>
        <p:txBody>
          <a:bodyPr wrap="square" rtlCol="0">
            <a:spAutoFit/>
          </a:bodyPr>
          <a:lstStyle/>
          <a:p>
            <a:r>
              <a:rPr lang="en-US" altLang="zh-TW" sz="2000" b="1" dirty="0">
                <a:highlight>
                  <a:srgbClr val="FFFF00"/>
                </a:highlight>
                <a:latin typeface="+mn-lt"/>
                <a:cs typeface="Times New Roman" panose="02020603050405020304" pitchFamily="18" charset="0"/>
              </a:rPr>
              <a:t>increase</a:t>
            </a:r>
          </a:p>
        </p:txBody>
      </p:sp>
      <p:sp>
        <p:nvSpPr>
          <p:cNvPr id="15" name="文字方塊 14">
            <a:extLst>
              <a:ext uri="{FF2B5EF4-FFF2-40B4-BE49-F238E27FC236}">
                <a16:creationId xmlns:a16="http://schemas.microsoft.com/office/drawing/2014/main" id="{5D216F4B-C24D-F7A2-6D1E-755E052E7E4A}"/>
              </a:ext>
            </a:extLst>
          </p:cNvPr>
          <p:cNvSpPr txBox="1"/>
          <p:nvPr/>
        </p:nvSpPr>
        <p:spPr>
          <a:xfrm>
            <a:off x="6943674" y="2799651"/>
            <a:ext cx="221349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Taipei</a:t>
            </a:r>
          </a:p>
        </p:txBody>
      </p:sp>
      <p:sp>
        <p:nvSpPr>
          <p:cNvPr id="17" name="文字方塊 16">
            <a:extLst>
              <a:ext uri="{FF2B5EF4-FFF2-40B4-BE49-F238E27FC236}">
                <a16:creationId xmlns:a16="http://schemas.microsoft.com/office/drawing/2014/main" id="{B6D43BD9-2243-21BB-8164-6A24388E479D}"/>
              </a:ext>
            </a:extLst>
          </p:cNvPr>
          <p:cNvSpPr txBox="1"/>
          <p:nvPr/>
        </p:nvSpPr>
        <p:spPr>
          <a:xfrm>
            <a:off x="7891412" y="3933906"/>
            <a:ext cx="221349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Taichung</a:t>
            </a:r>
          </a:p>
        </p:txBody>
      </p:sp>
      <p:sp>
        <p:nvSpPr>
          <p:cNvPr id="18" name="文字方塊 17">
            <a:extLst>
              <a:ext uri="{FF2B5EF4-FFF2-40B4-BE49-F238E27FC236}">
                <a16:creationId xmlns:a16="http://schemas.microsoft.com/office/drawing/2014/main" id="{E5EB113B-549F-1134-F3A3-177C45F7BF9E}"/>
              </a:ext>
            </a:extLst>
          </p:cNvPr>
          <p:cNvSpPr txBox="1"/>
          <p:nvPr/>
        </p:nvSpPr>
        <p:spPr>
          <a:xfrm>
            <a:off x="8468161" y="2510818"/>
            <a:ext cx="2213498"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Taoyuan</a:t>
            </a:r>
          </a:p>
        </p:txBody>
      </p:sp>
    </p:spTree>
    <p:extLst>
      <p:ext uri="{BB962C8B-B14F-4D97-AF65-F5344CB8AC3E}">
        <p14:creationId xmlns:p14="http://schemas.microsoft.com/office/powerpoint/2010/main" val="3842769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17336"/>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17</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(7/10)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pic>
        <p:nvPicPr>
          <p:cNvPr id="4" name="圖片 3" descr="一張含有 文字, 圖表, 螢幕擷取畫面, 圓形 的圖片&#10;&#10;自動產生的描述">
            <a:extLst>
              <a:ext uri="{FF2B5EF4-FFF2-40B4-BE49-F238E27FC236}">
                <a16:creationId xmlns:a16="http://schemas.microsoft.com/office/drawing/2014/main" id="{F2077B47-4147-2F90-6C87-284930A5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966" y="1429169"/>
            <a:ext cx="4959660" cy="4558460"/>
          </a:xfrm>
          <a:prstGeom prst="rect">
            <a:avLst/>
          </a:prstGeom>
        </p:spPr>
      </p:pic>
      <p:pic>
        <p:nvPicPr>
          <p:cNvPr id="6" name="圖片 5">
            <a:extLst>
              <a:ext uri="{FF2B5EF4-FFF2-40B4-BE49-F238E27FC236}">
                <a16:creationId xmlns:a16="http://schemas.microsoft.com/office/drawing/2014/main" id="{A620B3A3-3A3B-D478-210F-32132F9696E6}"/>
              </a:ext>
            </a:extLst>
          </p:cNvPr>
          <p:cNvPicPr>
            <a:picLocks noChangeAspect="1"/>
          </p:cNvPicPr>
          <p:nvPr/>
        </p:nvPicPr>
        <p:blipFill>
          <a:blip r:embed="rId4"/>
          <a:stretch>
            <a:fillRect/>
          </a:stretch>
        </p:blipFill>
        <p:spPr>
          <a:xfrm>
            <a:off x="615361" y="1242784"/>
            <a:ext cx="5411070" cy="4779173"/>
          </a:xfrm>
          <a:prstGeom prst="rect">
            <a:avLst/>
          </a:prstGeom>
        </p:spPr>
      </p:pic>
      <p:sp>
        <p:nvSpPr>
          <p:cNvPr id="7" name="文字方塊 6">
            <a:extLst>
              <a:ext uri="{FF2B5EF4-FFF2-40B4-BE49-F238E27FC236}">
                <a16:creationId xmlns:a16="http://schemas.microsoft.com/office/drawing/2014/main" id="{0B50E7F6-9D5E-2F29-65E4-1BB09A8ACBAF}"/>
              </a:ext>
            </a:extLst>
          </p:cNvPr>
          <p:cNvSpPr txBox="1"/>
          <p:nvPr/>
        </p:nvSpPr>
        <p:spPr>
          <a:xfrm>
            <a:off x="179388" y="6078647"/>
            <a:ext cx="6009331"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Figure3: distribution of levels in category variables before data cleaning </a:t>
            </a:r>
          </a:p>
        </p:txBody>
      </p:sp>
      <p:sp>
        <p:nvSpPr>
          <p:cNvPr id="8" name="文字方塊 7">
            <a:extLst>
              <a:ext uri="{FF2B5EF4-FFF2-40B4-BE49-F238E27FC236}">
                <a16:creationId xmlns:a16="http://schemas.microsoft.com/office/drawing/2014/main" id="{B966A97E-5763-7F1C-8CD8-0F4EEFAC45DB}"/>
              </a:ext>
            </a:extLst>
          </p:cNvPr>
          <p:cNvSpPr txBox="1"/>
          <p:nvPr/>
        </p:nvSpPr>
        <p:spPr>
          <a:xfrm>
            <a:off x="6149331" y="6005882"/>
            <a:ext cx="6009331"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Figure4: distribution of levels in category variables after data cleaning </a:t>
            </a:r>
          </a:p>
        </p:txBody>
      </p:sp>
      <p:sp>
        <p:nvSpPr>
          <p:cNvPr id="9" name="文字方塊 8">
            <a:extLst>
              <a:ext uri="{FF2B5EF4-FFF2-40B4-BE49-F238E27FC236}">
                <a16:creationId xmlns:a16="http://schemas.microsoft.com/office/drawing/2014/main" id="{9AD60641-6D16-73D4-BA94-F52D07B9A8F4}"/>
              </a:ext>
            </a:extLst>
          </p:cNvPr>
          <p:cNvSpPr txBox="1"/>
          <p:nvPr/>
        </p:nvSpPr>
        <p:spPr>
          <a:xfrm>
            <a:off x="2475782" y="3450401"/>
            <a:ext cx="1529690" cy="584775"/>
          </a:xfrm>
          <a:prstGeom prst="rect">
            <a:avLst/>
          </a:prstGeom>
          <a:noFill/>
        </p:spPr>
        <p:txBody>
          <a:bodyPr wrap="square" rtlCol="0">
            <a:spAutoFit/>
          </a:bodyPr>
          <a:lstStyle/>
          <a:p>
            <a:r>
              <a:rPr lang="en-US" altLang="zh-TW" sz="3200" b="1" dirty="0">
                <a:solidFill>
                  <a:srgbClr val="FF0000"/>
                </a:solidFill>
                <a:highlight>
                  <a:srgbClr val="FFFF00"/>
                </a:highlight>
                <a:latin typeface="+mn-lt"/>
                <a:cs typeface="Times New Roman" panose="02020603050405020304" pitchFamily="18" charset="0"/>
              </a:rPr>
              <a:t>Noisy!!</a:t>
            </a:r>
          </a:p>
        </p:txBody>
      </p:sp>
    </p:spTree>
    <p:extLst>
      <p:ext uri="{BB962C8B-B14F-4D97-AF65-F5344CB8AC3E}">
        <p14:creationId xmlns:p14="http://schemas.microsoft.com/office/powerpoint/2010/main" val="3522951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17336"/>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18</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(8/10)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pic>
        <p:nvPicPr>
          <p:cNvPr id="4" name="圖片 3" descr="一張含有 文字, 螢幕擷取畫面 的圖片&#10;&#10;自動產生的描述">
            <a:extLst>
              <a:ext uri="{FF2B5EF4-FFF2-40B4-BE49-F238E27FC236}">
                <a16:creationId xmlns:a16="http://schemas.microsoft.com/office/drawing/2014/main" id="{47329239-8474-1D28-45C1-0E2D013D9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94" y="587611"/>
            <a:ext cx="10864012" cy="5794139"/>
          </a:xfrm>
          <a:prstGeom prst="rect">
            <a:avLst/>
          </a:prstGeom>
        </p:spPr>
      </p:pic>
      <p:sp>
        <p:nvSpPr>
          <p:cNvPr id="5" name="文字方塊 4">
            <a:extLst>
              <a:ext uri="{FF2B5EF4-FFF2-40B4-BE49-F238E27FC236}">
                <a16:creationId xmlns:a16="http://schemas.microsoft.com/office/drawing/2014/main" id="{7D38B128-C300-2B80-9ED2-99A0257654E9}"/>
              </a:ext>
            </a:extLst>
          </p:cNvPr>
          <p:cNvSpPr txBox="1"/>
          <p:nvPr/>
        </p:nvSpPr>
        <p:spPr>
          <a:xfrm>
            <a:off x="799760" y="6248310"/>
            <a:ext cx="90861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Figure5: The distribution plot between different </a:t>
            </a:r>
            <a:r>
              <a:rPr lang="en-US" altLang="zh-TW" sz="2000" b="1" dirty="0" err="1">
                <a:solidFill>
                  <a:srgbClr val="FF0000"/>
                </a:solidFill>
                <a:highlight>
                  <a:srgbClr val="FFFF00"/>
                </a:highlight>
                <a:latin typeface="+mn-lt"/>
                <a:cs typeface="Times New Roman" panose="02020603050405020304" pitchFamily="18" charset="0"/>
              </a:rPr>
              <a:t>total_price</a:t>
            </a:r>
            <a:r>
              <a:rPr lang="en-US" altLang="zh-TW" sz="2000" b="1" dirty="0">
                <a:solidFill>
                  <a:srgbClr val="FF0000"/>
                </a:solidFill>
                <a:highlight>
                  <a:srgbClr val="FFFF00"/>
                </a:highlight>
                <a:latin typeface="+mn-lt"/>
                <a:cs typeface="Times New Roman" panose="02020603050405020304" pitchFamily="18" charset="0"/>
              </a:rPr>
              <a:t> </a:t>
            </a:r>
            <a:r>
              <a:rPr lang="en-US" altLang="zh-TW" sz="2000" b="1" dirty="0">
                <a:latin typeface="+mn-lt"/>
                <a:cs typeface="Times New Roman" panose="02020603050405020304" pitchFamily="18" charset="0"/>
              </a:rPr>
              <a:t>groups and </a:t>
            </a:r>
            <a:r>
              <a:rPr lang="en-US" altLang="zh-TW" sz="2000" b="1" dirty="0" err="1">
                <a:solidFill>
                  <a:srgbClr val="FF0000"/>
                </a:solidFill>
                <a:highlight>
                  <a:srgbClr val="FFFF00"/>
                </a:highlight>
                <a:latin typeface="+mn-lt"/>
                <a:cs typeface="Times New Roman" panose="02020603050405020304" pitchFamily="18" charset="0"/>
              </a:rPr>
              <a:t>citys</a:t>
            </a:r>
            <a:endParaRPr lang="en-US" altLang="zh-TW" sz="2000" b="1" dirty="0">
              <a:solidFill>
                <a:srgbClr val="FF0000"/>
              </a:solidFill>
              <a:highlight>
                <a:srgbClr val="FFFF00"/>
              </a:highlight>
              <a:latin typeface="+mn-lt"/>
              <a:cs typeface="Times New Roman" panose="02020603050405020304" pitchFamily="18" charset="0"/>
            </a:endParaRPr>
          </a:p>
        </p:txBody>
      </p:sp>
      <p:sp>
        <p:nvSpPr>
          <p:cNvPr id="6" name="文字方塊 5">
            <a:extLst>
              <a:ext uri="{FF2B5EF4-FFF2-40B4-BE49-F238E27FC236}">
                <a16:creationId xmlns:a16="http://schemas.microsoft.com/office/drawing/2014/main" id="{F3941061-8379-41A2-591D-8D78A9537A61}"/>
              </a:ext>
            </a:extLst>
          </p:cNvPr>
          <p:cNvSpPr txBox="1"/>
          <p:nvPr/>
        </p:nvSpPr>
        <p:spPr>
          <a:xfrm>
            <a:off x="10511417" y="5652204"/>
            <a:ext cx="1296741" cy="400110"/>
          </a:xfrm>
          <a:prstGeom prst="rect">
            <a:avLst/>
          </a:prstGeom>
          <a:noFill/>
        </p:spPr>
        <p:txBody>
          <a:bodyPr wrap="square" rtlCol="0">
            <a:spAutoFit/>
          </a:bodyPr>
          <a:lstStyle/>
          <a:p>
            <a:r>
              <a:rPr lang="zh-TW" altLang="en-US" sz="2000" b="1" dirty="0">
                <a:latin typeface="+mn-lt"/>
                <a:cs typeface="Times New Roman" panose="02020603050405020304" pitchFamily="18" charset="0"/>
              </a:rPr>
              <a:t>單位</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萬</a:t>
            </a:r>
            <a:endParaRPr lang="en-US" altLang="zh-TW" sz="2000" b="1" dirty="0">
              <a:latin typeface="+mn-lt"/>
              <a:cs typeface="Times New Roman" panose="02020603050405020304" pitchFamily="18" charset="0"/>
            </a:endParaRPr>
          </a:p>
        </p:txBody>
      </p:sp>
    </p:spTree>
    <p:extLst>
      <p:ext uri="{BB962C8B-B14F-4D97-AF65-F5344CB8AC3E}">
        <p14:creationId xmlns:p14="http://schemas.microsoft.com/office/powerpoint/2010/main" val="2034370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17336"/>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19</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(9/10)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圖片 2" descr="一張含有 文字, 螢幕擷取畫面, 圖表, 繪圖 的圖片&#10;&#10;自動產生的描述">
            <a:extLst>
              <a:ext uri="{FF2B5EF4-FFF2-40B4-BE49-F238E27FC236}">
                <a16:creationId xmlns:a16="http://schemas.microsoft.com/office/drawing/2014/main" id="{F2007D11-567A-815F-8B5F-B6C259AA6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98" y="1671428"/>
            <a:ext cx="5610225" cy="4333875"/>
          </a:xfrm>
          <a:prstGeom prst="rect">
            <a:avLst/>
          </a:prstGeom>
        </p:spPr>
      </p:pic>
      <p:pic>
        <p:nvPicPr>
          <p:cNvPr id="4" name="圖片 3" descr="一張含有 文字, 螢幕擷取畫面, 圖表, 繪圖 的圖片&#10;&#10;自動產生的描述">
            <a:extLst>
              <a:ext uri="{FF2B5EF4-FFF2-40B4-BE49-F238E27FC236}">
                <a16:creationId xmlns:a16="http://schemas.microsoft.com/office/drawing/2014/main" id="{5AD2ECF9-D21C-D09D-4264-3DD10CA9F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200" y="1671428"/>
            <a:ext cx="5610225" cy="4333875"/>
          </a:xfrm>
          <a:prstGeom prst="rect">
            <a:avLst/>
          </a:prstGeom>
        </p:spPr>
      </p:pic>
      <p:sp>
        <p:nvSpPr>
          <p:cNvPr id="5" name="文字方塊 4">
            <a:extLst>
              <a:ext uri="{FF2B5EF4-FFF2-40B4-BE49-F238E27FC236}">
                <a16:creationId xmlns:a16="http://schemas.microsoft.com/office/drawing/2014/main" id="{8AD4A643-15F5-F5BD-4C4F-AACC13DF686B}"/>
              </a:ext>
            </a:extLst>
          </p:cNvPr>
          <p:cNvSpPr txBox="1"/>
          <p:nvPr/>
        </p:nvSpPr>
        <p:spPr>
          <a:xfrm>
            <a:off x="180944" y="6003495"/>
            <a:ext cx="6009331"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Figure6: The stacked histogram  of </a:t>
            </a:r>
            <a:r>
              <a:rPr lang="en-US" altLang="zh-TW" sz="2000" b="1" dirty="0" err="1">
                <a:solidFill>
                  <a:srgbClr val="FF0000"/>
                </a:solidFill>
                <a:highlight>
                  <a:srgbClr val="FFFF00"/>
                </a:highlight>
                <a:latin typeface="+mn-lt"/>
                <a:cs typeface="Times New Roman" panose="02020603050405020304" pitchFamily="18" charset="0"/>
              </a:rPr>
              <a:t>total_price</a:t>
            </a:r>
            <a:r>
              <a:rPr lang="en-US" altLang="zh-TW" sz="2000" b="1" dirty="0">
                <a:solidFill>
                  <a:srgbClr val="FF0000"/>
                </a:solidFill>
                <a:highlight>
                  <a:srgbClr val="FFFF00"/>
                </a:highlight>
                <a:latin typeface="+mn-lt"/>
                <a:cs typeface="Times New Roman" panose="02020603050405020304" pitchFamily="18" charset="0"/>
              </a:rPr>
              <a:t> </a:t>
            </a:r>
            <a:r>
              <a:rPr lang="en-US" altLang="zh-TW" sz="2000" b="1" dirty="0">
                <a:latin typeface="+mn-lt"/>
                <a:cs typeface="Times New Roman" panose="02020603050405020304" pitchFamily="18" charset="0"/>
              </a:rPr>
              <a:t>for different </a:t>
            </a:r>
            <a:r>
              <a:rPr lang="en-US" altLang="zh-TW" sz="2000" b="1" dirty="0">
                <a:solidFill>
                  <a:srgbClr val="FF0000"/>
                </a:solidFill>
                <a:highlight>
                  <a:srgbClr val="FFFF00"/>
                </a:highlight>
                <a:latin typeface="+mn-lt"/>
                <a:cs typeface="Times New Roman" panose="02020603050405020304" pitchFamily="18" charset="0"/>
              </a:rPr>
              <a:t>cities</a:t>
            </a:r>
          </a:p>
        </p:txBody>
      </p:sp>
      <p:sp>
        <p:nvSpPr>
          <p:cNvPr id="6" name="文字方塊 5">
            <a:extLst>
              <a:ext uri="{FF2B5EF4-FFF2-40B4-BE49-F238E27FC236}">
                <a16:creationId xmlns:a16="http://schemas.microsoft.com/office/drawing/2014/main" id="{0F3B0034-5243-942A-917C-79CE7CE1DA6E}"/>
              </a:ext>
            </a:extLst>
          </p:cNvPr>
          <p:cNvSpPr txBox="1"/>
          <p:nvPr/>
        </p:nvSpPr>
        <p:spPr>
          <a:xfrm>
            <a:off x="6239787" y="6034227"/>
            <a:ext cx="6009331"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Figure7: The histogram  of </a:t>
            </a:r>
            <a:r>
              <a:rPr lang="en-US" altLang="zh-TW" sz="2000" b="1" dirty="0" err="1">
                <a:solidFill>
                  <a:srgbClr val="FF0000"/>
                </a:solidFill>
                <a:highlight>
                  <a:srgbClr val="FFFF00"/>
                </a:highlight>
                <a:latin typeface="+mn-lt"/>
                <a:cs typeface="Times New Roman" panose="02020603050405020304" pitchFamily="18" charset="0"/>
              </a:rPr>
              <a:t>total_price</a:t>
            </a:r>
            <a:r>
              <a:rPr lang="en-US" altLang="zh-TW" sz="2000" b="1" dirty="0">
                <a:solidFill>
                  <a:srgbClr val="FF0000"/>
                </a:solidFill>
                <a:highlight>
                  <a:srgbClr val="FFFF00"/>
                </a:highlight>
                <a:latin typeface="+mn-lt"/>
                <a:cs typeface="Times New Roman" panose="02020603050405020304" pitchFamily="18" charset="0"/>
              </a:rPr>
              <a:t> </a:t>
            </a:r>
            <a:r>
              <a:rPr lang="en-US" altLang="zh-TW" sz="2000" b="1" dirty="0">
                <a:latin typeface="+mn-lt"/>
                <a:cs typeface="Times New Roman" panose="02020603050405020304" pitchFamily="18" charset="0"/>
              </a:rPr>
              <a:t>based on having </a:t>
            </a:r>
            <a:r>
              <a:rPr lang="en-US" altLang="zh-TW" sz="2000" b="1" dirty="0">
                <a:solidFill>
                  <a:srgbClr val="FF0000"/>
                </a:solidFill>
                <a:highlight>
                  <a:srgbClr val="FFFF00"/>
                </a:highlight>
                <a:latin typeface="+mn-lt"/>
                <a:cs typeface="Times New Roman" panose="02020603050405020304" pitchFamily="18" charset="0"/>
              </a:rPr>
              <a:t>berth</a:t>
            </a:r>
            <a:r>
              <a:rPr lang="en-US" altLang="zh-TW" sz="2000" b="1" dirty="0">
                <a:latin typeface="+mn-lt"/>
                <a:cs typeface="Times New Roman" panose="02020603050405020304" pitchFamily="18" charset="0"/>
              </a:rPr>
              <a:t> or not</a:t>
            </a:r>
          </a:p>
        </p:txBody>
      </p:sp>
      <p:sp>
        <p:nvSpPr>
          <p:cNvPr id="8" name="文字方塊 7">
            <a:extLst>
              <a:ext uri="{FF2B5EF4-FFF2-40B4-BE49-F238E27FC236}">
                <a16:creationId xmlns:a16="http://schemas.microsoft.com/office/drawing/2014/main" id="{1602E0FD-0EB1-89C4-F443-4DA6C2207A46}"/>
              </a:ext>
            </a:extLst>
          </p:cNvPr>
          <p:cNvSpPr txBox="1"/>
          <p:nvPr/>
        </p:nvSpPr>
        <p:spPr>
          <a:xfrm>
            <a:off x="10559503" y="5745287"/>
            <a:ext cx="1296741" cy="400110"/>
          </a:xfrm>
          <a:prstGeom prst="rect">
            <a:avLst/>
          </a:prstGeom>
          <a:noFill/>
        </p:spPr>
        <p:txBody>
          <a:bodyPr wrap="square" rtlCol="0">
            <a:spAutoFit/>
          </a:bodyPr>
          <a:lstStyle/>
          <a:p>
            <a:r>
              <a:rPr lang="zh-TW" altLang="en-US" sz="2000" b="1" dirty="0">
                <a:latin typeface="+mn-lt"/>
                <a:cs typeface="Times New Roman" panose="02020603050405020304" pitchFamily="18" charset="0"/>
              </a:rPr>
              <a:t>單位</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萬</a:t>
            </a:r>
            <a:endParaRPr lang="en-US" altLang="zh-TW" sz="2000" b="1" dirty="0">
              <a:latin typeface="+mn-lt"/>
              <a:cs typeface="Times New Roman" panose="02020603050405020304" pitchFamily="18" charset="0"/>
            </a:endParaRPr>
          </a:p>
        </p:txBody>
      </p:sp>
      <p:sp>
        <p:nvSpPr>
          <p:cNvPr id="10" name="文字方塊 9">
            <a:extLst>
              <a:ext uri="{FF2B5EF4-FFF2-40B4-BE49-F238E27FC236}">
                <a16:creationId xmlns:a16="http://schemas.microsoft.com/office/drawing/2014/main" id="{29FAB7FC-70C7-99A3-C9E8-91C030E52A80}"/>
              </a:ext>
            </a:extLst>
          </p:cNvPr>
          <p:cNvSpPr txBox="1"/>
          <p:nvPr/>
        </p:nvSpPr>
        <p:spPr>
          <a:xfrm>
            <a:off x="5150206" y="5788074"/>
            <a:ext cx="1296741" cy="400110"/>
          </a:xfrm>
          <a:prstGeom prst="rect">
            <a:avLst/>
          </a:prstGeom>
          <a:noFill/>
        </p:spPr>
        <p:txBody>
          <a:bodyPr wrap="square" rtlCol="0">
            <a:spAutoFit/>
          </a:bodyPr>
          <a:lstStyle/>
          <a:p>
            <a:r>
              <a:rPr lang="zh-TW" altLang="en-US" sz="2000" b="1" dirty="0">
                <a:latin typeface="+mn-lt"/>
                <a:cs typeface="Times New Roman" panose="02020603050405020304" pitchFamily="18" charset="0"/>
              </a:rPr>
              <a:t>單位</a:t>
            </a:r>
            <a:r>
              <a:rPr lang="en-US" altLang="zh-TW" sz="2000" b="1" dirty="0">
                <a:latin typeface="+mn-lt"/>
                <a:cs typeface="Times New Roman" panose="02020603050405020304" pitchFamily="18" charset="0"/>
              </a:rPr>
              <a:t>:</a:t>
            </a:r>
            <a:r>
              <a:rPr lang="zh-TW" altLang="en-US" sz="2000" b="1" dirty="0">
                <a:latin typeface="+mn-lt"/>
                <a:cs typeface="Times New Roman" panose="02020603050405020304" pitchFamily="18" charset="0"/>
              </a:rPr>
              <a:t> 萬</a:t>
            </a:r>
            <a:endParaRPr lang="en-US" altLang="zh-TW" sz="2000" b="1" dirty="0">
              <a:latin typeface="+mn-lt"/>
              <a:cs typeface="Times New Roman" panose="02020603050405020304" pitchFamily="18" charset="0"/>
            </a:endParaRPr>
          </a:p>
        </p:txBody>
      </p:sp>
    </p:spTree>
    <p:extLst>
      <p:ext uri="{BB962C8B-B14F-4D97-AF65-F5344CB8AC3E}">
        <p14:creationId xmlns:p14="http://schemas.microsoft.com/office/powerpoint/2010/main" val="3175322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172706-D3F7-7589-60BB-61F32917821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05C6D87-3A94-7814-0070-D73147FF57FD}"/>
              </a:ext>
            </a:extLst>
          </p:cNvPr>
          <p:cNvSpPr>
            <a:spLocks noGrp="1"/>
          </p:cNvSpPr>
          <p:nvPr>
            <p:ph idx="1"/>
          </p:nvPr>
        </p:nvSpPr>
        <p:spPr/>
        <p:txBody>
          <a:bodyPr/>
          <a:lstStyle/>
          <a:p>
            <a:endParaRPr lang="zh-TW" altLang="en-US" dirty="0"/>
          </a:p>
        </p:txBody>
      </p:sp>
      <p:sp>
        <p:nvSpPr>
          <p:cNvPr id="4" name="日期版面配置區 3">
            <a:extLst>
              <a:ext uri="{FF2B5EF4-FFF2-40B4-BE49-F238E27FC236}">
                <a16:creationId xmlns:a16="http://schemas.microsoft.com/office/drawing/2014/main" id="{0B018035-7E04-22CE-F178-FD9969EB245C}"/>
              </a:ext>
            </a:extLst>
          </p:cNvPr>
          <p:cNvSpPr>
            <a:spLocks noGrp="1"/>
          </p:cNvSpPr>
          <p:nvPr>
            <p:ph type="dt" sz="half" idx="10"/>
          </p:nvPr>
        </p:nvSpPr>
        <p:spPr/>
        <p:txBody>
          <a:bodyPr/>
          <a:lstStyle/>
          <a:p>
            <a:pPr>
              <a:defRPr/>
            </a:pPr>
            <a:fld id="{3601F985-552E-43B0-A715-0D1A10D5D33F}" type="datetime1">
              <a:rPr lang="zh-CN" altLang="en-US" smtClean="0"/>
              <a:pPr>
                <a:defRPr/>
              </a:pPr>
              <a:t>2024/1/6</a:t>
            </a:fld>
            <a:endParaRPr lang="zh-CN" altLang="en-US" sz="1800">
              <a:solidFill>
                <a:schemeClr val="tx1"/>
              </a:solidFill>
            </a:endParaRPr>
          </a:p>
        </p:txBody>
      </p:sp>
      <p:pic>
        <p:nvPicPr>
          <p:cNvPr id="5" name="圖片 4">
            <a:extLst>
              <a:ext uri="{FF2B5EF4-FFF2-40B4-BE49-F238E27FC236}">
                <a16:creationId xmlns:a16="http://schemas.microsoft.com/office/drawing/2014/main" id="{58B607A7-9A0C-971E-1D7A-A43C4BC42827}"/>
              </a:ext>
            </a:extLst>
          </p:cNvPr>
          <p:cNvPicPr>
            <a:picLocks noChangeAspect="1"/>
          </p:cNvPicPr>
          <p:nvPr/>
        </p:nvPicPr>
        <p:blipFill>
          <a:blip r:embed="rId2"/>
          <a:stretch>
            <a:fillRect/>
          </a:stretch>
        </p:blipFill>
        <p:spPr>
          <a:xfrm>
            <a:off x="2209800" y="488311"/>
            <a:ext cx="7448550" cy="5562600"/>
          </a:xfrm>
          <a:prstGeom prst="rect">
            <a:avLst/>
          </a:prstGeom>
        </p:spPr>
      </p:pic>
    </p:spTree>
    <p:extLst>
      <p:ext uri="{BB962C8B-B14F-4D97-AF65-F5344CB8AC3E}">
        <p14:creationId xmlns:p14="http://schemas.microsoft.com/office/powerpoint/2010/main" val="2364694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994" y="-2601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728</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EDA and Feature Engineering</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20</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(10/10)</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8" y="707828"/>
            <a:ext cx="9986282"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Data Aggregation and Feature Engineering</a:t>
            </a:r>
          </a:p>
        </p:txBody>
      </p:sp>
      <p:grpSp>
        <p:nvGrpSpPr>
          <p:cNvPr id="8" name="群組 7">
            <a:extLst>
              <a:ext uri="{FF2B5EF4-FFF2-40B4-BE49-F238E27FC236}">
                <a16:creationId xmlns:a16="http://schemas.microsoft.com/office/drawing/2014/main" id="{C2618D8C-27F9-68C9-80EC-5AA60F98A08B}"/>
              </a:ext>
            </a:extLst>
          </p:cNvPr>
          <p:cNvGrpSpPr/>
          <p:nvPr/>
        </p:nvGrpSpPr>
        <p:grpSpPr>
          <a:xfrm>
            <a:off x="503725" y="2577934"/>
            <a:ext cx="1391712" cy="880942"/>
            <a:chOff x="503725" y="5344191"/>
            <a:chExt cx="1391712" cy="880942"/>
          </a:xfrm>
        </p:grpSpPr>
        <p:sp>
          <p:nvSpPr>
            <p:cNvPr id="9" name="矩形 8">
              <a:extLst>
                <a:ext uri="{FF2B5EF4-FFF2-40B4-BE49-F238E27FC236}">
                  <a16:creationId xmlns:a16="http://schemas.microsoft.com/office/drawing/2014/main" id="{7E1BA0B9-B9A1-9E7C-851A-201DD381BFA5}"/>
                </a:ext>
              </a:extLst>
            </p:cNvPr>
            <p:cNvSpPr/>
            <p:nvPr/>
          </p:nvSpPr>
          <p:spPr bwMode="auto">
            <a:xfrm>
              <a:off x="541564" y="5344191"/>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0" name="文字方塊 9">
              <a:extLst>
                <a:ext uri="{FF2B5EF4-FFF2-40B4-BE49-F238E27FC236}">
                  <a16:creationId xmlns:a16="http://schemas.microsoft.com/office/drawing/2014/main" id="{9E458BC4-954B-FE97-1D8C-F564048B772D}"/>
                </a:ext>
              </a:extLst>
            </p:cNvPr>
            <p:cNvSpPr txBox="1"/>
            <p:nvPr/>
          </p:nvSpPr>
          <p:spPr>
            <a:xfrm>
              <a:off x="503725" y="5394136"/>
              <a:ext cx="1391712" cy="830997"/>
            </a:xfrm>
            <a:prstGeom prst="rect">
              <a:avLst/>
            </a:prstGeom>
            <a:noFill/>
          </p:spPr>
          <p:txBody>
            <a:bodyPr wrap="square">
              <a:spAutoFit/>
            </a:bodyPr>
            <a:lstStyle/>
            <a:p>
              <a:pPr algn="ctr"/>
              <a:r>
                <a:rPr lang="en-US" altLang="zh-TW" sz="1200" b="1" dirty="0">
                  <a:latin typeface="Microsoft YaHei" panose="020B0503020204020204" pitchFamily="34" charset="-122"/>
                  <a:ea typeface="Microsoft YaHei" panose="020B0503020204020204" pitchFamily="34" charset="-122"/>
                  <a:cs typeface="Times New Roman" panose="02020603050405020304" pitchFamily="18" charset="0"/>
                </a:rPr>
                <a:t>Cleaned </a:t>
              </a:r>
            </a:p>
            <a:p>
              <a:pPr algn="ctr"/>
              <a:r>
                <a:rPr lang="en-US" altLang="zh-TW" sz="1200" b="1" dirty="0">
                  <a:latin typeface="Microsoft YaHei" panose="020B0503020204020204" pitchFamily="34" charset="-122"/>
                  <a:ea typeface="Microsoft YaHei" panose="020B0503020204020204" pitchFamily="34" charset="-122"/>
                  <a:cs typeface="Times New Roman" panose="02020603050405020304" pitchFamily="18" charset="0"/>
                </a:rPr>
                <a:t>Real Estate Transaction Dataset</a:t>
              </a:r>
              <a:endParaRPr lang="zh-TW" altLang="en-US" sz="1200" b="1" dirty="0">
                <a:latin typeface="Microsoft YaHei" panose="020B0503020204020204" pitchFamily="34" charset="-122"/>
                <a:ea typeface="Microsoft YaHei" panose="020B0503020204020204" pitchFamily="34" charset="-122"/>
              </a:endParaRPr>
            </a:p>
          </p:txBody>
        </p:sp>
      </p:grpSp>
      <p:grpSp>
        <p:nvGrpSpPr>
          <p:cNvPr id="20" name="群組 19">
            <a:extLst>
              <a:ext uri="{FF2B5EF4-FFF2-40B4-BE49-F238E27FC236}">
                <a16:creationId xmlns:a16="http://schemas.microsoft.com/office/drawing/2014/main" id="{32C9F59F-2527-2C32-B3E6-CC5938D63C9A}"/>
              </a:ext>
            </a:extLst>
          </p:cNvPr>
          <p:cNvGrpSpPr/>
          <p:nvPr/>
        </p:nvGrpSpPr>
        <p:grpSpPr>
          <a:xfrm>
            <a:off x="541563" y="4317320"/>
            <a:ext cx="1316037" cy="816530"/>
            <a:chOff x="1851084" y="5543413"/>
            <a:chExt cx="1316037" cy="816530"/>
          </a:xfrm>
        </p:grpSpPr>
        <p:sp>
          <p:nvSpPr>
            <p:cNvPr id="18" name="矩形 17">
              <a:extLst>
                <a:ext uri="{FF2B5EF4-FFF2-40B4-BE49-F238E27FC236}">
                  <a16:creationId xmlns:a16="http://schemas.microsoft.com/office/drawing/2014/main" id="{06744282-6D40-59F1-00FC-1791F6BFD89B}"/>
                </a:ext>
              </a:extLst>
            </p:cNvPr>
            <p:cNvSpPr/>
            <p:nvPr/>
          </p:nvSpPr>
          <p:spPr bwMode="auto">
            <a:xfrm>
              <a:off x="1851084" y="5543413"/>
              <a:ext cx="1316037" cy="80598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文字方塊 18">
              <a:extLst>
                <a:ext uri="{FF2B5EF4-FFF2-40B4-BE49-F238E27FC236}">
                  <a16:creationId xmlns:a16="http://schemas.microsoft.com/office/drawing/2014/main" id="{3F039DB4-F75E-277D-0E06-775053A07620}"/>
                </a:ext>
              </a:extLst>
            </p:cNvPr>
            <p:cNvSpPr txBox="1"/>
            <p:nvPr/>
          </p:nvSpPr>
          <p:spPr>
            <a:xfrm>
              <a:off x="1885842" y="5559724"/>
              <a:ext cx="1246520" cy="800219"/>
            </a:xfrm>
            <a:prstGeom prst="rect">
              <a:avLst/>
            </a:prstGeom>
            <a:noFill/>
          </p:spPr>
          <p:txBody>
            <a:bodyPr wrap="square">
              <a:spAutoFit/>
            </a:bodyPr>
            <a:lstStyle/>
            <a:p>
              <a:pPr algn="ctr"/>
              <a:r>
                <a:rPr lang="en-US" altLang="zh-TW" b="1" dirty="0">
                  <a:solidFill>
                    <a:schemeClr val="bg1"/>
                  </a:solidFill>
                  <a:latin typeface="+mn-lt"/>
                  <a:cs typeface="Times New Roman" panose="02020603050405020304" pitchFamily="18" charset="0"/>
                </a:rPr>
                <a:t>Real Price</a:t>
              </a:r>
            </a:p>
            <a:p>
              <a:pPr algn="ctr"/>
              <a:r>
                <a:rPr lang="en-US" altLang="zh-TW" sz="1400" b="1" dirty="0">
                  <a:solidFill>
                    <a:schemeClr val="bg1"/>
                  </a:solidFill>
                  <a:cs typeface="Times New Roman" panose="02020603050405020304" pitchFamily="18" charset="0"/>
                </a:rPr>
                <a:t>Registration</a:t>
              </a:r>
              <a:endParaRPr lang="en-US" altLang="zh-TW" sz="1400" b="1" dirty="0">
                <a:solidFill>
                  <a:schemeClr val="bg1"/>
                </a:solidFill>
                <a:latin typeface="+mn-lt"/>
                <a:cs typeface="Times New Roman" panose="02020603050405020304" pitchFamily="18" charset="0"/>
              </a:endParaRPr>
            </a:p>
            <a:p>
              <a:pPr algn="ctr"/>
              <a:r>
                <a:rPr lang="en-US" altLang="zh-TW" sz="1400" b="1" dirty="0">
                  <a:solidFill>
                    <a:schemeClr val="bg1"/>
                  </a:solidFill>
                  <a:cs typeface="Times New Roman" panose="02020603050405020304" pitchFamily="18" charset="0"/>
                </a:rPr>
                <a:t>Dataset</a:t>
              </a:r>
              <a:endParaRPr lang="zh-TW" altLang="en-US" sz="1400" b="1" dirty="0">
                <a:solidFill>
                  <a:schemeClr val="bg1"/>
                </a:solidFill>
              </a:endParaRPr>
            </a:p>
          </p:txBody>
        </p:sp>
      </p:grpSp>
      <p:sp>
        <p:nvSpPr>
          <p:cNvPr id="21" name="文字方塊 20">
            <a:extLst>
              <a:ext uri="{FF2B5EF4-FFF2-40B4-BE49-F238E27FC236}">
                <a16:creationId xmlns:a16="http://schemas.microsoft.com/office/drawing/2014/main" id="{449C86F2-F6FD-90A1-A77E-194B212306EA}"/>
              </a:ext>
            </a:extLst>
          </p:cNvPr>
          <p:cNvSpPr txBox="1"/>
          <p:nvPr/>
        </p:nvSpPr>
        <p:spPr>
          <a:xfrm>
            <a:off x="467474" y="3431662"/>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[489812, 41]</a:t>
            </a:r>
          </a:p>
        </p:txBody>
      </p:sp>
      <p:sp>
        <p:nvSpPr>
          <p:cNvPr id="22" name="文字方塊 21">
            <a:extLst>
              <a:ext uri="{FF2B5EF4-FFF2-40B4-BE49-F238E27FC236}">
                <a16:creationId xmlns:a16="http://schemas.microsoft.com/office/drawing/2014/main" id="{D2B298F1-8955-2651-DF04-AE45A10CC2FF}"/>
              </a:ext>
            </a:extLst>
          </p:cNvPr>
          <p:cNvSpPr txBox="1"/>
          <p:nvPr/>
        </p:nvSpPr>
        <p:spPr>
          <a:xfrm>
            <a:off x="624568" y="5208739"/>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[4387, 10]</a:t>
            </a:r>
          </a:p>
        </p:txBody>
      </p:sp>
      <p:sp>
        <p:nvSpPr>
          <p:cNvPr id="46" name="矩形 45">
            <a:extLst>
              <a:ext uri="{FF2B5EF4-FFF2-40B4-BE49-F238E27FC236}">
                <a16:creationId xmlns:a16="http://schemas.microsoft.com/office/drawing/2014/main" id="{D015AEE0-D7EC-CBDE-BC72-F57C76F52FBA}"/>
              </a:ext>
            </a:extLst>
          </p:cNvPr>
          <p:cNvSpPr/>
          <p:nvPr/>
        </p:nvSpPr>
        <p:spPr bwMode="auto">
          <a:xfrm>
            <a:off x="3516155" y="1476375"/>
            <a:ext cx="1975542" cy="2707899"/>
          </a:xfrm>
          <a:prstGeom prst="rect">
            <a:avLst/>
          </a:prstGeom>
          <a:solidFill>
            <a:srgbClr val="9BFF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6" name="矩形 25">
            <a:extLst>
              <a:ext uri="{FF2B5EF4-FFF2-40B4-BE49-F238E27FC236}">
                <a16:creationId xmlns:a16="http://schemas.microsoft.com/office/drawing/2014/main" id="{905C2022-0954-F60C-EE58-687713EA6BD9}"/>
              </a:ext>
            </a:extLst>
          </p:cNvPr>
          <p:cNvSpPr/>
          <p:nvPr/>
        </p:nvSpPr>
        <p:spPr bwMode="auto">
          <a:xfrm>
            <a:off x="3617507" y="3007074"/>
            <a:ext cx="1772839"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grpSp>
        <p:nvGrpSpPr>
          <p:cNvPr id="29" name="群組 28">
            <a:extLst>
              <a:ext uri="{FF2B5EF4-FFF2-40B4-BE49-F238E27FC236}">
                <a16:creationId xmlns:a16="http://schemas.microsoft.com/office/drawing/2014/main" id="{47203D6E-D332-A246-B639-8DA92E855F4A}"/>
              </a:ext>
            </a:extLst>
          </p:cNvPr>
          <p:cNvGrpSpPr/>
          <p:nvPr/>
        </p:nvGrpSpPr>
        <p:grpSpPr>
          <a:xfrm>
            <a:off x="1991604" y="2283228"/>
            <a:ext cx="1391712" cy="3565122"/>
            <a:chOff x="503725" y="5344191"/>
            <a:chExt cx="1391712" cy="805981"/>
          </a:xfrm>
        </p:grpSpPr>
        <p:sp>
          <p:nvSpPr>
            <p:cNvPr id="30" name="矩形 29">
              <a:extLst>
                <a:ext uri="{FF2B5EF4-FFF2-40B4-BE49-F238E27FC236}">
                  <a16:creationId xmlns:a16="http://schemas.microsoft.com/office/drawing/2014/main" id="{0761218D-C4D5-BAB6-0A50-85435AD2B9AF}"/>
                </a:ext>
              </a:extLst>
            </p:cNvPr>
            <p:cNvSpPr/>
            <p:nvPr/>
          </p:nvSpPr>
          <p:spPr bwMode="auto">
            <a:xfrm>
              <a:off x="541564" y="5344191"/>
              <a:ext cx="1316037" cy="80598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1" name="文字方塊 30">
              <a:extLst>
                <a:ext uri="{FF2B5EF4-FFF2-40B4-BE49-F238E27FC236}">
                  <a16:creationId xmlns:a16="http://schemas.microsoft.com/office/drawing/2014/main" id="{7F33333B-E950-E5AD-B3FC-74546BFF82E1}"/>
                </a:ext>
              </a:extLst>
            </p:cNvPr>
            <p:cNvSpPr txBox="1"/>
            <p:nvPr/>
          </p:nvSpPr>
          <p:spPr>
            <a:xfrm>
              <a:off x="503725" y="5394136"/>
              <a:ext cx="1391712" cy="233094"/>
            </a:xfrm>
            <a:prstGeom prst="rect">
              <a:avLst/>
            </a:prstGeom>
            <a:noFill/>
          </p:spPr>
          <p:txBody>
            <a:bodyPr wrap="square">
              <a:spAutoFit/>
            </a:bodyPr>
            <a:lstStyle/>
            <a:p>
              <a:pPr algn="ctr"/>
              <a:r>
                <a:rPr lang="en-US" altLang="zh-TW" sz="1400" b="1" dirty="0">
                  <a:latin typeface="Microsoft YaHei" panose="020B0503020204020204" pitchFamily="34" charset="-122"/>
                  <a:ea typeface="Microsoft YaHei" panose="020B0503020204020204" pitchFamily="34" charset="-122"/>
                  <a:cs typeface="Times New Roman" panose="02020603050405020304" pitchFamily="18" charset="0"/>
                </a:rPr>
                <a:t>Select</a:t>
              </a:r>
            </a:p>
            <a:p>
              <a:pPr algn="ctr"/>
              <a:endParaRPr lang="en-US" altLang="zh-TW" sz="1400" b="1" dirty="0">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altLang="zh-TW" sz="1100" b="1" dirty="0" err="1">
                  <a:latin typeface="Microsoft YaHei" panose="020B0503020204020204" pitchFamily="34" charset="-122"/>
                  <a:ea typeface="Microsoft YaHei" panose="020B0503020204020204" pitchFamily="34" charset="-122"/>
                </a:rPr>
                <a:t>date_year</a:t>
              </a:r>
              <a:r>
                <a:rPr lang="en-US" altLang="zh-TW" sz="1100" b="1" dirty="0">
                  <a:latin typeface="Microsoft YaHei" panose="020B0503020204020204" pitchFamily="34" charset="-122"/>
                  <a:ea typeface="Microsoft YaHei" panose="020B0503020204020204" pitchFamily="34" charset="-122"/>
                </a:rPr>
                <a:t>=2019,2020,2021</a:t>
              </a:r>
            </a:p>
            <a:p>
              <a:pPr algn="ctr"/>
              <a:endParaRPr lang="zh-TW" altLang="en-US" sz="1100" b="1" dirty="0">
                <a:latin typeface="Microsoft YaHei" panose="020B0503020204020204" pitchFamily="34" charset="-122"/>
                <a:ea typeface="Microsoft YaHei" panose="020B0503020204020204" pitchFamily="34" charset="-122"/>
              </a:endParaRPr>
            </a:p>
          </p:txBody>
        </p:sp>
      </p:grpSp>
      <p:sp>
        <p:nvSpPr>
          <p:cNvPr id="32" name="文字方塊 31">
            <a:extLst>
              <a:ext uri="{FF2B5EF4-FFF2-40B4-BE49-F238E27FC236}">
                <a16:creationId xmlns:a16="http://schemas.microsoft.com/office/drawing/2014/main" id="{B093C365-CD49-C787-EE84-0FC0B00D9853}"/>
              </a:ext>
            </a:extLst>
          </p:cNvPr>
          <p:cNvSpPr txBox="1"/>
          <p:nvPr/>
        </p:nvSpPr>
        <p:spPr>
          <a:xfrm>
            <a:off x="1956893" y="3395787"/>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[250172, 41]</a:t>
            </a:r>
          </a:p>
        </p:txBody>
      </p:sp>
      <p:sp>
        <p:nvSpPr>
          <p:cNvPr id="33" name="文字方塊 32">
            <a:extLst>
              <a:ext uri="{FF2B5EF4-FFF2-40B4-BE49-F238E27FC236}">
                <a16:creationId xmlns:a16="http://schemas.microsoft.com/office/drawing/2014/main" id="{80EF203A-66E7-FEC0-674E-6DDAA2CC1602}"/>
              </a:ext>
            </a:extLst>
          </p:cNvPr>
          <p:cNvSpPr txBox="1"/>
          <p:nvPr/>
        </p:nvSpPr>
        <p:spPr>
          <a:xfrm>
            <a:off x="2070781" y="5208739"/>
            <a:ext cx="167095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[3167, 10]</a:t>
            </a:r>
          </a:p>
        </p:txBody>
      </p:sp>
      <p:sp>
        <p:nvSpPr>
          <p:cNvPr id="34" name="文字方塊 33">
            <a:extLst>
              <a:ext uri="{FF2B5EF4-FFF2-40B4-BE49-F238E27FC236}">
                <a16:creationId xmlns:a16="http://schemas.microsoft.com/office/drawing/2014/main" id="{DED1DE50-EFFA-DAB1-4D4E-9F78045DE371}"/>
              </a:ext>
            </a:extLst>
          </p:cNvPr>
          <p:cNvSpPr txBox="1"/>
          <p:nvPr/>
        </p:nvSpPr>
        <p:spPr>
          <a:xfrm>
            <a:off x="3831690" y="3764214"/>
            <a:ext cx="147754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[4697, 103]</a:t>
            </a:r>
          </a:p>
        </p:txBody>
      </p:sp>
      <p:grpSp>
        <p:nvGrpSpPr>
          <p:cNvPr id="38" name="群組 37">
            <a:extLst>
              <a:ext uri="{FF2B5EF4-FFF2-40B4-BE49-F238E27FC236}">
                <a16:creationId xmlns:a16="http://schemas.microsoft.com/office/drawing/2014/main" id="{28883CE0-8398-0102-A563-5E9B6178CA0F}"/>
              </a:ext>
            </a:extLst>
          </p:cNvPr>
          <p:cNvGrpSpPr/>
          <p:nvPr/>
        </p:nvGrpSpPr>
        <p:grpSpPr>
          <a:xfrm>
            <a:off x="3300312" y="1932790"/>
            <a:ext cx="2420093" cy="1147677"/>
            <a:chOff x="316754" y="5382058"/>
            <a:chExt cx="1775038" cy="1147677"/>
          </a:xfrm>
        </p:grpSpPr>
        <p:sp>
          <p:nvSpPr>
            <p:cNvPr id="39" name="矩形 38">
              <a:extLst>
                <a:ext uri="{FF2B5EF4-FFF2-40B4-BE49-F238E27FC236}">
                  <a16:creationId xmlns:a16="http://schemas.microsoft.com/office/drawing/2014/main" id="{C86F3F1D-3D18-230D-C11D-AD2F3D3265C9}"/>
                </a:ext>
              </a:extLst>
            </p:cNvPr>
            <p:cNvSpPr/>
            <p:nvPr/>
          </p:nvSpPr>
          <p:spPr bwMode="auto">
            <a:xfrm>
              <a:off x="541564" y="5382058"/>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40" name="文字方塊 39">
              <a:extLst>
                <a:ext uri="{FF2B5EF4-FFF2-40B4-BE49-F238E27FC236}">
                  <a16:creationId xmlns:a16="http://schemas.microsoft.com/office/drawing/2014/main" id="{8A5FC7F1-1D8B-1898-27A5-9A7AD1E50171}"/>
                </a:ext>
              </a:extLst>
            </p:cNvPr>
            <p:cNvSpPr txBox="1"/>
            <p:nvPr/>
          </p:nvSpPr>
          <p:spPr>
            <a:xfrm>
              <a:off x="316754" y="5421739"/>
              <a:ext cx="1775038" cy="1107996"/>
            </a:xfrm>
            <a:prstGeom prst="rect">
              <a:avLst/>
            </a:prstGeom>
            <a:noFill/>
          </p:spPr>
          <p:txBody>
            <a:bodyPr wrap="square">
              <a:spAutoFit/>
            </a:bodyPr>
            <a:lstStyle/>
            <a:p>
              <a:pPr algn="ctr"/>
              <a:r>
                <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rPr>
                <a:t>Group by</a:t>
              </a:r>
            </a:p>
            <a:p>
              <a:pPr algn="ctr"/>
              <a:r>
                <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rPr>
                <a:t>{by:[</a:t>
              </a:r>
              <a:r>
                <a:rPr lang="en-US" altLang="zh-TW" sz="1100" b="1" dirty="0" err="1">
                  <a:latin typeface="Microsoft YaHei" panose="020B0503020204020204" pitchFamily="34" charset="-122"/>
                  <a:ea typeface="Microsoft YaHei" panose="020B0503020204020204" pitchFamily="34" charset="-122"/>
                  <a:cs typeface="Times New Roman" panose="02020603050405020304" pitchFamily="18" charset="0"/>
                </a:rPr>
                <a:t>coid</a:t>
              </a:r>
              <a:r>
                <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rPr>
                <a:t>, date]}</a:t>
              </a:r>
            </a:p>
            <a:p>
              <a:pPr algn="ctr"/>
              <a:r>
                <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rPr>
                <a:t>And aggregate by mean</a:t>
              </a:r>
            </a:p>
            <a:p>
              <a:pPr algn="ctr"/>
              <a:r>
                <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rPr>
                <a:t>For numeric variable</a:t>
              </a:r>
            </a:p>
            <a:p>
              <a:pPr algn="ctr"/>
              <a:endParaRPr lang="en-US" altLang="zh-TW" sz="11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41" name="文字方塊 40">
            <a:extLst>
              <a:ext uri="{FF2B5EF4-FFF2-40B4-BE49-F238E27FC236}">
                <a16:creationId xmlns:a16="http://schemas.microsoft.com/office/drawing/2014/main" id="{DAF9AF07-7AF0-ACD7-A9DC-D697BBFD0D05}"/>
              </a:ext>
            </a:extLst>
          </p:cNvPr>
          <p:cNvSpPr txBox="1"/>
          <p:nvPr/>
        </p:nvSpPr>
        <p:spPr>
          <a:xfrm>
            <a:off x="3868970" y="2656218"/>
            <a:ext cx="1391712"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[4697, 29]</a:t>
            </a:r>
          </a:p>
        </p:txBody>
      </p:sp>
      <p:sp>
        <p:nvSpPr>
          <p:cNvPr id="42" name="文字方塊 41">
            <a:extLst>
              <a:ext uri="{FF2B5EF4-FFF2-40B4-BE49-F238E27FC236}">
                <a16:creationId xmlns:a16="http://schemas.microsoft.com/office/drawing/2014/main" id="{40491DFB-B8FE-7595-36E0-3F459C05A3AD}"/>
              </a:ext>
            </a:extLst>
          </p:cNvPr>
          <p:cNvSpPr txBox="1"/>
          <p:nvPr/>
        </p:nvSpPr>
        <p:spPr>
          <a:xfrm>
            <a:off x="1935862" y="3796078"/>
            <a:ext cx="1598621" cy="707886"/>
          </a:xfrm>
          <a:prstGeom prst="rect">
            <a:avLst/>
          </a:prstGeom>
          <a:noFill/>
        </p:spPr>
        <p:txBody>
          <a:bodyPr wrap="square" rtlCol="0">
            <a:spAutoFit/>
          </a:bodyPr>
          <a:lstStyle/>
          <a:p>
            <a:r>
              <a:rPr lang="en-US" altLang="zh-TW" sz="2000" b="1" dirty="0">
                <a:latin typeface="+mn-lt"/>
                <a:cs typeface="Times New Roman" panose="02020603050405020304" pitchFamily="18" charset="0"/>
              </a:rPr>
              <a:t>[27 numeric,</a:t>
            </a:r>
          </a:p>
          <a:p>
            <a:r>
              <a:rPr lang="en-US" altLang="zh-TW" sz="2000" b="1" dirty="0">
                <a:latin typeface="+mn-lt"/>
                <a:cs typeface="Times New Roman" panose="02020603050405020304" pitchFamily="18" charset="0"/>
              </a:rPr>
              <a:t>14 category]</a:t>
            </a:r>
          </a:p>
        </p:txBody>
      </p:sp>
      <p:sp>
        <p:nvSpPr>
          <p:cNvPr id="45" name="文字方塊 44">
            <a:extLst>
              <a:ext uri="{FF2B5EF4-FFF2-40B4-BE49-F238E27FC236}">
                <a16:creationId xmlns:a16="http://schemas.microsoft.com/office/drawing/2014/main" id="{09696C78-8217-878D-1ECA-01D2A3B02B26}"/>
              </a:ext>
            </a:extLst>
          </p:cNvPr>
          <p:cNvSpPr txBox="1"/>
          <p:nvPr/>
        </p:nvSpPr>
        <p:spPr>
          <a:xfrm>
            <a:off x="3516155" y="3038310"/>
            <a:ext cx="1975542" cy="784830"/>
          </a:xfrm>
          <a:prstGeom prst="rect">
            <a:avLst/>
          </a:prstGeom>
          <a:noFill/>
        </p:spPr>
        <p:txBody>
          <a:bodyPr wrap="square">
            <a:spAutoFit/>
          </a:bodyPr>
          <a:lstStyle/>
          <a:p>
            <a:pPr algn="ct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One-hot/Target Encoding and</a:t>
            </a:r>
          </a:p>
          <a:p>
            <a:pPr algn="ct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Group by</a:t>
            </a:r>
          </a:p>
          <a:p>
            <a:pPr algn="ct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{by:[</a:t>
            </a:r>
            <a:r>
              <a:rPr lang="en-US" altLang="zh-TW" sz="900" b="1" dirty="0" err="1">
                <a:latin typeface="Microsoft YaHei" panose="020B0503020204020204" pitchFamily="34" charset="-122"/>
                <a:ea typeface="Microsoft YaHei" panose="020B0503020204020204" pitchFamily="34" charset="-122"/>
                <a:cs typeface="Times New Roman" panose="02020603050405020304" pitchFamily="18" charset="0"/>
              </a:rPr>
              <a:t>coid</a:t>
            </a: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 date]}</a:t>
            </a:r>
          </a:p>
          <a:p>
            <a:pPr algn="ct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And aggregate by mode</a:t>
            </a:r>
          </a:p>
          <a:p>
            <a:pPr algn="ctr"/>
            <a:r>
              <a:rPr lang="en-US" altLang="zh-TW" sz="900" b="1" dirty="0">
                <a:latin typeface="Microsoft YaHei" panose="020B0503020204020204" pitchFamily="34" charset="-122"/>
                <a:ea typeface="Microsoft YaHei" panose="020B0503020204020204" pitchFamily="34" charset="-122"/>
                <a:cs typeface="Times New Roman" panose="02020603050405020304" pitchFamily="18" charset="0"/>
              </a:rPr>
              <a:t>For Category data</a:t>
            </a:r>
            <a:endParaRPr lang="zh-TW" altLang="en-US" sz="900" b="1" dirty="0">
              <a:latin typeface="Microsoft YaHei" panose="020B0503020204020204" pitchFamily="34" charset="-122"/>
              <a:ea typeface="Microsoft YaHei" panose="020B0503020204020204" pitchFamily="34" charset="-122"/>
            </a:endParaRPr>
          </a:p>
        </p:txBody>
      </p:sp>
      <p:sp>
        <p:nvSpPr>
          <p:cNvPr id="47" name="文字方塊 46">
            <a:extLst>
              <a:ext uri="{FF2B5EF4-FFF2-40B4-BE49-F238E27FC236}">
                <a16:creationId xmlns:a16="http://schemas.microsoft.com/office/drawing/2014/main" id="{6D5D832F-BF01-1500-A4E6-954D7FF35183}"/>
              </a:ext>
            </a:extLst>
          </p:cNvPr>
          <p:cNvSpPr txBox="1"/>
          <p:nvPr/>
        </p:nvSpPr>
        <p:spPr>
          <a:xfrm>
            <a:off x="3545171" y="1515465"/>
            <a:ext cx="2247111" cy="338554"/>
          </a:xfrm>
          <a:prstGeom prst="rect">
            <a:avLst/>
          </a:prstGeom>
          <a:noFill/>
        </p:spPr>
        <p:txBody>
          <a:bodyPr wrap="square" rtlCol="0">
            <a:spAutoFit/>
          </a:bodyPr>
          <a:lstStyle/>
          <a:p>
            <a:r>
              <a:rPr lang="en-US" altLang="zh-TW" sz="1600" b="1" dirty="0">
                <a:latin typeface="+mn-lt"/>
                <a:cs typeface="Times New Roman" panose="02020603050405020304" pitchFamily="18" charset="0"/>
              </a:rPr>
              <a:t>Spatial Info Retrieval</a:t>
            </a:r>
          </a:p>
        </p:txBody>
      </p:sp>
      <p:grpSp>
        <p:nvGrpSpPr>
          <p:cNvPr id="50" name="群組 49">
            <a:extLst>
              <a:ext uri="{FF2B5EF4-FFF2-40B4-BE49-F238E27FC236}">
                <a16:creationId xmlns:a16="http://schemas.microsoft.com/office/drawing/2014/main" id="{21621F58-9703-55D6-E80A-5CB5560C56E2}"/>
              </a:ext>
            </a:extLst>
          </p:cNvPr>
          <p:cNvGrpSpPr/>
          <p:nvPr/>
        </p:nvGrpSpPr>
        <p:grpSpPr>
          <a:xfrm>
            <a:off x="5701421" y="2658485"/>
            <a:ext cx="2024159" cy="1218908"/>
            <a:chOff x="6001372" y="1583521"/>
            <a:chExt cx="2024159" cy="902531"/>
          </a:xfrm>
        </p:grpSpPr>
        <p:sp>
          <p:nvSpPr>
            <p:cNvPr id="48" name="矩形 47">
              <a:extLst>
                <a:ext uri="{FF2B5EF4-FFF2-40B4-BE49-F238E27FC236}">
                  <a16:creationId xmlns:a16="http://schemas.microsoft.com/office/drawing/2014/main" id="{5019CDDD-7311-C15A-4565-9069E15DC15B}"/>
                </a:ext>
              </a:extLst>
            </p:cNvPr>
            <p:cNvSpPr/>
            <p:nvPr/>
          </p:nvSpPr>
          <p:spPr bwMode="auto">
            <a:xfrm>
              <a:off x="6001372" y="1583521"/>
              <a:ext cx="1975542" cy="902531"/>
            </a:xfrm>
            <a:prstGeom prst="rect">
              <a:avLst/>
            </a:prstGeom>
            <a:solidFill>
              <a:srgbClr val="9BF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9" name="文字方塊 48">
              <a:extLst>
                <a:ext uri="{FF2B5EF4-FFF2-40B4-BE49-F238E27FC236}">
                  <a16:creationId xmlns:a16="http://schemas.microsoft.com/office/drawing/2014/main" id="{CB93A3C6-B277-AB9A-327F-CB11A2108F35}"/>
                </a:ext>
              </a:extLst>
            </p:cNvPr>
            <p:cNvSpPr txBox="1"/>
            <p:nvPr/>
          </p:nvSpPr>
          <p:spPr>
            <a:xfrm>
              <a:off x="6005831" y="1590399"/>
              <a:ext cx="2019700" cy="888774"/>
            </a:xfrm>
            <a:prstGeom prst="rect">
              <a:avLst/>
            </a:prstGeom>
            <a:noFill/>
          </p:spPr>
          <p:txBody>
            <a:bodyPr wrap="square" rtlCol="0">
              <a:spAutoFit/>
            </a:bodyPr>
            <a:lstStyle/>
            <a:p>
              <a:pPr algn="ctr"/>
              <a:r>
                <a:rPr lang="en-US" altLang="zh-TW" b="1" dirty="0">
                  <a:latin typeface="+mn-lt"/>
                  <a:cs typeface="Times New Roman" panose="02020603050405020304" pitchFamily="18" charset="0"/>
                </a:rPr>
                <a:t>Concatenate by [</a:t>
              </a:r>
              <a:r>
                <a:rPr lang="en-US" altLang="zh-TW" b="1" dirty="0" err="1">
                  <a:latin typeface="+mn-lt"/>
                  <a:cs typeface="Times New Roman" panose="02020603050405020304" pitchFamily="18" charset="0"/>
                </a:rPr>
                <a:t>coid,date</a:t>
              </a:r>
              <a:r>
                <a:rPr lang="en-US" altLang="zh-TW" b="1" dirty="0">
                  <a:latin typeface="+mn-lt"/>
                  <a:cs typeface="Times New Roman" panose="02020603050405020304" pitchFamily="18" charset="0"/>
                </a:rPr>
                <a:t>]</a:t>
              </a:r>
            </a:p>
            <a:p>
              <a:pPr algn="ctr"/>
              <a:r>
                <a:rPr lang="en-US" altLang="zh-TW" b="1" dirty="0">
                  <a:latin typeface="+mn-lt"/>
                  <a:cs typeface="Times New Roman" panose="02020603050405020304" pitchFamily="18" charset="0"/>
                </a:rPr>
                <a:t>And remove </a:t>
              </a:r>
            </a:p>
            <a:p>
              <a:pPr algn="ctr"/>
              <a:r>
                <a:rPr lang="en-US" altLang="zh-TW" b="1" dirty="0">
                  <a:latin typeface="+mn-lt"/>
                  <a:cs typeface="Times New Roman" panose="02020603050405020304" pitchFamily="18" charset="0"/>
                </a:rPr>
                <a:t>redundant feature</a:t>
              </a:r>
            </a:p>
          </p:txBody>
        </p:sp>
      </p:grpSp>
      <p:sp>
        <p:nvSpPr>
          <p:cNvPr id="51" name="矩形 50">
            <a:extLst>
              <a:ext uri="{FF2B5EF4-FFF2-40B4-BE49-F238E27FC236}">
                <a16:creationId xmlns:a16="http://schemas.microsoft.com/office/drawing/2014/main" id="{8869F66A-8C82-24DD-9AD0-08B41519D84E}"/>
              </a:ext>
            </a:extLst>
          </p:cNvPr>
          <p:cNvSpPr/>
          <p:nvPr/>
        </p:nvSpPr>
        <p:spPr bwMode="auto">
          <a:xfrm>
            <a:off x="5701421" y="4336798"/>
            <a:ext cx="1975542" cy="1071996"/>
          </a:xfrm>
          <a:prstGeom prst="rect">
            <a:avLst/>
          </a:prstGeom>
          <a:solidFill>
            <a:srgbClr val="9BF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2" name="文字方塊 51">
            <a:extLst>
              <a:ext uri="{FF2B5EF4-FFF2-40B4-BE49-F238E27FC236}">
                <a16:creationId xmlns:a16="http://schemas.microsoft.com/office/drawing/2014/main" id="{0264EE98-C58B-9D8D-14AF-44DA35F93AEB}"/>
              </a:ext>
            </a:extLst>
          </p:cNvPr>
          <p:cNvSpPr txBox="1"/>
          <p:nvPr/>
        </p:nvSpPr>
        <p:spPr>
          <a:xfrm>
            <a:off x="5703645" y="4403711"/>
            <a:ext cx="2024159" cy="923330"/>
          </a:xfrm>
          <a:prstGeom prst="rect">
            <a:avLst/>
          </a:prstGeom>
          <a:noFill/>
        </p:spPr>
        <p:txBody>
          <a:bodyPr wrap="square" rtlCol="0">
            <a:spAutoFit/>
          </a:bodyPr>
          <a:lstStyle/>
          <a:p>
            <a:pPr algn="ctr"/>
            <a:r>
              <a:rPr lang="en-US" altLang="zh-TW" b="1" dirty="0">
                <a:solidFill>
                  <a:srgbClr val="FF0000"/>
                </a:solidFill>
                <a:latin typeface="+mn-lt"/>
                <a:cs typeface="Times New Roman" panose="02020603050405020304" pitchFamily="18" charset="0"/>
              </a:rPr>
              <a:t>A. Add last3day feature</a:t>
            </a:r>
          </a:p>
          <a:p>
            <a:pPr algn="ctr"/>
            <a:r>
              <a:rPr lang="en-US" altLang="zh-TW" b="1" dirty="0">
                <a:solidFill>
                  <a:srgbClr val="00B0F0"/>
                </a:solidFill>
                <a:latin typeface="+mn-lt"/>
                <a:cs typeface="Times New Roman" panose="02020603050405020304" pitchFamily="18" charset="0"/>
              </a:rPr>
              <a:t>B. Add ‘close’ price </a:t>
            </a:r>
          </a:p>
        </p:txBody>
      </p:sp>
      <p:sp>
        <p:nvSpPr>
          <p:cNvPr id="53" name="文字方塊 52">
            <a:extLst>
              <a:ext uri="{FF2B5EF4-FFF2-40B4-BE49-F238E27FC236}">
                <a16:creationId xmlns:a16="http://schemas.microsoft.com/office/drawing/2014/main" id="{7546F1F4-78C3-3103-3BC1-C11601F1C0F4}"/>
              </a:ext>
            </a:extLst>
          </p:cNvPr>
          <p:cNvSpPr txBox="1"/>
          <p:nvPr/>
        </p:nvSpPr>
        <p:spPr>
          <a:xfrm>
            <a:off x="5976955" y="3895293"/>
            <a:ext cx="1477549" cy="400110"/>
          </a:xfrm>
          <a:prstGeom prst="rect">
            <a:avLst/>
          </a:prstGeom>
          <a:noFill/>
        </p:spPr>
        <p:txBody>
          <a:bodyPr wrap="square" rtlCol="0">
            <a:spAutoFit/>
          </a:bodyPr>
          <a:lstStyle/>
          <a:p>
            <a:r>
              <a:rPr lang="en-US" altLang="zh-TW" sz="2000" b="1">
                <a:latin typeface="+mn-lt"/>
                <a:cs typeface="Times New Roman" panose="02020603050405020304" pitchFamily="18" charset="0"/>
              </a:rPr>
              <a:t>[4697, 102]</a:t>
            </a:r>
            <a:endParaRPr lang="en-US" altLang="zh-TW" sz="2000" b="1" dirty="0">
              <a:latin typeface="+mn-lt"/>
              <a:cs typeface="Times New Roman" panose="02020603050405020304" pitchFamily="18" charset="0"/>
            </a:endParaRPr>
          </a:p>
        </p:txBody>
      </p:sp>
      <p:sp>
        <p:nvSpPr>
          <p:cNvPr id="55" name="文字方塊 54">
            <a:extLst>
              <a:ext uri="{FF2B5EF4-FFF2-40B4-BE49-F238E27FC236}">
                <a16:creationId xmlns:a16="http://schemas.microsoft.com/office/drawing/2014/main" id="{7EBE6F32-24EE-7BD0-7F1A-DD0514F275A5}"/>
              </a:ext>
            </a:extLst>
          </p:cNvPr>
          <p:cNvSpPr txBox="1"/>
          <p:nvPr/>
        </p:nvSpPr>
        <p:spPr>
          <a:xfrm>
            <a:off x="5518311" y="5464254"/>
            <a:ext cx="2394829" cy="707886"/>
          </a:xfrm>
          <a:prstGeom prst="rect">
            <a:avLst/>
          </a:prstGeom>
          <a:noFill/>
        </p:spPr>
        <p:txBody>
          <a:bodyPr wrap="square" rtlCol="0">
            <a:spAutoFit/>
          </a:bodyPr>
          <a:lstStyle/>
          <a:p>
            <a:pPr algn="ctr"/>
            <a:r>
              <a:rPr lang="en-US" altLang="zh-TW" sz="2000" b="1" dirty="0">
                <a:latin typeface="+mn-lt"/>
                <a:cs typeface="Times New Roman" panose="02020603050405020304" pitchFamily="18" charset="0"/>
              </a:rPr>
              <a:t>[4697,102+</a:t>
            </a:r>
            <a:r>
              <a:rPr lang="en-US" altLang="zh-TW" sz="2000" b="1" dirty="0">
                <a:solidFill>
                  <a:srgbClr val="FF0000"/>
                </a:solidFill>
                <a:latin typeface="+mn-lt"/>
                <a:cs typeface="Times New Roman" panose="02020603050405020304" pitchFamily="18" charset="0"/>
              </a:rPr>
              <a:t>102*3</a:t>
            </a:r>
            <a:r>
              <a:rPr lang="en-US" altLang="zh-TW" sz="2000" b="1" dirty="0">
                <a:latin typeface="+mn-lt"/>
                <a:cs typeface="Times New Roman" panose="02020603050405020304" pitchFamily="18" charset="0"/>
              </a:rPr>
              <a:t>+</a:t>
            </a:r>
            <a:r>
              <a:rPr lang="en-US" altLang="zh-TW" sz="2000" b="1" dirty="0">
                <a:solidFill>
                  <a:srgbClr val="4DD1F7"/>
                </a:solidFill>
                <a:latin typeface="+mn-lt"/>
                <a:cs typeface="Times New Roman" panose="02020603050405020304" pitchFamily="18" charset="0"/>
              </a:rPr>
              <a:t>1</a:t>
            </a:r>
            <a:r>
              <a:rPr lang="en-US" altLang="zh-TW" sz="2000" b="1" dirty="0">
                <a:latin typeface="+mn-lt"/>
                <a:cs typeface="Times New Roman" panose="02020603050405020304" pitchFamily="18" charset="0"/>
              </a:rPr>
              <a:t>]</a:t>
            </a:r>
          </a:p>
          <a:p>
            <a:pPr algn="ctr"/>
            <a:r>
              <a:rPr lang="en-US" altLang="zh-TW" sz="2000" b="1" dirty="0">
                <a:latin typeface="+mn-lt"/>
                <a:cs typeface="Times New Roman" panose="02020603050405020304" pitchFamily="18" charset="0"/>
              </a:rPr>
              <a:t>[4697,411]</a:t>
            </a:r>
          </a:p>
        </p:txBody>
      </p:sp>
      <p:sp>
        <p:nvSpPr>
          <p:cNvPr id="56" name="矩形 55">
            <a:extLst>
              <a:ext uri="{FF2B5EF4-FFF2-40B4-BE49-F238E27FC236}">
                <a16:creationId xmlns:a16="http://schemas.microsoft.com/office/drawing/2014/main" id="{DF3B25F5-5E72-330A-45DE-946061413DF2}"/>
              </a:ext>
            </a:extLst>
          </p:cNvPr>
          <p:cNvSpPr/>
          <p:nvPr/>
        </p:nvSpPr>
        <p:spPr bwMode="auto">
          <a:xfrm>
            <a:off x="7843530" y="1986628"/>
            <a:ext cx="1975542" cy="558989"/>
          </a:xfrm>
          <a:prstGeom prst="rect">
            <a:avLst/>
          </a:prstGeom>
          <a:solidFill>
            <a:srgbClr val="9BF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57" name="文字方塊 56">
            <a:extLst>
              <a:ext uri="{FF2B5EF4-FFF2-40B4-BE49-F238E27FC236}">
                <a16:creationId xmlns:a16="http://schemas.microsoft.com/office/drawing/2014/main" id="{EF432826-735E-93C4-0D6F-60A3BCED0D5C}"/>
              </a:ext>
            </a:extLst>
          </p:cNvPr>
          <p:cNvSpPr txBox="1"/>
          <p:nvPr/>
        </p:nvSpPr>
        <p:spPr>
          <a:xfrm>
            <a:off x="7892890" y="1924593"/>
            <a:ext cx="1904049" cy="707886"/>
          </a:xfrm>
          <a:prstGeom prst="rect">
            <a:avLst/>
          </a:prstGeom>
          <a:noFill/>
        </p:spPr>
        <p:txBody>
          <a:bodyPr wrap="square" rtlCol="0">
            <a:spAutoFit/>
          </a:bodyPr>
          <a:lstStyle/>
          <a:p>
            <a:pPr algn="ctr"/>
            <a:r>
              <a:rPr lang="en-US" altLang="zh-TW" sz="2000" b="1" dirty="0">
                <a:latin typeface="+mn-lt"/>
                <a:cs typeface="Times New Roman" panose="02020603050405020304" pitchFamily="18" charset="0"/>
              </a:rPr>
              <a:t>Split by stock ID and</a:t>
            </a: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Delete NA</a:t>
            </a:r>
          </a:p>
        </p:txBody>
      </p:sp>
      <p:sp>
        <p:nvSpPr>
          <p:cNvPr id="58" name="文字方塊 57">
            <a:extLst>
              <a:ext uri="{FF2B5EF4-FFF2-40B4-BE49-F238E27FC236}">
                <a16:creationId xmlns:a16="http://schemas.microsoft.com/office/drawing/2014/main" id="{A3DCB34D-FBAA-9125-D41D-E3C88B8DD31F}"/>
              </a:ext>
            </a:extLst>
          </p:cNvPr>
          <p:cNvSpPr txBox="1"/>
          <p:nvPr/>
        </p:nvSpPr>
        <p:spPr>
          <a:xfrm>
            <a:off x="8242425" y="2547718"/>
            <a:ext cx="147754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[728, 411]</a:t>
            </a:r>
          </a:p>
        </p:txBody>
      </p:sp>
      <p:sp>
        <p:nvSpPr>
          <p:cNvPr id="63" name="矩形 62">
            <a:extLst>
              <a:ext uri="{FF2B5EF4-FFF2-40B4-BE49-F238E27FC236}">
                <a16:creationId xmlns:a16="http://schemas.microsoft.com/office/drawing/2014/main" id="{118911FC-C289-29DA-8210-08486EA22AFC}"/>
              </a:ext>
            </a:extLst>
          </p:cNvPr>
          <p:cNvSpPr/>
          <p:nvPr/>
        </p:nvSpPr>
        <p:spPr bwMode="auto">
          <a:xfrm>
            <a:off x="7876826" y="4032531"/>
            <a:ext cx="1975542" cy="1244650"/>
          </a:xfrm>
          <a:prstGeom prst="rect">
            <a:avLst/>
          </a:prstGeom>
          <a:solidFill>
            <a:srgbClr val="9BF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7408" name="文字方塊 17407">
            <a:extLst>
              <a:ext uri="{FF2B5EF4-FFF2-40B4-BE49-F238E27FC236}">
                <a16:creationId xmlns:a16="http://schemas.microsoft.com/office/drawing/2014/main" id="{52F70320-9DC8-168D-6AF3-31D8F974D85E}"/>
              </a:ext>
            </a:extLst>
          </p:cNvPr>
          <p:cNvSpPr txBox="1"/>
          <p:nvPr/>
        </p:nvSpPr>
        <p:spPr>
          <a:xfrm>
            <a:off x="7907790" y="5255786"/>
            <a:ext cx="1936111" cy="707886"/>
          </a:xfrm>
          <a:prstGeom prst="rect">
            <a:avLst/>
          </a:prstGeom>
          <a:noFill/>
        </p:spPr>
        <p:txBody>
          <a:bodyPr wrap="square" rtlCol="0">
            <a:spAutoFit/>
          </a:bodyPr>
          <a:lstStyle/>
          <a:p>
            <a:pPr algn="ctr"/>
            <a:r>
              <a:rPr lang="en-US" altLang="zh-TW" sz="2000" b="1" dirty="0">
                <a:latin typeface="+mn-lt"/>
                <a:cs typeface="Times New Roman" panose="02020603050405020304" pitchFamily="18" charset="0"/>
              </a:rPr>
              <a:t>[582, 411]</a:t>
            </a:r>
          </a:p>
          <a:p>
            <a:pPr algn="ctr"/>
            <a:r>
              <a:rPr lang="en-US" altLang="zh-TW" sz="2000" b="1" dirty="0">
                <a:latin typeface="+mn-lt"/>
                <a:cs typeface="Times New Roman" panose="02020603050405020304" pitchFamily="18" charset="0"/>
              </a:rPr>
              <a:t>[146, 411]</a:t>
            </a:r>
          </a:p>
        </p:txBody>
      </p:sp>
      <p:sp>
        <p:nvSpPr>
          <p:cNvPr id="17409" name="文字方塊 17408">
            <a:extLst>
              <a:ext uri="{FF2B5EF4-FFF2-40B4-BE49-F238E27FC236}">
                <a16:creationId xmlns:a16="http://schemas.microsoft.com/office/drawing/2014/main" id="{B10E8BE3-AAFB-CDF9-ABC1-7380AACDDC38}"/>
              </a:ext>
            </a:extLst>
          </p:cNvPr>
          <p:cNvSpPr txBox="1"/>
          <p:nvPr/>
        </p:nvSpPr>
        <p:spPr>
          <a:xfrm>
            <a:off x="7876826" y="4031114"/>
            <a:ext cx="1933298" cy="830997"/>
          </a:xfrm>
          <a:prstGeom prst="rect">
            <a:avLst/>
          </a:prstGeom>
          <a:noFill/>
        </p:spPr>
        <p:txBody>
          <a:bodyPr wrap="square" rtlCol="0">
            <a:spAutoFit/>
          </a:bodyPr>
          <a:lstStyle/>
          <a:p>
            <a:pPr algn="ctr"/>
            <a:r>
              <a:rPr lang="en-US" altLang="zh-TW" sz="1600" b="1" dirty="0">
                <a:latin typeface="+mn-lt"/>
                <a:cs typeface="Times New Roman" panose="02020603050405020304" pitchFamily="18" charset="0"/>
              </a:rPr>
              <a:t>Split by date</a:t>
            </a:r>
          </a:p>
          <a:p>
            <a:pPr algn="ctr"/>
            <a:r>
              <a:rPr lang="en-US" altLang="zh-TW" sz="1600" b="1" dirty="0">
                <a:latin typeface="+mn-lt"/>
                <a:cs typeface="Times New Roman" panose="02020603050405020304" pitchFamily="18" charset="0"/>
              </a:rPr>
              <a:t>0.8 for training</a:t>
            </a:r>
          </a:p>
          <a:p>
            <a:pPr algn="ctr"/>
            <a:r>
              <a:rPr lang="en-US" altLang="zh-TW" sz="1600" b="1" dirty="0">
                <a:latin typeface="+mn-lt"/>
                <a:cs typeface="Times New Roman" panose="02020603050405020304" pitchFamily="18" charset="0"/>
              </a:rPr>
              <a:t>0.2 for testing </a:t>
            </a:r>
          </a:p>
        </p:txBody>
      </p:sp>
      <p:sp>
        <p:nvSpPr>
          <p:cNvPr id="17414" name="減號 17413">
            <a:extLst>
              <a:ext uri="{FF2B5EF4-FFF2-40B4-BE49-F238E27FC236}">
                <a16:creationId xmlns:a16="http://schemas.microsoft.com/office/drawing/2014/main" id="{CA2CB6CB-540F-28CE-9834-6037E15A705B}"/>
              </a:ext>
            </a:extLst>
          </p:cNvPr>
          <p:cNvSpPr/>
          <p:nvPr/>
        </p:nvSpPr>
        <p:spPr bwMode="auto">
          <a:xfrm>
            <a:off x="7790463" y="4863528"/>
            <a:ext cx="1687693" cy="268178"/>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18" name="減號 17417">
            <a:extLst>
              <a:ext uri="{FF2B5EF4-FFF2-40B4-BE49-F238E27FC236}">
                <a16:creationId xmlns:a16="http://schemas.microsoft.com/office/drawing/2014/main" id="{7A84E31E-3E6B-3911-C75D-194E4086BDF8}"/>
              </a:ext>
            </a:extLst>
          </p:cNvPr>
          <p:cNvSpPr/>
          <p:nvPr/>
        </p:nvSpPr>
        <p:spPr bwMode="auto">
          <a:xfrm>
            <a:off x="9215151" y="4861203"/>
            <a:ext cx="526010" cy="268178"/>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19" name="矩形 17418">
            <a:extLst>
              <a:ext uri="{FF2B5EF4-FFF2-40B4-BE49-F238E27FC236}">
                <a16:creationId xmlns:a16="http://schemas.microsoft.com/office/drawing/2014/main" id="{71421622-114F-CDD3-2F23-2CB15EDD123E}"/>
              </a:ext>
            </a:extLst>
          </p:cNvPr>
          <p:cNvSpPr/>
          <p:nvPr/>
        </p:nvSpPr>
        <p:spPr bwMode="auto">
          <a:xfrm>
            <a:off x="10029012" y="2135931"/>
            <a:ext cx="1975542" cy="2898471"/>
          </a:xfrm>
          <a:prstGeom prst="rect">
            <a:avLst/>
          </a:prstGeom>
          <a:solidFill>
            <a:srgbClr val="9BF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17420" name="流程圖: 磁碟 17419">
            <a:extLst>
              <a:ext uri="{FF2B5EF4-FFF2-40B4-BE49-F238E27FC236}">
                <a16:creationId xmlns:a16="http://schemas.microsoft.com/office/drawing/2014/main" id="{E52CBF99-10CE-E183-7261-E8F0C54E363D}"/>
              </a:ext>
            </a:extLst>
          </p:cNvPr>
          <p:cNvSpPr/>
          <p:nvPr/>
        </p:nvSpPr>
        <p:spPr>
          <a:xfrm>
            <a:off x="10257431" y="2283228"/>
            <a:ext cx="1521819" cy="1613411"/>
          </a:xfrm>
          <a:prstGeom prst="flowChartMagneticDisk">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Model for stock price prediction</a:t>
            </a:r>
            <a:endParaRPr lang="zh-TW" altLang="en-US" b="1" dirty="0">
              <a:solidFill>
                <a:srgbClr val="FF0000"/>
              </a:solidFill>
            </a:endParaRPr>
          </a:p>
        </p:txBody>
      </p:sp>
      <p:sp>
        <p:nvSpPr>
          <p:cNvPr id="17421" name="文字方塊 17420">
            <a:extLst>
              <a:ext uri="{FF2B5EF4-FFF2-40B4-BE49-F238E27FC236}">
                <a16:creationId xmlns:a16="http://schemas.microsoft.com/office/drawing/2014/main" id="{3B19CD25-AF1A-2BE9-3AD5-C48B3BFF90EC}"/>
              </a:ext>
            </a:extLst>
          </p:cNvPr>
          <p:cNvSpPr txBox="1"/>
          <p:nvPr/>
        </p:nvSpPr>
        <p:spPr>
          <a:xfrm>
            <a:off x="10062308" y="3987828"/>
            <a:ext cx="1933298" cy="1015663"/>
          </a:xfrm>
          <a:prstGeom prst="rect">
            <a:avLst/>
          </a:prstGeom>
          <a:noFill/>
        </p:spPr>
        <p:txBody>
          <a:bodyPr wrap="square" rtlCol="0">
            <a:spAutoFit/>
          </a:bodyPr>
          <a:lstStyle/>
          <a:p>
            <a:pPr algn="ctr"/>
            <a:r>
              <a:rPr lang="en-US" altLang="zh-TW" sz="1200" b="1" dirty="0">
                <a:latin typeface="+mn-lt"/>
                <a:cs typeface="Times New Roman" panose="02020603050405020304" pitchFamily="18" charset="0"/>
              </a:rPr>
              <a:t>XGBOOST</a:t>
            </a:r>
          </a:p>
          <a:p>
            <a:pPr algn="ctr"/>
            <a:r>
              <a:rPr lang="en-US" altLang="zh-TW" sz="1200" b="1" dirty="0">
                <a:latin typeface="+mn-lt"/>
                <a:cs typeface="Times New Roman" panose="02020603050405020304" pitchFamily="18" charset="0"/>
              </a:rPr>
              <a:t>Linear Regression</a:t>
            </a:r>
          </a:p>
          <a:p>
            <a:pPr algn="ctr"/>
            <a:r>
              <a:rPr lang="en-US" altLang="zh-TW" sz="1200" b="1" dirty="0">
                <a:latin typeface="+mn-lt"/>
                <a:cs typeface="Times New Roman" panose="02020603050405020304" pitchFamily="18" charset="0"/>
              </a:rPr>
              <a:t>Decision Tree</a:t>
            </a:r>
          </a:p>
          <a:p>
            <a:pPr algn="ctr"/>
            <a:r>
              <a:rPr lang="en-US" altLang="zh-TW" sz="1200" b="1" dirty="0">
                <a:latin typeface="+mn-lt"/>
                <a:cs typeface="Times New Roman" panose="02020603050405020304" pitchFamily="18" charset="0"/>
              </a:rPr>
              <a:t>Random Forest</a:t>
            </a:r>
          </a:p>
          <a:p>
            <a:pPr algn="ctr"/>
            <a:r>
              <a:rPr lang="en-US" altLang="zh-TW" sz="1200" b="1" dirty="0">
                <a:latin typeface="+mn-lt"/>
                <a:cs typeface="Times New Roman" panose="02020603050405020304" pitchFamily="18" charset="0"/>
              </a:rPr>
              <a:t>Support Vector Machine</a:t>
            </a:r>
          </a:p>
        </p:txBody>
      </p:sp>
      <p:sp>
        <p:nvSpPr>
          <p:cNvPr id="17422" name="星形: 十二角 17421">
            <a:extLst>
              <a:ext uri="{FF2B5EF4-FFF2-40B4-BE49-F238E27FC236}">
                <a16:creationId xmlns:a16="http://schemas.microsoft.com/office/drawing/2014/main" id="{2324EF60-C2A7-DB27-A3B9-E6DE84A48F40}"/>
              </a:ext>
            </a:extLst>
          </p:cNvPr>
          <p:cNvSpPr/>
          <p:nvPr/>
        </p:nvSpPr>
        <p:spPr>
          <a:xfrm>
            <a:off x="10327425" y="5151367"/>
            <a:ext cx="1315961" cy="1306645"/>
          </a:xfrm>
          <a:prstGeom prst="star12">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0000"/>
                </a:solidFill>
              </a:rPr>
              <a:t>7.xxx,</a:t>
            </a:r>
          </a:p>
          <a:p>
            <a:pPr algn="ctr"/>
            <a:r>
              <a:rPr lang="en-US" altLang="zh-TW" sz="1200" b="1" dirty="0">
                <a:solidFill>
                  <a:srgbClr val="FF0000"/>
                </a:solidFill>
              </a:rPr>
              <a:t>8.xxx,</a:t>
            </a:r>
          </a:p>
          <a:p>
            <a:pPr algn="ctr"/>
            <a:r>
              <a:rPr lang="en-US" altLang="zh-TW" sz="1200" b="1" dirty="0">
                <a:solidFill>
                  <a:srgbClr val="FF0000"/>
                </a:solidFill>
              </a:rPr>
              <a:t>12.xxx,</a:t>
            </a:r>
          </a:p>
          <a:p>
            <a:pPr algn="ctr"/>
            <a:r>
              <a:rPr lang="en-US" altLang="zh-TW" sz="1200" b="1" dirty="0">
                <a:solidFill>
                  <a:srgbClr val="FF0000"/>
                </a:solidFill>
              </a:rPr>
              <a:t>…</a:t>
            </a:r>
            <a:endParaRPr lang="zh-TW" altLang="en-US" sz="1200" b="1" dirty="0">
              <a:solidFill>
                <a:srgbClr val="FF0000"/>
              </a:solidFill>
            </a:endParaRPr>
          </a:p>
        </p:txBody>
      </p:sp>
      <p:sp>
        <p:nvSpPr>
          <p:cNvPr id="17425" name="箭號: 向右 17424">
            <a:extLst>
              <a:ext uri="{FF2B5EF4-FFF2-40B4-BE49-F238E27FC236}">
                <a16:creationId xmlns:a16="http://schemas.microsoft.com/office/drawing/2014/main" id="{4973D11A-200F-B4C3-B7F3-2F21F2960838}"/>
              </a:ext>
            </a:extLst>
          </p:cNvPr>
          <p:cNvSpPr/>
          <p:nvPr/>
        </p:nvSpPr>
        <p:spPr bwMode="auto">
          <a:xfrm>
            <a:off x="1822841" y="2997850"/>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26" name="箭號: 向右 17425">
            <a:extLst>
              <a:ext uri="{FF2B5EF4-FFF2-40B4-BE49-F238E27FC236}">
                <a16:creationId xmlns:a16="http://schemas.microsoft.com/office/drawing/2014/main" id="{5C45152F-7014-F912-29C5-8718672EC306}"/>
              </a:ext>
            </a:extLst>
          </p:cNvPr>
          <p:cNvSpPr/>
          <p:nvPr/>
        </p:nvSpPr>
        <p:spPr bwMode="auto">
          <a:xfrm>
            <a:off x="1842153" y="4684624"/>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27" name="箭號: 向右 17426">
            <a:extLst>
              <a:ext uri="{FF2B5EF4-FFF2-40B4-BE49-F238E27FC236}">
                <a16:creationId xmlns:a16="http://schemas.microsoft.com/office/drawing/2014/main" id="{D77765F4-7D37-10EE-5209-76FBBD1F8A08}"/>
              </a:ext>
            </a:extLst>
          </p:cNvPr>
          <p:cNvSpPr/>
          <p:nvPr/>
        </p:nvSpPr>
        <p:spPr bwMode="auto">
          <a:xfrm>
            <a:off x="3297920" y="2269532"/>
            <a:ext cx="264984" cy="40011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28" name="箭號: 向右 17427">
            <a:extLst>
              <a:ext uri="{FF2B5EF4-FFF2-40B4-BE49-F238E27FC236}">
                <a16:creationId xmlns:a16="http://schemas.microsoft.com/office/drawing/2014/main" id="{F34B3E95-5A24-BE8F-206E-4CA652444219}"/>
              </a:ext>
            </a:extLst>
          </p:cNvPr>
          <p:cNvSpPr/>
          <p:nvPr/>
        </p:nvSpPr>
        <p:spPr bwMode="auto">
          <a:xfrm>
            <a:off x="3288159" y="3193591"/>
            <a:ext cx="264984" cy="40011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29" name="箭號: 向右 17428">
            <a:extLst>
              <a:ext uri="{FF2B5EF4-FFF2-40B4-BE49-F238E27FC236}">
                <a16:creationId xmlns:a16="http://schemas.microsoft.com/office/drawing/2014/main" id="{E6F962E0-1677-1DB7-FAA8-C9D714577ED2}"/>
              </a:ext>
            </a:extLst>
          </p:cNvPr>
          <p:cNvSpPr/>
          <p:nvPr/>
        </p:nvSpPr>
        <p:spPr bwMode="auto">
          <a:xfrm>
            <a:off x="5497530" y="3010444"/>
            <a:ext cx="264984" cy="40011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32" name="箭號: 向右 17431">
            <a:extLst>
              <a:ext uri="{FF2B5EF4-FFF2-40B4-BE49-F238E27FC236}">
                <a16:creationId xmlns:a16="http://schemas.microsoft.com/office/drawing/2014/main" id="{990940F3-2810-76A5-62E7-A49442D2D982}"/>
              </a:ext>
            </a:extLst>
          </p:cNvPr>
          <p:cNvSpPr/>
          <p:nvPr/>
        </p:nvSpPr>
        <p:spPr bwMode="auto">
          <a:xfrm>
            <a:off x="9765395" y="4358664"/>
            <a:ext cx="429909" cy="40011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33" name="箭號: 向右 17432">
            <a:extLst>
              <a:ext uri="{FF2B5EF4-FFF2-40B4-BE49-F238E27FC236}">
                <a16:creationId xmlns:a16="http://schemas.microsoft.com/office/drawing/2014/main" id="{AADCCCC2-E613-E09B-2097-63708DADF580}"/>
              </a:ext>
            </a:extLst>
          </p:cNvPr>
          <p:cNvSpPr/>
          <p:nvPr/>
        </p:nvSpPr>
        <p:spPr bwMode="auto">
          <a:xfrm rot="5400000">
            <a:off x="6545255" y="3931403"/>
            <a:ext cx="503111" cy="40011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36" name="箭號: 向右 17435">
            <a:extLst>
              <a:ext uri="{FF2B5EF4-FFF2-40B4-BE49-F238E27FC236}">
                <a16:creationId xmlns:a16="http://schemas.microsoft.com/office/drawing/2014/main" id="{656815C0-23F6-C5C5-4620-CDC46A7BFB3E}"/>
              </a:ext>
            </a:extLst>
          </p:cNvPr>
          <p:cNvSpPr/>
          <p:nvPr/>
        </p:nvSpPr>
        <p:spPr bwMode="auto">
          <a:xfrm rot="20187341">
            <a:off x="3201474" y="4224592"/>
            <a:ext cx="2787470" cy="40011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37" name="箭號: 向右 17436">
            <a:extLst>
              <a:ext uri="{FF2B5EF4-FFF2-40B4-BE49-F238E27FC236}">
                <a16:creationId xmlns:a16="http://schemas.microsoft.com/office/drawing/2014/main" id="{61DC1C9D-1CCF-5B19-99CA-3C441976F326}"/>
              </a:ext>
            </a:extLst>
          </p:cNvPr>
          <p:cNvSpPr/>
          <p:nvPr/>
        </p:nvSpPr>
        <p:spPr bwMode="auto">
          <a:xfrm rot="16858843">
            <a:off x="6776650" y="3258957"/>
            <a:ext cx="1961804" cy="308697"/>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439" name="箭號: 向右 17438">
            <a:extLst>
              <a:ext uri="{FF2B5EF4-FFF2-40B4-BE49-F238E27FC236}">
                <a16:creationId xmlns:a16="http://schemas.microsoft.com/office/drawing/2014/main" id="{BA4E1CD1-B240-6973-6B57-014D37CC2BD7}"/>
              </a:ext>
            </a:extLst>
          </p:cNvPr>
          <p:cNvSpPr/>
          <p:nvPr/>
        </p:nvSpPr>
        <p:spPr bwMode="auto">
          <a:xfrm rot="5400000">
            <a:off x="8299216" y="3267869"/>
            <a:ext cx="1126385" cy="40011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754704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246C01BE-43BF-4EEF-ADDF-BFB7B6512A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6">
            <a:extLst>
              <a:ext uri="{FF2B5EF4-FFF2-40B4-BE49-F238E27FC236}">
                <a16:creationId xmlns:a16="http://schemas.microsoft.com/office/drawing/2014/main" id="{E4E247A4-0C10-4368-B6E1-2830E27BCFB3}"/>
              </a:ext>
            </a:extLst>
          </p:cNvPr>
          <p:cNvSpPr>
            <a:spLocks noChangeArrowheads="1"/>
          </p:cNvSpPr>
          <p:nvPr/>
        </p:nvSpPr>
        <p:spPr bwMode="auto">
          <a:xfrm>
            <a:off x="1803400" y="1195388"/>
            <a:ext cx="2557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Outline</a:t>
            </a:r>
            <a:endParaRPr lang="zh-CN" altLang="en-US" sz="1800">
              <a:latin typeface="Arial" panose="020B0604020202020204" pitchFamily="34" charset="0"/>
            </a:endParaRPr>
          </a:p>
        </p:txBody>
      </p:sp>
      <p:sp>
        <p:nvSpPr>
          <p:cNvPr id="5124" name="!!矩形 5">
            <a:extLst>
              <a:ext uri="{FF2B5EF4-FFF2-40B4-BE49-F238E27FC236}">
                <a16:creationId xmlns:a16="http://schemas.microsoft.com/office/drawing/2014/main" id="{2052154C-8483-460E-8BED-ECAAF9B3781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5" name="!!矩形 6">
            <a:extLst>
              <a:ext uri="{FF2B5EF4-FFF2-40B4-BE49-F238E27FC236}">
                <a16:creationId xmlns:a16="http://schemas.microsoft.com/office/drawing/2014/main" id="{5A5DC82F-1649-45DD-A234-D550EA85C6F3}"/>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6" name="矩形 7">
            <a:extLst>
              <a:ext uri="{FF2B5EF4-FFF2-40B4-BE49-F238E27FC236}">
                <a16:creationId xmlns:a16="http://schemas.microsoft.com/office/drawing/2014/main" id="{90145DC9-CA4D-4222-B34A-72320A5CA1BA}"/>
              </a:ext>
            </a:extLst>
          </p:cNvPr>
          <p:cNvSpPr>
            <a:spLocks noChangeArrowheads="1"/>
          </p:cNvSpPr>
          <p:nvPr/>
        </p:nvSpPr>
        <p:spPr bwMode="auto">
          <a:xfrm>
            <a:off x="5186363" y="1555751"/>
            <a:ext cx="5081587" cy="437261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6A36CCF9-F811-45F4-94E5-9758A9326640}"/>
              </a:ext>
            </a:extLst>
          </p:cNvPr>
          <p:cNvSpPr/>
          <p:nvPr/>
        </p:nvSpPr>
        <p:spPr bwMode="auto">
          <a:xfrm>
            <a:off x="6473698" y="178838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5B33BD90-0B33-4891-9BA8-AEAA11C7BB95}"/>
              </a:ext>
            </a:extLst>
          </p:cNvPr>
          <p:cNvSpPr/>
          <p:nvPr/>
        </p:nvSpPr>
        <p:spPr bwMode="auto">
          <a:xfrm>
            <a:off x="5534691" y="1793150"/>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F5328B1F-1FF0-45C4-949C-0941E5404299}"/>
              </a:ext>
            </a:extLst>
          </p:cNvPr>
          <p:cNvSpPr/>
          <p:nvPr/>
        </p:nvSpPr>
        <p:spPr bwMode="auto">
          <a:xfrm>
            <a:off x="6443189" y="3343093"/>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34DF45A5-3D11-4816-A6A5-0DC9A1360BF3}"/>
              </a:ext>
            </a:extLst>
          </p:cNvPr>
          <p:cNvSpPr/>
          <p:nvPr/>
        </p:nvSpPr>
        <p:spPr bwMode="auto">
          <a:xfrm>
            <a:off x="5521325" y="334309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E00957F4-AF24-4B8E-A220-3EDA42C2CAC6}"/>
              </a:ext>
            </a:extLst>
          </p:cNvPr>
          <p:cNvSpPr/>
          <p:nvPr/>
        </p:nvSpPr>
        <p:spPr bwMode="auto">
          <a:xfrm>
            <a:off x="6443189" y="412559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圓角 27">
            <a:extLst>
              <a:ext uri="{FF2B5EF4-FFF2-40B4-BE49-F238E27FC236}">
                <a16:creationId xmlns:a16="http://schemas.microsoft.com/office/drawing/2014/main" id="{F83D0D16-A011-4292-8FF5-83DD5BA42206}"/>
              </a:ext>
            </a:extLst>
          </p:cNvPr>
          <p:cNvSpPr/>
          <p:nvPr/>
        </p:nvSpPr>
        <p:spPr bwMode="auto">
          <a:xfrm>
            <a:off x="5521325" y="411646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圓角 28">
            <a:extLst>
              <a:ext uri="{FF2B5EF4-FFF2-40B4-BE49-F238E27FC236}">
                <a16:creationId xmlns:a16="http://schemas.microsoft.com/office/drawing/2014/main" id="{FF222289-50F5-49F0-85D7-E75348E73EAC}"/>
              </a:ext>
            </a:extLst>
          </p:cNvPr>
          <p:cNvSpPr/>
          <p:nvPr/>
        </p:nvSpPr>
        <p:spPr bwMode="auto">
          <a:xfrm>
            <a:off x="6443189" y="4899644"/>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圓角 29">
            <a:extLst>
              <a:ext uri="{FF2B5EF4-FFF2-40B4-BE49-F238E27FC236}">
                <a16:creationId xmlns:a16="http://schemas.microsoft.com/office/drawing/2014/main" id="{2D69B839-B31E-421A-AEE4-B0982E6B9050}"/>
              </a:ext>
            </a:extLst>
          </p:cNvPr>
          <p:cNvSpPr/>
          <p:nvPr/>
        </p:nvSpPr>
        <p:spPr bwMode="auto">
          <a:xfrm>
            <a:off x="5527200" y="4899644"/>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矩形: 圓角 14">
            <a:extLst>
              <a:ext uri="{FF2B5EF4-FFF2-40B4-BE49-F238E27FC236}">
                <a16:creationId xmlns:a16="http://schemas.microsoft.com/office/drawing/2014/main" id="{258A9BB3-D39D-4521-AD78-49C7F3AC2AC8}"/>
              </a:ext>
            </a:extLst>
          </p:cNvPr>
          <p:cNvSpPr/>
          <p:nvPr/>
        </p:nvSpPr>
        <p:spPr bwMode="auto">
          <a:xfrm>
            <a:off x="6443189" y="2569045"/>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圓角 15">
            <a:extLst>
              <a:ext uri="{FF2B5EF4-FFF2-40B4-BE49-F238E27FC236}">
                <a16:creationId xmlns:a16="http://schemas.microsoft.com/office/drawing/2014/main" id="{2D5555DD-5F9B-48AD-BD23-43B97EA41464}"/>
              </a:ext>
            </a:extLst>
          </p:cNvPr>
          <p:cNvSpPr/>
          <p:nvPr/>
        </p:nvSpPr>
        <p:spPr bwMode="auto">
          <a:xfrm>
            <a:off x="5521325" y="256904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3477282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2919C303-5A5F-4C60-B192-4A21F91818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5">
            <a:extLst>
              <a:ext uri="{FF2B5EF4-FFF2-40B4-BE49-F238E27FC236}">
                <a16:creationId xmlns:a16="http://schemas.microsoft.com/office/drawing/2014/main" id="{63A2B0BC-AFE7-4725-8368-8D5B4AD1B973}"/>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1508" name="!!矩形 6">
            <a:extLst>
              <a:ext uri="{FF2B5EF4-FFF2-40B4-BE49-F238E27FC236}">
                <a16:creationId xmlns:a16="http://schemas.microsoft.com/office/drawing/2014/main" id="{A736736A-789B-4455-8A5B-199D69AE37E7}"/>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1509" name="矩形 7">
            <a:extLst>
              <a:ext uri="{FF2B5EF4-FFF2-40B4-BE49-F238E27FC236}">
                <a16:creationId xmlns:a16="http://schemas.microsoft.com/office/drawing/2014/main" id="{6837F383-7A0D-4071-BC90-644242799C55}"/>
              </a:ext>
            </a:extLst>
          </p:cNvPr>
          <p:cNvSpPr>
            <a:spLocks noChangeArrowheads="1"/>
          </p:cNvSpPr>
          <p:nvPr/>
        </p:nvSpPr>
        <p:spPr bwMode="auto">
          <a:xfrm>
            <a:off x="2581275" y="1354138"/>
            <a:ext cx="7600950" cy="527050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2" name="矩形: 圓角 1">
            <a:extLst>
              <a:ext uri="{FF2B5EF4-FFF2-40B4-BE49-F238E27FC236}">
                <a16:creationId xmlns:a16="http://schemas.microsoft.com/office/drawing/2014/main" id="{96007720-A4CD-4119-A764-3B5151C5C117}"/>
              </a:ext>
            </a:extLst>
          </p:cNvPr>
          <p:cNvSpPr/>
          <p:nvPr/>
        </p:nvSpPr>
        <p:spPr bwMode="auto">
          <a:xfrm>
            <a:off x="2839017" y="3336836"/>
            <a:ext cx="1123950" cy="1201738"/>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40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p>
        </p:txBody>
      </p:sp>
      <p:sp>
        <p:nvSpPr>
          <p:cNvPr id="19" name="矩形: 圓角 18">
            <a:extLst>
              <a:ext uri="{FF2B5EF4-FFF2-40B4-BE49-F238E27FC236}">
                <a16:creationId xmlns:a16="http://schemas.microsoft.com/office/drawing/2014/main" id="{1A1E1CE7-B42A-4513-9FBB-D3E63008F19D}"/>
              </a:ext>
            </a:extLst>
          </p:cNvPr>
          <p:cNvSpPr/>
          <p:nvPr/>
        </p:nvSpPr>
        <p:spPr bwMode="auto">
          <a:xfrm>
            <a:off x="4167675" y="3340012"/>
            <a:ext cx="4913312" cy="119856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圓角 32">
            <a:extLst>
              <a:ext uri="{FF2B5EF4-FFF2-40B4-BE49-F238E27FC236}">
                <a16:creationId xmlns:a16="http://schemas.microsoft.com/office/drawing/2014/main" id="{99497C1B-D79D-42AA-8CD4-40DE6EAB47FB}"/>
              </a:ext>
            </a:extLst>
          </p:cNvPr>
          <p:cNvSpPr/>
          <p:nvPr/>
        </p:nvSpPr>
        <p:spPr bwMode="auto">
          <a:xfrm>
            <a:off x="6442077" y="1672466"/>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圓角 33">
            <a:extLst>
              <a:ext uri="{FF2B5EF4-FFF2-40B4-BE49-F238E27FC236}">
                <a16:creationId xmlns:a16="http://schemas.microsoft.com/office/drawing/2014/main" id="{4DD4C5B4-6679-48DC-9D1D-6363D10516A7}"/>
              </a:ext>
            </a:extLst>
          </p:cNvPr>
          <p:cNvSpPr/>
          <p:nvPr/>
        </p:nvSpPr>
        <p:spPr bwMode="auto">
          <a:xfrm>
            <a:off x="5503070" y="1677229"/>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5" name="矩形: 圓角 34">
            <a:extLst>
              <a:ext uri="{FF2B5EF4-FFF2-40B4-BE49-F238E27FC236}">
                <a16:creationId xmlns:a16="http://schemas.microsoft.com/office/drawing/2014/main" id="{B18412B7-7102-4590-9191-528751312DE3}"/>
              </a:ext>
            </a:extLst>
          </p:cNvPr>
          <p:cNvSpPr/>
          <p:nvPr/>
        </p:nvSpPr>
        <p:spPr bwMode="auto">
          <a:xfrm>
            <a:off x="6442078" y="2506239"/>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圓角 35">
            <a:extLst>
              <a:ext uri="{FF2B5EF4-FFF2-40B4-BE49-F238E27FC236}">
                <a16:creationId xmlns:a16="http://schemas.microsoft.com/office/drawing/2014/main" id="{8734658B-87FF-407E-A5D5-D3996ACBC030}"/>
              </a:ext>
            </a:extLst>
          </p:cNvPr>
          <p:cNvSpPr/>
          <p:nvPr/>
        </p:nvSpPr>
        <p:spPr bwMode="auto">
          <a:xfrm>
            <a:off x="5520214" y="2506238"/>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7" name="矩形: 圓角 36">
            <a:extLst>
              <a:ext uri="{FF2B5EF4-FFF2-40B4-BE49-F238E27FC236}">
                <a16:creationId xmlns:a16="http://schemas.microsoft.com/office/drawing/2014/main" id="{F300ADA6-E34C-44EC-8F45-78AD7693CA12}"/>
              </a:ext>
            </a:extLst>
          </p:cNvPr>
          <p:cNvSpPr/>
          <p:nvPr/>
        </p:nvSpPr>
        <p:spPr bwMode="auto">
          <a:xfrm>
            <a:off x="6442077" y="5572351"/>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圓角 37">
            <a:extLst>
              <a:ext uri="{FF2B5EF4-FFF2-40B4-BE49-F238E27FC236}">
                <a16:creationId xmlns:a16="http://schemas.microsoft.com/office/drawing/2014/main" id="{3AC47773-6AE0-453B-8E6C-FCFDBEB4AC8B}"/>
              </a:ext>
            </a:extLst>
          </p:cNvPr>
          <p:cNvSpPr/>
          <p:nvPr/>
        </p:nvSpPr>
        <p:spPr bwMode="auto">
          <a:xfrm>
            <a:off x="5520214" y="5572351"/>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 name="矩形: 圓角 13">
            <a:extLst>
              <a:ext uri="{FF2B5EF4-FFF2-40B4-BE49-F238E27FC236}">
                <a16:creationId xmlns:a16="http://schemas.microsoft.com/office/drawing/2014/main" id="{F9E00FA4-2FF0-468A-AE17-293A1DD8AF7C}"/>
              </a:ext>
            </a:extLst>
          </p:cNvPr>
          <p:cNvSpPr/>
          <p:nvPr/>
        </p:nvSpPr>
        <p:spPr bwMode="auto">
          <a:xfrm>
            <a:off x="6442077" y="4740231"/>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圓角 14">
            <a:extLst>
              <a:ext uri="{FF2B5EF4-FFF2-40B4-BE49-F238E27FC236}">
                <a16:creationId xmlns:a16="http://schemas.microsoft.com/office/drawing/2014/main" id="{B3603B1B-0AAE-4CEC-B534-7BDCBA8BBABA}"/>
              </a:ext>
            </a:extLst>
          </p:cNvPr>
          <p:cNvSpPr/>
          <p:nvPr/>
        </p:nvSpPr>
        <p:spPr bwMode="auto">
          <a:xfrm>
            <a:off x="5520214" y="4740231"/>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1258030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6" name="矩形 7">
            <a:extLst>
              <a:ext uri="{FF2B5EF4-FFF2-40B4-BE49-F238E27FC236}">
                <a16:creationId xmlns:a16="http://schemas.microsoft.com/office/drawing/2014/main" id="{14458E41-B4BD-41FE-8EC6-AF03CE039977}"/>
              </a:ext>
            </a:extLst>
          </p:cNvPr>
          <p:cNvSpPr>
            <a:spLocks noChangeArrowheads="1"/>
          </p:cNvSpPr>
          <p:nvPr/>
        </p:nvSpPr>
        <p:spPr bwMode="auto">
          <a:xfrm>
            <a:off x="-33338" y="12938"/>
            <a:ext cx="12192000" cy="685800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23</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3" name="文字方塊 12">
            <a:extLst>
              <a:ext uri="{FF2B5EF4-FFF2-40B4-BE49-F238E27FC236}">
                <a16:creationId xmlns:a16="http://schemas.microsoft.com/office/drawing/2014/main" id="{090A0281-A7BD-4F43-B4D7-309844C6CD56}"/>
              </a:ext>
            </a:extLst>
          </p:cNvPr>
          <p:cNvSpPr txBox="1"/>
          <p:nvPr/>
        </p:nvSpPr>
        <p:spPr>
          <a:xfrm>
            <a:off x="3466476"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(1/2)</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文字方塊 17">
            <a:extLst>
              <a:ext uri="{FF2B5EF4-FFF2-40B4-BE49-F238E27FC236}">
                <a16:creationId xmlns:a16="http://schemas.microsoft.com/office/drawing/2014/main" id="{A1A88D25-C099-4C51-A960-47754AF0191A}"/>
              </a:ext>
            </a:extLst>
          </p:cNvPr>
          <p:cNvSpPr txBox="1"/>
          <p:nvPr/>
        </p:nvSpPr>
        <p:spPr>
          <a:xfrm>
            <a:off x="624568" y="707828"/>
            <a:ext cx="10030180"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Hyperparameter Searching</a:t>
            </a:r>
          </a:p>
        </p:txBody>
      </p:sp>
      <p:grpSp>
        <p:nvGrpSpPr>
          <p:cNvPr id="3" name="群組 2">
            <a:extLst>
              <a:ext uri="{FF2B5EF4-FFF2-40B4-BE49-F238E27FC236}">
                <a16:creationId xmlns:a16="http://schemas.microsoft.com/office/drawing/2014/main" id="{4A2A6622-FC65-BCEE-525F-8018C4B701F3}"/>
              </a:ext>
            </a:extLst>
          </p:cNvPr>
          <p:cNvGrpSpPr/>
          <p:nvPr/>
        </p:nvGrpSpPr>
        <p:grpSpPr>
          <a:xfrm>
            <a:off x="436789" y="1305662"/>
            <a:ext cx="1544411" cy="547520"/>
            <a:chOff x="1851084" y="5543413"/>
            <a:chExt cx="1316037" cy="805981"/>
          </a:xfrm>
          <a:solidFill>
            <a:srgbClr val="9BF3FF"/>
          </a:solidFill>
        </p:grpSpPr>
        <p:sp>
          <p:nvSpPr>
            <p:cNvPr id="4" name="矩形 3">
              <a:extLst>
                <a:ext uri="{FF2B5EF4-FFF2-40B4-BE49-F238E27FC236}">
                  <a16:creationId xmlns:a16="http://schemas.microsoft.com/office/drawing/2014/main" id="{931D1F61-1BF9-CA7E-B423-D25FA126AE52}"/>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文字方塊 4">
              <a:extLst>
                <a:ext uri="{FF2B5EF4-FFF2-40B4-BE49-F238E27FC236}">
                  <a16:creationId xmlns:a16="http://schemas.microsoft.com/office/drawing/2014/main" id="{2E348ECF-DDC7-D821-69D3-C0D242D1C9FC}"/>
                </a:ext>
              </a:extLst>
            </p:cNvPr>
            <p:cNvSpPr txBox="1"/>
            <p:nvPr/>
          </p:nvSpPr>
          <p:spPr>
            <a:xfrm>
              <a:off x="1884078" y="5551420"/>
              <a:ext cx="1246520" cy="770210"/>
            </a:xfrm>
            <a:prstGeom prst="rect">
              <a:avLst/>
            </a:prstGeom>
            <a:grpFill/>
          </p:spPr>
          <p:txBody>
            <a:bodyPr wrap="square">
              <a:spAutoFit/>
            </a:bodyPr>
            <a:lstStyle/>
            <a:p>
              <a:pPr algn="ctr"/>
              <a:r>
                <a:rPr lang="en-US" altLang="zh-TW" sz="1400" b="1" dirty="0">
                  <a:latin typeface="+mn-lt"/>
                  <a:cs typeface="Times New Roman" panose="02020603050405020304" pitchFamily="18" charset="0"/>
                </a:rPr>
                <a:t>Preprocessed Data</a:t>
              </a:r>
              <a:endParaRPr lang="zh-TW" altLang="en-US" sz="1400" b="1" dirty="0"/>
            </a:p>
          </p:txBody>
        </p:sp>
      </p:grpSp>
      <p:grpSp>
        <p:nvGrpSpPr>
          <p:cNvPr id="9" name="群組 8">
            <a:extLst>
              <a:ext uri="{FF2B5EF4-FFF2-40B4-BE49-F238E27FC236}">
                <a16:creationId xmlns:a16="http://schemas.microsoft.com/office/drawing/2014/main" id="{3F14E349-AF68-486E-9583-6B3BE673914F}"/>
              </a:ext>
            </a:extLst>
          </p:cNvPr>
          <p:cNvGrpSpPr/>
          <p:nvPr/>
        </p:nvGrpSpPr>
        <p:grpSpPr>
          <a:xfrm>
            <a:off x="2200938" y="1317345"/>
            <a:ext cx="1544411" cy="547520"/>
            <a:chOff x="1851084" y="5543413"/>
            <a:chExt cx="1316037" cy="805981"/>
          </a:xfrm>
          <a:solidFill>
            <a:srgbClr val="9BF3FF"/>
          </a:solidFill>
        </p:grpSpPr>
        <p:sp>
          <p:nvSpPr>
            <p:cNvPr id="10" name="矩形 9">
              <a:extLst>
                <a:ext uri="{FF2B5EF4-FFF2-40B4-BE49-F238E27FC236}">
                  <a16:creationId xmlns:a16="http://schemas.microsoft.com/office/drawing/2014/main" id="{B32E1359-7F88-9420-BAEE-5C537DF63A34}"/>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4" name="文字方塊 13">
              <a:extLst>
                <a:ext uri="{FF2B5EF4-FFF2-40B4-BE49-F238E27FC236}">
                  <a16:creationId xmlns:a16="http://schemas.microsoft.com/office/drawing/2014/main" id="{EED7ABC5-D99E-CB37-C444-50BAB113A165}"/>
                </a:ext>
              </a:extLst>
            </p:cNvPr>
            <p:cNvSpPr txBox="1"/>
            <p:nvPr/>
          </p:nvSpPr>
          <p:spPr>
            <a:xfrm>
              <a:off x="1884079" y="5551417"/>
              <a:ext cx="1246520" cy="770210"/>
            </a:xfrm>
            <a:prstGeom prst="rect">
              <a:avLst/>
            </a:prstGeom>
            <a:grpFill/>
          </p:spPr>
          <p:txBody>
            <a:bodyPr wrap="square">
              <a:spAutoFit/>
            </a:bodyPr>
            <a:lstStyle/>
            <a:p>
              <a:pPr algn="ctr"/>
              <a:r>
                <a:rPr lang="en-US" altLang="zh-TW" sz="1400" b="1" dirty="0">
                  <a:solidFill>
                    <a:srgbClr val="FF0000"/>
                  </a:solidFill>
                  <a:latin typeface="+mn-lt"/>
                  <a:cs typeface="Times New Roman" panose="02020603050405020304" pitchFamily="18" charset="0"/>
                </a:rPr>
                <a:t>Split Data by </a:t>
              </a:r>
            </a:p>
            <a:p>
              <a:pPr algn="ctr"/>
              <a:r>
                <a:rPr lang="en-US" altLang="zh-TW" sz="1400" b="1" dirty="0">
                  <a:solidFill>
                    <a:srgbClr val="FF0000"/>
                  </a:solidFill>
                  <a:latin typeface="+mn-lt"/>
                  <a:cs typeface="Times New Roman" panose="02020603050405020304" pitchFamily="18" charset="0"/>
                </a:rPr>
                <a:t>Date time</a:t>
              </a:r>
              <a:endParaRPr lang="zh-TW" altLang="en-US" sz="1400" b="1" dirty="0">
                <a:solidFill>
                  <a:srgbClr val="FF0000"/>
                </a:solidFill>
              </a:endParaRPr>
            </a:p>
          </p:txBody>
        </p:sp>
      </p:grpSp>
      <p:grpSp>
        <p:nvGrpSpPr>
          <p:cNvPr id="15" name="群組 14">
            <a:extLst>
              <a:ext uri="{FF2B5EF4-FFF2-40B4-BE49-F238E27FC236}">
                <a16:creationId xmlns:a16="http://schemas.microsoft.com/office/drawing/2014/main" id="{00C5C91F-79C9-39DD-42EC-48093F9BB3B3}"/>
              </a:ext>
            </a:extLst>
          </p:cNvPr>
          <p:cNvGrpSpPr/>
          <p:nvPr/>
        </p:nvGrpSpPr>
        <p:grpSpPr>
          <a:xfrm>
            <a:off x="7288971" y="1286362"/>
            <a:ext cx="1544411" cy="547520"/>
            <a:chOff x="2756407" y="5525527"/>
            <a:chExt cx="1316037" cy="805981"/>
          </a:xfrm>
          <a:solidFill>
            <a:srgbClr val="9BF3FF"/>
          </a:solidFill>
        </p:grpSpPr>
        <p:sp>
          <p:nvSpPr>
            <p:cNvPr id="17" name="矩形 16">
              <a:extLst>
                <a:ext uri="{FF2B5EF4-FFF2-40B4-BE49-F238E27FC236}">
                  <a16:creationId xmlns:a16="http://schemas.microsoft.com/office/drawing/2014/main" id="{B7E83A7F-EB12-DAF2-7728-A79585075E23}"/>
                </a:ext>
              </a:extLst>
            </p:cNvPr>
            <p:cNvSpPr/>
            <p:nvPr/>
          </p:nvSpPr>
          <p:spPr bwMode="auto">
            <a:xfrm>
              <a:off x="2756407" y="5525527"/>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文字方塊 18">
              <a:extLst>
                <a:ext uri="{FF2B5EF4-FFF2-40B4-BE49-F238E27FC236}">
                  <a16:creationId xmlns:a16="http://schemas.microsoft.com/office/drawing/2014/main" id="{B2028CE2-96EB-BAED-3673-F6BDD43567F5}"/>
                </a:ext>
              </a:extLst>
            </p:cNvPr>
            <p:cNvSpPr txBox="1"/>
            <p:nvPr/>
          </p:nvSpPr>
          <p:spPr>
            <a:xfrm>
              <a:off x="2765347" y="5689816"/>
              <a:ext cx="1246520" cy="543678"/>
            </a:xfrm>
            <a:prstGeom prst="rect">
              <a:avLst/>
            </a:prstGeom>
            <a:grpFill/>
          </p:spPr>
          <p:txBody>
            <a:bodyPr wrap="square">
              <a:spAutoFit/>
            </a:bodyPr>
            <a:lstStyle/>
            <a:p>
              <a:pPr algn="ctr"/>
              <a:r>
                <a:rPr lang="en-US" altLang="zh-TW" b="1" dirty="0">
                  <a:solidFill>
                    <a:srgbClr val="FF0000"/>
                  </a:solidFill>
                  <a:latin typeface="+mn-lt"/>
                  <a:cs typeface="Times New Roman" panose="02020603050405020304" pitchFamily="18" charset="0"/>
                </a:rPr>
                <a:t>Train model</a:t>
              </a:r>
              <a:endParaRPr lang="zh-TW" altLang="en-US" b="1" dirty="0">
                <a:solidFill>
                  <a:srgbClr val="FF0000"/>
                </a:solidFill>
              </a:endParaRPr>
            </a:p>
          </p:txBody>
        </p:sp>
      </p:grpSp>
      <p:grpSp>
        <p:nvGrpSpPr>
          <p:cNvPr id="20" name="群組 19">
            <a:extLst>
              <a:ext uri="{FF2B5EF4-FFF2-40B4-BE49-F238E27FC236}">
                <a16:creationId xmlns:a16="http://schemas.microsoft.com/office/drawing/2014/main" id="{5E340284-A48B-607A-8BF5-F0D003CFA951}"/>
              </a:ext>
            </a:extLst>
          </p:cNvPr>
          <p:cNvGrpSpPr/>
          <p:nvPr/>
        </p:nvGrpSpPr>
        <p:grpSpPr>
          <a:xfrm>
            <a:off x="9039289" y="1286362"/>
            <a:ext cx="1544411" cy="547520"/>
            <a:chOff x="1851084" y="5543413"/>
            <a:chExt cx="1316037" cy="805981"/>
          </a:xfrm>
          <a:solidFill>
            <a:srgbClr val="9BF3FF"/>
          </a:solidFill>
        </p:grpSpPr>
        <p:sp>
          <p:nvSpPr>
            <p:cNvPr id="21" name="矩形 20">
              <a:extLst>
                <a:ext uri="{FF2B5EF4-FFF2-40B4-BE49-F238E27FC236}">
                  <a16:creationId xmlns:a16="http://schemas.microsoft.com/office/drawing/2014/main" id="{FDCBC1B4-3312-316E-7E58-A2ECF5073F25}"/>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2" name="文字方塊 21">
              <a:extLst>
                <a:ext uri="{FF2B5EF4-FFF2-40B4-BE49-F238E27FC236}">
                  <a16:creationId xmlns:a16="http://schemas.microsoft.com/office/drawing/2014/main" id="{2C9EA48A-4484-0BF5-D276-401287EDB886}"/>
                </a:ext>
              </a:extLst>
            </p:cNvPr>
            <p:cNvSpPr txBox="1"/>
            <p:nvPr/>
          </p:nvSpPr>
          <p:spPr>
            <a:xfrm>
              <a:off x="1885841" y="5706202"/>
              <a:ext cx="1246520" cy="543678"/>
            </a:xfrm>
            <a:prstGeom prst="rect">
              <a:avLst/>
            </a:prstGeom>
            <a:grpFill/>
          </p:spPr>
          <p:txBody>
            <a:bodyPr wrap="square">
              <a:spAutoFit/>
            </a:bodyPr>
            <a:lstStyle/>
            <a:p>
              <a:pPr algn="ctr"/>
              <a:r>
                <a:rPr lang="en-US" altLang="zh-TW" b="1" dirty="0">
                  <a:solidFill>
                    <a:srgbClr val="FF0000"/>
                  </a:solidFill>
                  <a:latin typeface="+mn-lt"/>
                  <a:cs typeface="Times New Roman" panose="02020603050405020304" pitchFamily="18" charset="0"/>
                </a:rPr>
                <a:t>prediction</a:t>
              </a:r>
              <a:endParaRPr lang="zh-TW" altLang="en-US" sz="1400" b="1" dirty="0">
                <a:solidFill>
                  <a:srgbClr val="FF0000"/>
                </a:solidFill>
              </a:endParaRPr>
            </a:p>
          </p:txBody>
        </p:sp>
      </p:grpSp>
      <p:sp>
        <p:nvSpPr>
          <p:cNvPr id="23" name="文字方塊 22">
            <a:extLst>
              <a:ext uri="{FF2B5EF4-FFF2-40B4-BE49-F238E27FC236}">
                <a16:creationId xmlns:a16="http://schemas.microsoft.com/office/drawing/2014/main" id="{C48B6713-CFE9-898C-A065-3C4F95ED67EF}"/>
              </a:ext>
            </a:extLst>
          </p:cNvPr>
          <p:cNvSpPr txBox="1"/>
          <p:nvPr/>
        </p:nvSpPr>
        <p:spPr>
          <a:xfrm>
            <a:off x="3940653" y="1335462"/>
            <a:ext cx="1462831" cy="523220"/>
          </a:xfrm>
          <a:prstGeom prst="rect">
            <a:avLst/>
          </a:prstGeom>
          <a:solidFill>
            <a:srgbClr val="9BF3FF"/>
          </a:solidFill>
          <a:ln>
            <a:solidFill>
              <a:schemeClr val="tx1"/>
            </a:solidFill>
          </a:ln>
        </p:spPr>
        <p:txBody>
          <a:bodyPr wrap="square">
            <a:spAutoFit/>
          </a:bodyPr>
          <a:lstStyle/>
          <a:p>
            <a:pPr algn="ctr"/>
            <a:r>
              <a:rPr lang="en-US" altLang="zh-TW" sz="1400" b="1" dirty="0">
                <a:solidFill>
                  <a:srgbClr val="FF0000"/>
                </a:solidFill>
                <a:latin typeface="+mn-lt"/>
                <a:cs typeface="Times New Roman" panose="02020603050405020304" pitchFamily="18" charset="0"/>
              </a:rPr>
              <a:t>Cross </a:t>
            </a:r>
          </a:p>
          <a:p>
            <a:pPr algn="ctr"/>
            <a:r>
              <a:rPr lang="en-US" altLang="zh-TW" sz="1400" b="1" dirty="0">
                <a:solidFill>
                  <a:srgbClr val="FF0000"/>
                </a:solidFill>
                <a:latin typeface="+mn-lt"/>
                <a:cs typeface="Times New Roman" panose="02020603050405020304" pitchFamily="18" charset="0"/>
              </a:rPr>
              <a:t>Validation</a:t>
            </a:r>
          </a:p>
        </p:txBody>
      </p:sp>
      <p:graphicFrame>
        <p:nvGraphicFramePr>
          <p:cNvPr id="24" name="表格 23">
            <a:extLst>
              <a:ext uri="{FF2B5EF4-FFF2-40B4-BE49-F238E27FC236}">
                <a16:creationId xmlns:a16="http://schemas.microsoft.com/office/drawing/2014/main" id="{202F1BD9-83C5-C408-3481-465B81A0D9F4}"/>
              </a:ext>
            </a:extLst>
          </p:cNvPr>
          <p:cNvGraphicFramePr>
            <a:graphicFrameLocks noGrp="1"/>
          </p:cNvGraphicFramePr>
          <p:nvPr>
            <p:extLst>
              <p:ext uri="{D42A27DB-BD31-4B8C-83A1-F6EECF244321}">
                <p14:modId xmlns:p14="http://schemas.microsoft.com/office/powerpoint/2010/main" val="856400878"/>
              </p:ext>
            </p:extLst>
          </p:nvPr>
        </p:nvGraphicFramePr>
        <p:xfrm>
          <a:off x="770732" y="2761526"/>
          <a:ext cx="10515600" cy="3358446"/>
        </p:xfrm>
        <a:graphic>
          <a:graphicData uri="http://schemas.openxmlformats.org/drawingml/2006/table">
            <a:tbl>
              <a:tblPr/>
              <a:tblGrid>
                <a:gridCol w="749883">
                  <a:extLst>
                    <a:ext uri="{9D8B030D-6E8A-4147-A177-3AD203B41FA5}">
                      <a16:colId xmlns:a16="http://schemas.microsoft.com/office/drawing/2014/main" val="1610090497"/>
                    </a:ext>
                  </a:extLst>
                </a:gridCol>
                <a:gridCol w="1491147">
                  <a:extLst>
                    <a:ext uri="{9D8B030D-6E8A-4147-A177-3AD203B41FA5}">
                      <a16:colId xmlns:a16="http://schemas.microsoft.com/office/drawing/2014/main" val="3175580369"/>
                    </a:ext>
                  </a:extLst>
                </a:gridCol>
                <a:gridCol w="1560101">
                  <a:extLst>
                    <a:ext uri="{9D8B030D-6E8A-4147-A177-3AD203B41FA5}">
                      <a16:colId xmlns:a16="http://schemas.microsoft.com/office/drawing/2014/main" val="34120620"/>
                    </a:ext>
                  </a:extLst>
                </a:gridCol>
                <a:gridCol w="1560101">
                  <a:extLst>
                    <a:ext uri="{9D8B030D-6E8A-4147-A177-3AD203B41FA5}">
                      <a16:colId xmlns:a16="http://schemas.microsoft.com/office/drawing/2014/main" val="525846926"/>
                    </a:ext>
                  </a:extLst>
                </a:gridCol>
                <a:gridCol w="1930733">
                  <a:extLst>
                    <a:ext uri="{9D8B030D-6E8A-4147-A177-3AD203B41FA5}">
                      <a16:colId xmlns:a16="http://schemas.microsoft.com/office/drawing/2014/main" val="4264354382"/>
                    </a:ext>
                  </a:extLst>
                </a:gridCol>
                <a:gridCol w="2223791">
                  <a:extLst>
                    <a:ext uri="{9D8B030D-6E8A-4147-A177-3AD203B41FA5}">
                      <a16:colId xmlns:a16="http://schemas.microsoft.com/office/drawing/2014/main" val="426545034"/>
                    </a:ext>
                  </a:extLst>
                </a:gridCol>
                <a:gridCol w="999844">
                  <a:extLst>
                    <a:ext uri="{9D8B030D-6E8A-4147-A177-3AD203B41FA5}">
                      <a16:colId xmlns:a16="http://schemas.microsoft.com/office/drawing/2014/main" val="3507389958"/>
                    </a:ext>
                  </a:extLst>
                </a:gridCol>
              </a:tblGrid>
              <a:tr h="310296">
                <a:tc>
                  <a:txBody>
                    <a:bodyPr/>
                    <a:lstStyle/>
                    <a:p>
                      <a:pPr algn="ctr" fontAlgn="base"/>
                      <a:r>
                        <a:rPr lang="en-US" sz="1100" b="1" i="0" u="none" strike="noStrike">
                          <a:solidFill>
                            <a:srgbClr val="FFFFFF"/>
                          </a:solidFill>
                          <a:effectLst/>
                          <a:latin typeface="Arial" panose="020B0604020202020204" pitchFamily="34" charset="0"/>
                        </a:rPr>
                        <a:t>Model</a:t>
                      </a:r>
                      <a:r>
                        <a:rPr lang="en-US" altLang="zh-TW" sz="1100" b="1" i="0">
                          <a:solidFill>
                            <a:srgbClr val="FFFFFF"/>
                          </a:solidFill>
                          <a:effectLst/>
                          <a:ea typeface="Arial" panose="020B0604020202020204" pitchFamily="34" charset="0"/>
                        </a:rPr>
                        <a:t>​</a:t>
                      </a:r>
                      <a:endParaRPr lang="en-US" altLang="zh-TW" sz="1600" b="1" i="0">
                        <a:solidFill>
                          <a:srgbClr val="FFFFFF"/>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6B26B"/>
                    </a:solidFill>
                  </a:tcPr>
                </a:tc>
                <a:tc gridSpan="6">
                  <a:txBody>
                    <a:bodyPr/>
                    <a:lstStyle/>
                    <a:p>
                      <a:pPr algn="ctr" fontAlgn="base"/>
                      <a:r>
                        <a:rPr lang="en-US" sz="1100" b="1" i="0" u="none" strike="noStrike" dirty="0">
                          <a:solidFill>
                            <a:srgbClr val="FFFFFF"/>
                          </a:solidFill>
                          <a:effectLst/>
                          <a:latin typeface="Arial" panose="020B0604020202020204" pitchFamily="34" charset="0"/>
                        </a:rPr>
                        <a:t>Hyperparameter</a:t>
                      </a:r>
                      <a:r>
                        <a:rPr lang="en-US" altLang="zh-TW" sz="1100" b="1" i="0" dirty="0">
                          <a:solidFill>
                            <a:srgbClr val="FFFFFF"/>
                          </a:solidFill>
                          <a:effectLst/>
                          <a:ea typeface="Arial" panose="020B0604020202020204" pitchFamily="34" charset="0"/>
                        </a:rPr>
                        <a:t>​</a:t>
                      </a:r>
                      <a:endParaRPr lang="en-US" altLang="zh-TW" sz="1600" b="1" i="0" dirty="0">
                        <a:solidFill>
                          <a:srgbClr val="FFFFFF"/>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6B26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201564182"/>
                  </a:ext>
                </a:extLst>
              </a:tr>
              <a:tr h="310296">
                <a:tc>
                  <a:txBody>
                    <a:bodyPr/>
                    <a:lstStyle/>
                    <a:p>
                      <a:pPr algn="ctr" fontAlgn="auto"/>
                      <a:r>
                        <a:rPr lang="zh-TW" altLang="en-US" sz="1100" b="0" i="0" u="none" strike="noStrike">
                          <a:solidFill>
                            <a:srgbClr val="000000"/>
                          </a:solidFill>
                          <a:effectLst/>
                          <a:ea typeface="新細明體" panose="02020500000000000000" pitchFamily="18" charset="-120"/>
                        </a:rPr>
                        <a:t>​</a:t>
                      </a: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Times New Roman" panose="02020603050405020304" pitchFamily="18" charset="0"/>
                        </a:rPr>
                        <a:t>01001T</a:t>
                      </a:r>
                      <a:r>
                        <a:rPr lang="en-US" altLang="zh-TW" sz="1100" b="0" i="0">
                          <a:solidFill>
                            <a:srgbClr val="000000"/>
                          </a:solidFill>
                          <a:effectLst/>
                          <a:ea typeface="Times New Roman" panose="02020603050405020304" pitchFamily="18"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Times New Roman" panose="02020603050405020304" pitchFamily="18" charset="0"/>
                        </a:rPr>
                        <a:t>01002T</a:t>
                      </a:r>
                      <a:r>
                        <a:rPr lang="en-US" altLang="zh-TW" sz="1100" b="0" i="0">
                          <a:solidFill>
                            <a:srgbClr val="000000"/>
                          </a:solidFill>
                          <a:effectLst/>
                          <a:ea typeface="Times New Roman" panose="02020603050405020304" pitchFamily="18"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Times New Roman" panose="02020603050405020304" pitchFamily="18" charset="0"/>
                        </a:rPr>
                        <a:t>01004T</a:t>
                      </a:r>
                      <a:r>
                        <a:rPr lang="en-US" altLang="zh-TW" sz="1100" b="0" i="0">
                          <a:solidFill>
                            <a:srgbClr val="000000"/>
                          </a:solidFill>
                          <a:effectLst/>
                          <a:ea typeface="Times New Roman" panose="02020603050405020304" pitchFamily="18"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dirty="0">
                          <a:solidFill>
                            <a:srgbClr val="000000"/>
                          </a:solidFill>
                          <a:effectLst/>
                          <a:latin typeface="Times New Roman" panose="02020603050405020304" pitchFamily="18" charset="0"/>
                        </a:rPr>
                        <a:t>01007T</a:t>
                      </a:r>
                      <a:r>
                        <a:rPr lang="en-US" altLang="zh-TW" sz="1100" b="0" i="0" dirty="0">
                          <a:solidFill>
                            <a:srgbClr val="000000"/>
                          </a:solidFill>
                          <a:effectLst/>
                          <a:ea typeface="Times New Roman" panose="02020603050405020304" pitchFamily="18" charset="0"/>
                        </a:rPr>
                        <a:t>​</a:t>
                      </a:r>
                      <a:endParaRPr lang="en-US" altLang="zh-TW" sz="1600" b="0" i="0" dirty="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Times New Roman" panose="02020603050405020304" pitchFamily="18" charset="0"/>
                        </a:rPr>
                        <a:t>01009T</a:t>
                      </a:r>
                      <a:r>
                        <a:rPr lang="en-US" altLang="zh-TW" sz="1100" b="0" i="0">
                          <a:solidFill>
                            <a:srgbClr val="000000"/>
                          </a:solidFill>
                          <a:effectLst/>
                          <a:ea typeface="Times New Roman" panose="02020603050405020304" pitchFamily="18"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Times New Roman" panose="02020603050405020304" pitchFamily="18" charset="0"/>
                        </a:rPr>
                        <a:t>01010T</a:t>
                      </a:r>
                      <a:r>
                        <a:rPr lang="en-US" altLang="zh-TW" sz="1100" b="0" i="0">
                          <a:solidFill>
                            <a:srgbClr val="000000"/>
                          </a:solidFill>
                          <a:effectLst/>
                          <a:ea typeface="Times New Roman" panose="02020603050405020304" pitchFamily="18"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extLst>
                  <a:ext uri="{0D108BD9-81ED-4DB2-BD59-A6C34878D82A}">
                    <a16:rowId xmlns:a16="http://schemas.microsoft.com/office/drawing/2014/main" val="2750818306"/>
                  </a:ext>
                </a:extLst>
              </a:tr>
              <a:tr h="579220">
                <a:tc>
                  <a:txBody>
                    <a:bodyPr/>
                    <a:lstStyle/>
                    <a:p>
                      <a:pPr algn="ctr" fontAlgn="base"/>
                      <a:r>
                        <a:rPr lang="en-US" sz="1100" b="0" i="0" u="none" strike="noStrike">
                          <a:solidFill>
                            <a:srgbClr val="000000"/>
                          </a:solidFill>
                          <a:effectLst/>
                          <a:latin typeface="Arial" panose="020B0604020202020204" pitchFamily="34" charset="0"/>
                        </a:rPr>
                        <a:t>DT</a:t>
                      </a:r>
                      <a:r>
                        <a:rPr lang="en-US" altLang="zh-TW" sz="1100" b="0" i="0">
                          <a:solidFill>
                            <a:srgbClr val="000000"/>
                          </a:solidFill>
                          <a:effectLst/>
                          <a:ea typeface="Arial" panose="020B0604020202020204" pitchFamily="34"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max_depth=5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min_samples_leaf=4</a:t>
                      </a:r>
                      <a:r>
                        <a:rPr lang="en-US" altLang="zh-TW" sz="1100" b="0" i="0">
                          <a:solidFill>
                            <a:srgbClr val="000000"/>
                          </a:solidFill>
                          <a:effectLst/>
                          <a:ea typeface="Arial" panose="020B0604020202020204" pitchFamily="34"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max_depth=15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min_samples_leaf=2</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min_samples_split=10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max_depth=10</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min_samples_split=5</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max_depth=15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min_samples_leaf=4</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dirty="0" err="1">
                          <a:solidFill>
                            <a:srgbClr val="000000"/>
                          </a:solidFill>
                          <a:effectLst/>
                          <a:latin typeface="Arial" panose="020B0604020202020204" pitchFamily="34" charset="0"/>
                        </a:rPr>
                        <a:t>min_samples_leaf</a:t>
                      </a:r>
                      <a:r>
                        <a:rPr lang="en-US" sz="1100" b="0" i="0" u="none" strike="noStrike" dirty="0">
                          <a:solidFill>
                            <a:srgbClr val="000000"/>
                          </a:solidFill>
                          <a:effectLst/>
                          <a:latin typeface="Arial" panose="020B0604020202020204" pitchFamily="34" charset="0"/>
                        </a:rPr>
                        <a:t>=4</a:t>
                      </a:r>
                      <a:r>
                        <a:rPr lang="en-US" sz="1100" b="0" i="0" dirty="0">
                          <a:solidFill>
                            <a:srgbClr val="000000"/>
                          </a:solidFill>
                          <a:effectLst/>
                          <a:latin typeface="Arial" panose="020B0604020202020204" pitchFamily="34" charset="0"/>
                        </a:rPr>
                        <a:t>​</a:t>
                      </a:r>
                      <a:endParaRPr lang="en-US" sz="1600" b="0" i="0" dirty="0">
                        <a:solidFill>
                          <a:srgbClr val="000000"/>
                        </a:solidFill>
                        <a:effectLst/>
                      </a:endParaRPr>
                    </a:p>
                    <a:p>
                      <a:pPr algn="ctr" fontAlgn="base"/>
                      <a:r>
                        <a:rPr lang="en-US" sz="1100" b="0" i="0" u="none" strike="noStrike" dirty="0" err="1">
                          <a:solidFill>
                            <a:srgbClr val="000000"/>
                          </a:solidFill>
                          <a:effectLst/>
                          <a:latin typeface="Arial" panose="020B0604020202020204" pitchFamily="34" charset="0"/>
                        </a:rPr>
                        <a:t>min_samples_split</a:t>
                      </a:r>
                      <a:r>
                        <a:rPr lang="en-US" sz="1100" b="0" i="0" u="none" strike="noStrike" dirty="0">
                          <a:solidFill>
                            <a:srgbClr val="000000"/>
                          </a:solidFill>
                          <a:effectLst/>
                          <a:latin typeface="Arial" panose="020B0604020202020204" pitchFamily="34" charset="0"/>
                        </a:rPr>
                        <a:t>=5</a:t>
                      </a:r>
                      <a:r>
                        <a:rPr lang="en-US" sz="1100" b="0" i="0" dirty="0">
                          <a:solidFill>
                            <a:srgbClr val="000000"/>
                          </a:solidFill>
                          <a:effectLst/>
                          <a:latin typeface="Arial" panose="020B0604020202020204" pitchFamily="34" charset="0"/>
                        </a:rPr>
                        <a:t>​</a:t>
                      </a:r>
                      <a:endParaRPr lang="en-US" sz="1600" b="0" i="0" dirty="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max_depth=5</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extLst>
                  <a:ext uri="{0D108BD9-81ED-4DB2-BD59-A6C34878D82A}">
                    <a16:rowId xmlns:a16="http://schemas.microsoft.com/office/drawing/2014/main" val="3953435387"/>
                  </a:ext>
                </a:extLst>
              </a:tr>
              <a:tr h="744711">
                <a:tc>
                  <a:txBody>
                    <a:bodyPr/>
                    <a:lstStyle/>
                    <a:p>
                      <a:pPr algn="ctr" fontAlgn="base"/>
                      <a:r>
                        <a:rPr lang="en-US" sz="1100" b="0" i="0" u="none" strike="noStrike">
                          <a:solidFill>
                            <a:srgbClr val="000000"/>
                          </a:solidFill>
                          <a:effectLst/>
                          <a:latin typeface="Arial" panose="020B0604020202020204" pitchFamily="34" charset="0"/>
                        </a:rPr>
                        <a:t>RF</a:t>
                      </a:r>
                      <a:r>
                        <a:rPr lang="en-US" altLang="zh-TW" sz="1100" b="0" i="0">
                          <a:solidFill>
                            <a:srgbClr val="000000"/>
                          </a:solidFill>
                          <a:effectLst/>
                          <a:ea typeface="Arial" panose="020B0604020202020204" pitchFamily="34"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max_depth=5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min_samples_leaf=2</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n_estimators=50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min_samples_leaf=2</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min_samples_split=5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n_estimators=50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max_depth=5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min_samples_split=10</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n_estimators=50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max_depth=5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min_samples_leaf=2</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min_samples_split=10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max_depth=15</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min_samples_leaf=4</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n_estimators=50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pt-BR" sz="1100" b="0" i="0" u="none" strike="noStrike">
                          <a:solidFill>
                            <a:srgbClr val="000000"/>
                          </a:solidFill>
                          <a:effectLst/>
                          <a:latin typeface="Arial" panose="020B0604020202020204" pitchFamily="34" charset="0"/>
                        </a:rPr>
                        <a:t>max_depth=10</a:t>
                      </a:r>
                      <a:r>
                        <a:rPr lang="pt-BR" sz="1100" b="0" i="0">
                          <a:solidFill>
                            <a:srgbClr val="000000"/>
                          </a:solidFill>
                          <a:effectLst/>
                          <a:latin typeface="Arial" panose="020B0604020202020204" pitchFamily="34" charset="0"/>
                        </a:rPr>
                        <a:t>​</a:t>
                      </a:r>
                      <a:endParaRPr lang="pt-BR" sz="1600" b="0" i="0">
                        <a:solidFill>
                          <a:srgbClr val="000000"/>
                        </a:solidFill>
                        <a:effectLst/>
                      </a:endParaRPr>
                    </a:p>
                    <a:p>
                      <a:pPr algn="ctr" fontAlgn="base"/>
                      <a:r>
                        <a:rPr lang="pt-BR" sz="1100" b="0" i="0" u="none" strike="noStrike">
                          <a:solidFill>
                            <a:srgbClr val="000000"/>
                          </a:solidFill>
                          <a:effectLst/>
                          <a:latin typeface="Arial" panose="020B0604020202020204" pitchFamily="34" charset="0"/>
                        </a:rPr>
                        <a:t>n_estimators=50</a:t>
                      </a:r>
                      <a:r>
                        <a:rPr lang="pt-BR" sz="1100" b="0" i="0">
                          <a:solidFill>
                            <a:srgbClr val="000000"/>
                          </a:solidFill>
                          <a:effectLst/>
                          <a:latin typeface="Arial" panose="020B0604020202020204" pitchFamily="34" charset="0"/>
                        </a:rPr>
                        <a:t>​</a:t>
                      </a:r>
                      <a:endParaRPr lang="pt-BR"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extLst>
                  <a:ext uri="{0D108BD9-81ED-4DB2-BD59-A6C34878D82A}">
                    <a16:rowId xmlns:a16="http://schemas.microsoft.com/office/drawing/2014/main" val="2813422029"/>
                  </a:ext>
                </a:extLst>
              </a:tr>
              <a:tr h="1075694">
                <a:tc>
                  <a:txBody>
                    <a:bodyPr/>
                    <a:lstStyle/>
                    <a:p>
                      <a:pPr algn="ctr" fontAlgn="base"/>
                      <a:r>
                        <a:rPr lang="en-US" sz="1100" b="0" i="0" u="none" strike="noStrike">
                          <a:solidFill>
                            <a:srgbClr val="000000"/>
                          </a:solidFill>
                          <a:effectLst/>
                          <a:latin typeface="Arial" panose="020B0604020202020204" pitchFamily="34" charset="0"/>
                        </a:rPr>
                        <a:t>XGBoost</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max_depth=3</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n_estimators=300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max_depth=7</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n_estimators=100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max_depth=3</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n_estimators=300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max_depth=7</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n_estimators=200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max_depth=3</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n_estimators=200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tc>
                  <a:txBody>
                    <a:bodyPr/>
                    <a:lstStyle/>
                    <a:p>
                      <a:pPr algn="ctr" fontAlgn="base"/>
                      <a:r>
                        <a:rPr lang="en-US" sz="1100" b="0" i="0" u="none" strike="noStrike">
                          <a:solidFill>
                            <a:srgbClr val="000000"/>
                          </a:solidFill>
                          <a:effectLst/>
                          <a:latin typeface="Arial" panose="020B0604020202020204" pitchFamily="34" charset="0"/>
                        </a:rPr>
                        <a:t>learning_rate=0.1</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max_depth=7</a:t>
                      </a:r>
                      <a:r>
                        <a:rPr lang="en-US" sz="1100" b="0" i="0">
                          <a:solidFill>
                            <a:srgbClr val="000000"/>
                          </a:solidFill>
                          <a:effectLst/>
                          <a:latin typeface="Arial" panose="020B0604020202020204" pitchFamily="34" charset="0"/>
                        </a:rPr>
                        <a:t>​</a:t>
                      </a:r>
                      <a:endParaRPr lang="en-US" sz="1600" b="0" i="0">
                        <a:solidFill>
                          <a:srgbClr val="000000"/>
                        </a:solidFill>
                        <a:effectLst/>
                      </a:endParaRPr>
                    </a:p>
                    <a:p>
                      <a:pPr algn="ctr" fontAlgn="base"/>
                      <a:r>
                        <a:rPr lang="en-US" sz="1100" b="0" i="0" u="none" strike="noStrike">
                          <a:solidFill>
                            <a:srgbClr val="000000"/>
                          </a:solidFill>
                          <a:effectLst/>
                          <a:latin typeface="Arial" panose="020B0604020202020204" pitchFamily="34" charset="0"/>
                        </a:rPr>
                        <a:t>n_estimators=100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DF2EB"/>
                    </a:solidFill>
                  </a:tcPr>
                </a:tc>
                <a:extLst>
                  <a:ext uri="{0D108BD9-81ED-4DB2-BD59-A6C34878D82A}">
                    <a16:rowId xmlns:a16="http://schemas.microsoft.com/office/drawing/2014/main" val="871017918"/>
                  </a:ext>
                </a:extLst>
              </a:tr>
              <a:tr h="310296">
                <a:tc>
                  <a:txBody>
                    <a:bodyPr/>
                    <a:lstStyle/>
                    <a:p>
                      <a:pPr algn="ctr" fontAlgn="base"/>
                      <a:r>
                        <a:rPr lang="en-US" sz="1100" b="0" i="0" u="none" strike="noStrike">
                          <a:solidFill>
                            <a:srgbClr val="000000"/>
                          </a:solidFill>
                          <a:effectLst/>
                          <a:latin typeface="Arial" panose="020B0604020202020204" pitchFamily="34" charset="0"/>
                        </a:rPr>
                        <a:t>SVM</a:t>
                      </a:r>
                      <a:r>
                        <a:rPr lang="en-US" altLang="zh-TW" sz="1100" b="0" i="0">
                          <a:solidFill>
                            <a:srgbClr val="000000"/>
                          </a:solidFill>
                          <a:effectLst/>
                          <a:ea typeface="Arial" panose="020B0604020202020204" pitchFamily="34" charset="0"/>
                        </a:rPr>
                        <a:t>​</a:t>
                      </a:r>
                      <a:endParaRPr lang="en-US" altLang="zh-TW"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dirty="0">
                          <a:solidFill>
                            <a:srgbClr val="000000"/>
                          </a:solidFill>
                          <a:effectLst/>
                          <a:latin typeface="Arial" panose="020B0604020202020204" pitchFamily="34" charset="0"/>
                        </a:rPr>
                        <a:t>C = 10</a:t>
                      </a:r>
                      <a:r>
                        <a:rPr lang="en-US" sz="1100" b="0" i="0" dirty="0">
                          <a:solidFill>
                            <a:srgbClr val="000000"/>
                          </a:solidFill>
                          <a:effectLst/>
                          <a:latin typeface="Arial" panose="020B0604020202020204" pitchFamily="34" charset="0"/>
                        </a:rPr>
                        <a:t>​</a:t>
                      </a:r>
                      <a:endParaRPr lang="en-US" sz="1600" b="0" i="0" dirty="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C = 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C</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C</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a:solidFill>
                            <a:srgbClr val="000000"/>
                          </a:solidFill>
                          <a:effectLst/>
                          <a:latin typeface="Arial" panose="020B0604020202020204" pitchFamily="34" charset="0"/>
                        </a:rPr>
                        <a:t>C</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a:t>
                      </a:r>
                      <a:r>
                        <a:rPr lang="en-US" altLang="zh-TW" sz="1100" b="0" i="0" u="none" strike="noStrike">
                          <a:solidFill>
                            <a:srgbClr val="000000"/>
                          </a:solidFill>
                          <a:effectLst/>
                          <a:ea typeface="新細明體" panose="02020500000000000000" pitchFamily="18" charset="-120"/>
                        </a:rPr>
                        <a:t> </a:t>
                      </a:r>
                      <a:r>
                        <a:rPr lang="en-US" sz="1100" b="0" i="0" u="none" strike="noStrike">
                          <a:solidFill>
                            <a:srgbClr val="000000"/>
                          </a:solidFill>
                          <a:effectLst/>
                          <a:latin typeface="Arial" panose="020B0604020202020204" pitchFamily="34" charset="0"/>
                        </a:rPr>
                        <a:t>10</a:t>
                      </a:r>
                      <a:r>
                        <a:rPr lang="en-US" sz="1100" b="0" i="0">
                          <a:solidFill>
                            <a:srgbClr val="000000"/>
                          </a:solidFill>
                          <a:effectLst/>
                          <a:latin typeface="Arial" panose="020B0604020202020204" pitchFamily="34" charset="0"/>
                        </a:rPr>
                        <a:t>​</a:t>
                      </a:r>
                      <a:endParaRPr lang="en-US" sz="1600" b="0" i="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tc>
                  <a:txBody>
                    <a:bodyPr/>
                    <a:lstStyle/>
                    <a:p>
                      <a:pPr algn="ctr" fontAlgn="base"/>
                      <a:r>
                        <a:rPr lang="en-US" sz="1100" b="0" i="0" u="none" strike="noStrike" dirty="0">
                          <a:solidFill>
                            <a:srgbClr val="000000"/>
                          </a:solidFill>
                          <a:effectLst/>
                          <a:latin typeface="Arial" panose="020B0604020202020204" pitchFamily="34" charset="0"/>
                        </a:rPr>
                        <a:t>C</a:t>
                      </a:r>
                      <a:r>
                        <a:rPr lang="en-US" altLang="zh-TW" sz="1100" b="0" i="0" u="none" strike="noStrike" dirty="0">
                          <a:solidFill>
                            <a:srgbClr val="000000"/>
                          </a:solidFill>
                          <a:effectLst/>
                          <a:ea typeface="新細明體" panose="02020500000000000000" pitchFamily="18" charset="-120"/>
                        </a:rPr>
                        <a:t> </a:t>
                      </a:r>
                      <a:r>
                        <a:rPr lang="en-US" sz="1100" b="0" i="0" u="none" strike="noStrike" dirty="0">
                          <a:solidFill>
                            <a:srgbClr val="000000"/>
                          </a:solidFill>
                          <a:effectLst/>
                          <a:latin typeface="Arial" panose="020B0604020202020204" pitchFamily="34" charset="0"/>
                        </a:rPr>
                        <a:t>=</a:t>
                      </a:r>
                      <a:r>
                        <a:rPr lang="en-US" altLang="zh-TW" sz="1100" b="0" i="0" u="none" strike="noStrike" dirty="0">
                          <a:solidFill>
                            <a:srgbClr val="000000"/>
                          </a:solidFill>
                          <a:effectLst/>
                          <a:ea typeface="新細明體" panose="02020500000000000000" pitchFamily="18" charset="-120"/>
                        </a:rPr>
                        <a:t> </a:t>
                      </a:r>
                      <a:r>
                        <a:rPr lang="en-US" sz="1100" b="0" i="0" u="none" strike="noStrike" dirty="0">
                          <a:solidFill>
                            <a:srgbClr val="000000"/>
                          </a:solidFill>
                          <a:effectLst/>
                          <a:latin typeface="Arial" panose="020B0604020202020204" pitchFamily="34" charset="0"/>
                        </a:rPr>
                        <a:t>10</a:t>
                      </a:r>
                      <a:r>
                        <a:rPr lang="en-US" sz="1100" b="0" i="0" dirty="0">
                          <a:solidFill>
                            <a:srgbClr val="000000"/>
                          </a:solidFill>
                          <a:effectLst/>
                          <a:latin typeface="Arial" panose="020B0604020202020204" pitchFamily="34" charset="0"/>
                        </a:rPr>
                        <a:t>​</a:t>
                      </a:r>
                      <a:endParaRPr lang="en-US" sz="1600" b="0" i="0" dirty="0">
                        <a:solidFill>
                          <a:srgbClr val="000000"/>
                        </a:solidFill>
                        <a:effectLst/>
                      </a:endParaRPr>
                    </a:p>
                  </a:txBody>
                  <a:tcPr marL="82746" marR="82746" marT="41373" marB="41373"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FBE4D4"/>
                    </a:solidFill>
                  </a:tcPr>
                </a:tc>
                <a:extLst>
                  <a:ext uri="{0D108BD9-81ED-4DB2-BD59-A6C34878D82A}">
                    <a16:rowId xmlns:a16="http://schemas.microsoft.com/office/drawing/2014/main" val="1283910320"/>
                  </a:ext>
                </a:extLst>
              </a:tr>
            </a:tbl>
          </a:graphicData>
        </a:graphic>
      </p:graphicFrame>
      <p:sp>
        <p:nvSpPr>
          <p:cNvPr id="25" name="Rectangle 1">
            <a:extLst>
              <a:ext uri="{FF2B5EF4-FFF2-40B4-BE49-F238E27FC236}">
                <a16:creationId xmlns:a16="http://schemas.microsoft.com/office/drawing/2014/main" id="{1A899CEF-8204-F7D8-90E7-1A9212C0C4B8}"/>
              </a:ext>
            </a:extLst>
          </p:cNvPr>
          <p:cNvSpPr>
            <a:spLocks noChangeArrowheads="1"/>
          </p:cNvSpPr>
          <p:nvPr/>
        </p:nvSpPr>
        <p:spPr bwMode="auto">
          <a:xfrm>
            <a:off x="770732" y="27619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zh-TW" altLang="zh-TW"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6" name="文字方塊 25">
            <a:extLst>
              <a:ext uri="{FF2B5EF4-FFF2-40B4-BE49-F238E27FC236}">
                <a16:creationId xmlns:a16="http://schemas.microsoft.com/office/drawing/2014/main" id="{1EC99CB6-BAD0-9E77-0018-80499478CCF8}"/>
              </a:ext>
            </a:extLst>
          </p:cNvPr>
          <p:cNvSpPr txBox="1"/>
          <p:nvPr/>
        </p:nvSpPr>
        <p:spPr>
          <a:xfrm>
            <a:off x="5606294" y="1324455"/>
            <a:ext cx="1462831" cy="523220"/>
          </a:xfrm>
          <a:prstGeom prst="rect">
            <a:avLst/>
          </a:prstGeom>
          <a:solidFill>
            <a:srgbClr val="9BF3FF"/>
          </a:solidFill>
          <a:ln>
            <a:solidFill>
              <a:schemeClr val="tx1"/>
            </a:solidFill>
          </a:ln>
        </p:spPr>
        <p:txBody>
          <a:bodyPr wrap="square">
            <a:spAutoFit/>
          </a:bodyPr>
          <a:lstStyle/>
          <a:p>
            <a:pPr algn="ctr"/>
            <a:r>
              <a:rPr lang="en-US" altLang="zh-TW" sz="1400" b="1" dirty="0">
                <a:solidFill>
                  <a:srgbClr val="FF0000"/>
                </a:solidFill>
                <a:latin typeface="+mn-lt"/>
                <a:cs typeface="Times New Roman" panose="02020603050405020304" pitchFamily="18" charset="0"/>
              </a:rPr>
              <a:t>Hyperparameter Searching</a:t>
            </a:r>
            <a:endParaRPr lang="zh-TW" altLang="en-US" sz="1400" b="1" dirty="0">
              <a:solidFill>
                <a:srgbClr val="FF0000"/>
              </a:solidFill>
            </a:endParaRPr>
          </a:p>
        </p:txBody>
      </p:sp>
      <p:sp>
        <p:nvSpPr>
          <p:cNvPr id="27" name="箭號: 向右 26">
            <a:extLst>
              <a:ext uri="{FF2B5EF4-FFF2-40B4-BE49-F238E27FC236}">
                <a16:creationId xmlns:a16="http://schemas.microsoft.com/office/drawing/2014/main" id="{3051556D-414A-740F-46E7-3EAFBE99C9B8}"/>
              </a:ext>
            </a:extLst>
          </p:cNvPr>
          <p:cNvSpPr/>
          <p:nvPr/>
        </p:nvSpPr>
        <p:spPr bwMode="auto">
          <a:xfrm>
            <a:off x="1975731" y="1521696"/>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8" name="箭號: 向右 27">
            <a:extLst>
              <a:ext uri="{FF2B5EF4-FFF2-40B4-BE49-F238E27FC236}">
                <a16:creationId xmlns:a16="http://schemas.microsoft.com/office/drawing/2014/main" id="{18DC8239-637A-C41C-6AB0-D426DCB40094}"/>
              </a:ext>
            </a:extLst>
          </p:cNvPr>
          <p:cNvSpPr/>
          <p:nvPr/>
        </p:nvSpPr>
        <p:spPr bwMode="auto">
          <a:xfrm>
            <a:off x="3733579" y="1524674"/>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9" name="箭號: 向右 28">
            <a:extLst>
              <a:ext uri="{FF2B5EF4-FFF2-40B4-BE49-F238E27FC236}">
                <a16:creationId xmlns:a16="http://schemas.microsoft.com/office/drawing/2014/main" id="{693604FF-218B-D231-A015-F6D50B0FA323}"/>
              </a:ext>
            </a:extLst>
          </p:cNvPr>
          <p:cNvSpPr/>
          <p:nvPr/>
        </p:nvSpPr>
        <p:spPr bwMode="auto">
          <a:xfrm>
            <a:off x="7064734" y="1539170"/>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2" name="箭號: 向右 31">
            <a:extLst>
              <a:ext uri="{FF2B5EF4-FFF2-40B4-BE49-F238E27FC236}">
                <a16:creationId xmlns:a16="http://schemas.microsoft.com/office/drawing/2014/main" id="{1A08EFA9-29E2-F435-8F92-6EB12DFC4CBD}"/>
              </a:ext>
            </a:extLst>
          </p:cNvPr>
          <p:cNvSpPr/>
          <p:nvPr/>
        </p:nvSpPr>
        <p:spPr bwMode="auto">
          <a:xfrm>
            <a:off x="5399430" y="1528129"/>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3" name="文字方塊 32">
            <a:extLst>
              <a:ext uri="{FF2B5EF4-FFF2-40B4-BE49-F238E27FC236}">
                <a16:creationId xmlns:a16="http://schemas.microsoft.com/office/drawing/2014/main" id="{FAF53967-34DE-5AE7-1A35-CA26E96BCB03}"/>
              </a:ext>
            </a:extLst>
          </p:cNvPr>
          <p:cNvSpPr txBox="1"/>
          <p:nvPr/>
        </p:nvSpPr>
        <p:spPr>
          <a:xfrm>
            <a:off x="7963696" y="2182263"/>
            <a:ext cx="1560038" cy="523220"/>
          </a:xfrm>
          <a:prstGeom prst="rect">
            <a:avLst/>
          </a:prstGeom>
          <a:solidFill>
            <a:srgbClr val="9BF3FF"/>
          </a:solidFill>
          <a:ln>
            <a:solidFill>
              <a:schemeClr val="tx1"/>
            </a:solidFill>
          </a:ln>
        </p:spPr>
        <p:txBody>
          <a:bodyPr wrap="square">
            <a:spAutoFit/>
          </a:bodyPr>
          <a:lstStyle/>
          <a:p>
            <a:pPr algn="ctr"/>
            <a:r>
              <a:rPr lang="en-US" altLang="zh-TW" sz="1400" b="1" dirty="0">
                <a:solidFill>
                  <a:srgbClr val="FF0000"/>
                </a:solidFill>
                <a:latin typeface="+mn-lt"/>
                <a:cs typeface="Times New Roman" panose="02020603050405020304" pitchFamily="18" charset="0"/>
              </a:rPr>
              <a:t>Model</a:t>
            </a:r>
          </a:p>
          <a:p>
            <a:pPr algn="ctr"/>
            <a:r>
              <a:rPr lang="en-US" altLang="zh-TW" sz="1400" b="1" dirty="0" err="1">
                <a:solidFill>
                  <a:srgbClr val="FF0000"/>
                </a:solidFill>
                <a:latin typeface="+mn-lt"/>
                <a:cs typeface="Times New Roman" panose="02020603050405020304" pitchFamily="18" charset="0"/>
              </a:rPr>
              <a:t>Explanability</a:t>
            </a:r>
            <a:endParaRPr lang="zh-TW" altLang="en-US" sz="1400" b="1" dirty="0">
              <a:solidFill>
                <a:srgbClr val="FF0000"/>
              </a:solidFill>
            </a:endParaRPr>
          </a:p>
        </p:txBody>
      </p:sp>
      <p:sp>
        <p:nvSpPr>
          <p:cNvPr id="34" name="箭號: 向右 33">
            <a:extLst>
              <a:ext uri="{FF2B5EF4-FFF2-40B4-BE49-F238E27FC236}">
                <a16:creationId xmlns:a16="http://schemas.microsoft.com/office/drawing/2014/main" id="{FCE0E767-A634-F15E-DA7B-8955B17A3F15}"/>
              </a:ext>
            </a:extLst>
          </p:cNvPr>
          <p:cNvSpPr/>
          <p:nvPr/>
        </p:nvSpPr>
        <p:spPr bwMode="auto">
          <a:xfrm rot="16200000">
            <a:off x="9209168" y="1772100"/>
            <a:ext cx="310740" cy="50914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5" name="箭號: 向右 34">
            <a:extLst>
              <a:ext uri="{FF2B5EF4-FFF2-40B4-BE49-F238E27FC236}">
                <a16:creationId xmlns:a16="http://schemas.microsoft.com/office/drawing/2014/main" id="{FAB618A2-2A9C-FBBC-3F27-71A52B62FE6B}"/>
              </a:ext>
            </a:extLst>
          </p:cNvPr>
          <p:cNvSpPr/>
          <p:nvPr/>
        </p:nvSpPr>
        <p:spPr bwMode="auto">
          <a:xfrm rot="5400000">
            <a:off x="8062897" y="1781110"/>
            <a:ext cx="310740" cy="50914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grpSp>
        <p:nvGrpSpPr>
          <p:cNvPr id="45" name="群組 44">
            <a:extLst>
              <a:ext uri="{FF2B5EF4-FFF2-40B4-BE49-F238E27FC236}">
                <a16:creationId xmlns:a16="http://schemas.microsoft.com/office/drawing/2014/main" id="{E0420CD8-DC1A-7BAB-06AA-2BEDCC16C9EE}"/>
              </a:ext>
            </a:extLst>
          </p:cNvPr>
          <p:cNvGrpSpPr/>
          <p:nvPr/>
        </p:nvGrpSpPr>
        <p:grpSpPr>
          <a:xfrm>
            <a:off x="3663382" y="1914996"/>
            <a:ext cx="1950698" cy="447484"/>
            <a:chOff x="1861156" y="2246477"/>
            <a:chExt cx="1950698" cy="447484"/>
          </a:xfrm>
        </p:grpSpPr>
        <p:sp>
          <p:nvSpPr>
            <p:cNvPr id="36" name="減號 35">
              <a:extLst>
                <a:ext uri="{FF2B5EF4-FFF2-40B4-BE49-F238E27FC236}">
                  <a16:creationId xmlns:a16="http://schemas.microsoft.com/office/drawing/2014/main" id="{D47C4CA9-8F85-94E8-88B9-D99E1701978E}"/>
                </a:ext>
              </a:extLst>
            </p:cNvPr>
            <p:cNvSpPr/>
            <p:nvPr/>
          </p:nvSpPr>
          <p:spPr bwMode="auto">
            <a:xfrm>
              <a:off x="1861156" y="2248802"/>
              <a:ext cx="1687693" cy="268178"/>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7" name="減號 36">
              <a:extLst>
                <a:ext uri="{FF2B5EF4-FFF2-40B4-BE49-F238E27FC236}">
                  <a16:creationId xmlns:a16="http://schemas.microsoft.com/office/drawing/2014/main" id="{93F1C43D-7E11-0E9C-37BD-4E257B1ACCF0}"/>
                </a:ext>
              </a:extLst>
            </p:cNvPr>
            <p:cNvSpPr/>
            <p:nvPr/>
          </p:nvSpPr>
          <p:spPr bwMode="auto">
            <a:xfrm>
              <a:off x="3285844" y="2246477"/>
              <a:ext cx="526010" cy="268178"/>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8" name="減號 37">
              <a:extLst>
                <a:ext uri="{FF2B5EF4-FFF2-40B4-BE49-F238E27FC236}">
                  <a16:creationId xmlns:a16="http://schemas.microsoft.com/office/drawing/2014/main" id="{EC099FA2-67E4-2B9A-08D5-D4A3A97608F3}"/>
                </a:ext>
              </a:extLst>
            </p:cNvPr>
            <p:cNvSpPr/>
            <p:nvPr/>
          </p:nvSpPr>
          <p:spPr bwMode="auto">
            <a:xfrm>
              <a:off x="2040219" y="2425783"/>
              <a:ext cx="331456" cy="268178"/>
            </a:xfrm>
            <a:prstGeom prst="mathMinus">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9" name="減號 38">
              <a:extLst>
                <a:ext uri="{FF2B5EF4-FFF2-40B4-BE49-F238E27FC236}">
                  <a16:creationId xmlns:a16="http://schemas.microsoft.com/office/drawing/2014/main" id="{95AD0EA6-A61B-9E8C-89A5-BB8C75AA9FFF}"/>
                </a:ext>
              </a:extLst>
            </p:cNvPr>
            <p:cNvSpPr/>
            <p:nvPr/>
          </p:nvSpPr>
          <p:spPr bwMode="auto">
            <a:xfrm>
              <a:off x="2285640" y="2425783"/>
              <a:ext cx="331456" cy="268178"/>
            </a:xfrm>
            <a:prstGeom prst="mathMinus">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0" name="減號 39">
              <a:extLst>
                <a:ext uri="{FF2B5EF4-FFF2-40B4-BE49-F238E27FC236}">
                  <a16:creationId xmlns:a16="http://schemas.microsoft.com/office/drawing/2014/main" id="{95320865-1360-95A7-73C1-0209AB2A7807}"/>
                </a:ext>
              </a:extLst>
            </p:cNvPr>
            <p:cNvSpPr/>
            <p:nvPr/>
          </p:nvSpPr>
          <p:spPr bwMode="auto">
            <a:xfrm>
              <a:off x="2533349" y="2425783"/>
              <a:ext cx="331456" cy="268178"/>
            </a:xfrm>
            <a:prstGeom prst="mathMinus">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1" name="減號 40">
              <a:extLst>
                <a:ext uri="{FF2B5EF4-FFF2-40B4-BE49-F238E27FC236}">
                  <a16:creationId xmlns:a16="http://schemas.microsoft.com/office/drawing/2014/main" id="{53C49B07-9624-E399-727A-D0A932634E64}"/>
                </a:ext>
              </a:extLst>
            </p:cNvPr>
            <p:cNvSpPr/>
            <p:nvPr/>
          </p:nvSpPr>
          <p:spPr bwMode="auto">
            <a:xfrm>
              <a:off x="2787345" y="2425783"/>
              <a:ext cx="331456" cy="268178"/>
            </a:xfrm>
            <a:prstGeom prst="mathMinus">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2" name="減號 41">
              <a:extLst>
                <a:ext uri="{FF2B5EF4-FFF2-40B4-BE49-F238E27FC236}">
                  <a16:creationId xmlns:a16="http://schemas.microsoft.com/office/drawing/2014/main" id="{DD64CD28-A600-36EC-7ECE-E6702AA14DD4}"/>
                </a:ext>
              </a:extLst>
            </p:cNvPr>
            <p:cNvSpPr/>
            <p:nvPr/>
          </p:nvSpPr>
          <p:spPr bwMode="auto">
            <a:xfrm>
              <a:off x="3032766" y="2425783"/>
              <a:ext cx="331456" cy="268178"/>
            </a:xfrm>
            <a:prstGeom prst="mathMinu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3" name="減號 42">
              <a:extLst>
                <a:ext uri="{FF2B5EF4-FFF2-40B4-BE49-F238E27FC236}">
                  <a16:creationId xmlns:a16="http://schemas.microsoft.com/office/drawing/2014/main" id="{06B8ED30-D5D3-1540-22F9-23CF4AE30A85}"/>
                </a:ext>
              </a:extLst>
            </p:cNvPr>
            <p:cNvSpPr/>
            <p:nvPr/>
          </p:nvSpPr>
          <p:spPr bwMode="auto">
            <a:xfrm>
              <a:off x="3285844" y="2425783"/>
              <a:ext cx="526010" cy="268178"/>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2" name="箭號: 向右 1">
            <a:extLst>
              <a:ext uri="{FF2B5EF4-FFF2-40B4-BE49-F238E27FC236}">
                <a16:creationId xmlns:a16="http://schemas.microsoft.com/office/drawing/2014/main" id="{E5B56F20-6E12-A917-A460-26D066552CD7}"/>
              </a:ext>
            </a:extLst>
          </p:cNvPr>
          <p:cNvSpPr/>
          <p:nvPr/>
        </p:nvSpPr>
        <p:spPr bwMode="auto">
          <a:xfrm>
            <a:off x="8824492" y="1506847"/>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4" name="文字方塊 43">
            <a:extLst>
              <a:ext uri="{FF2B5EF4-FFF2-40B4-BE49-F238E27FC236}">
                <a16:creationId xmlns:a16="http://schemas.microsoft.com/office/drawing/2014/main" id="{05DA7573-63D5-EBC1-363D-0A20192452C3}"/>
              </a:ext>
            </a:extLst>
          </p:cNvPr>
          <p:cNvSpPr txBox="1"/>
          <p:nvPr/>
        </p:nvSpPr>
        <p:spPr>
          <a:xfrm>
            <a:off x="478867" y="6182722"/>
            <a:ext cx="10030180"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All Linear Regression model is with LASSO (alpha is fixed to 0.1)</a:t>
            </a:r>
          </a:p>
        </p:txBody>
      </p:sp>
      <p:sp>
        <p:nvSpPr>
          <p:cNvPr id="6" name="文字方塊 5">
            <a:extLst>
              <a:ext uri="{FF2B5EF4-FFF2-40B4-BE49-F238E27FC236}">
                <a16:creationId xmlns:a16="http://schemas.microsoft.com/office/drawing/2014/main" id="{41CAA4B1-BAB3-6F9B-7D29-B117F18A783A}"/>
              </a:ext>
            </a:extLst>
          </p:cNvPr>
          <p:cNvSpPr txBox="1"/>
          <p:nvPr/>
        </p:nvSpPr>
        <p:spPr>
          <a:xfrm>
            <a:off x="10711255" y="1327615"/>
            <a:ext cx="1462831" cy="523220"/>
          </a:xfrm>
          <a:prstGeom prst="rect">
            <a:avLst/>
          </a:prstGeom>
          <a:solidFill>
            <a:srgbClr val="9BF3FF"/>
          </a:solidFill>
        </p:spPr>
        <p:txBody>
          <a:bodyPr wrap="square">
            <a:spAutoFit/>
          </a:bodyPr>
          <a:lstStyle/>
          <a:p>
            <a:pPr algn="ctr"/>
            <a:r>
              <a:rPr lang="en-US" altLang="zh-TW" sz="1400" b="1" dirty="0">
                <a:solidFill>
                  <a:srgbClr val="FF0000"/>
                </a:solidFill>
                <a:latin typeface="+mn-lt"/>
                <a:cs typeface="Times New Roman" panose="02020603050405020304" pitchFamily="18" charset="0"/>
              </a:rPr>
              <a:t>Final</a:t>
            </a:r>
          </a:p>
          <a:p>
            <a:pPr algn="ctr"/>
            <a:r>
              <a:rPr lang="en-US" altLang="zh-TW" sz="1400" b="1" dirty="0">
                <a:solidFill>
                  <a:srgbClr val="FF0000"/>
                </a:solidFill>
                <a:latin typeface="+mn-lt"/>
                <a:cs typeface="Times New Roman" panose="02020603050405020304" pitchFamily="18" charset="0"/>
              </a:rPr>
              <a:t>Conclusion</a:t>
            </a:r>
            <a:endParaRPr lang="zh-TW" altLang="en-US" sz="1400" b="1" dirty="0">
              <a:solidFill>
                <a:srgbClr val="FF0000"/>
              </a:solidFill>
            </a:endParaRPr>
          </a:p>
        </p:txBody>
      </p:sp>
      <p:sp>
        <p:nvSpPr>
          <p:cNvPr id="7" name="箭號: 向右 6">
            <a:extLst>
              <a:ext uri="{FF2B5EF4-FFF2-40B4-BE49-F238E27FC236}">
                <a16:creationId xmlns:a16="http://schemas.microsoft.com/office/drawing/2014/main" id="{F8EFEB0A-64E7-8DC9-279A-6495E35B8E98}"/>
              </a:ext>
            </a:extLst>
          </p:cNvPr>
          <p:cNvSpPr/>
          <p:nvPr/>
        </p:nvSpPr>
        <p:spPr bwMode="auto">
          <a:xfrm>
            <a:off x="10539817" y="1505818"/>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50314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24</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(2/2)</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7" y="707828"/>
            <a:ext cx="10701915"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LASSO Feature Selection in All Linear regression model(alpha=0.1)</a:t>
            </a:r>
          </a:p>
        </p:txBody>
      </p:sp>
      <p:grpSp>
        <p:nvGrpSpPr>
          <p:cNvPr id="5" name="群組 4">
            <a:extLst>
              <a:ext uri="{FF2B5EF4-FFF2-40B4-BE49-F238E27FC236}">
                <a16:creationId xmlns:a16="http://schemas.microsoft.com/office/drawing/2014/main" id="{CD46ABB9-8626-19C2-5CCC-8530934A6B1F}"/>
              </a:ext>
            </a:extLst>
          </p:cNvPr>
          <p:cNvGrpSpPr/>
          <p:nvPr/>
        </p:nvGrpSpPr>
        <p:grpSpPr>
          <a:xfrm>
            <a:off x="436789" y="1305662"/>
            <a:ext cx="1544411" cy="547520"/>
            <a:chOff x="1851084" y="5543413"/>
            <a:chExt cx="1316037" cy="805981"/>
          </a:xfrm>
          <a:solidFill>
            <a:srgbClr val="9BF3FF"/>
          </a:solidFill>
        </p:grpSpPr>
        <p:sp>
          <p:nvSpPr>
            <p:cNvPr id="6" name="矩形 5">
              <a:extLst>
                <a:ext uri="{FF2B5EF4-FFF2-40B4-BE49-F238E27FC236}">
                  <a16:creationId xmlns:a16="http://schemas.microsoft.com/office/drawing/2014/main" id="{C8E12542-0D02-FD2D-08D1-39A27733CB6C}"/>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文字方塊 7">
              <a:extLst>
                <a:ext uri="{FF2B5EF4-FFF2-40B4-BE49-F238E27FC236}">
                  <a16:creationId xmlns:a16="http://schemas.microsoft.com/office/drawing/2014/main" id="{A09A917D-C455-8C16-ED68-46FE0EC4493C}"/>
                </a:ext>
              </a:extLst>
            </p:cNvPr>
            <p:cNvSpPr txBox="1"/>
            <p:nvPr/>
          </p:nvSpPr>
          <p:spPr>
            <a:xfrm>
              <a:off x="1884078" y="5551420"/>
              <a:ext cx="1246520" cy="770210"/>
            </a:xfrm>
            <a:prstGeom prst="rect">
              <a:avLst/>
            </a:prstGeom>
            <a:grpFill/>
          </p:spPr>
          <p:txBody>
            <a:bodyPr wrap="square">
              <a:spAutoFit/>
            </a:bodyPr>
            <a:lstStyle/>
            <a:p>
              <a:pPr algn="ctr"/>
              <a:r>
                <a:rPr lang="en-US" altLang="zh-TW" sz="1400" b="1" dirty="0">
                  <a:latin typeface="+mn-lt"/>
                  <a:cs typeface="Times New Roman" panose="02020603050405020304" pitchFamily="18" charset="0"/>
                </a:rPr>
                <a:t>Preprocessed Data</a:t>
              </a:r>
              <a:endParaRPr lang="zh-TW" altLang="en-US" sz="1400" b="1" dirty="0"/>
            </a:p>
          </p:txBody>
        </p:sp>
      </p:grpSp>
      <p:grpSp>
        <p:nvGrpSpPr>
          <p:cNvPr id="9" name="群組 8">
            <a:extLst>
              <a:ext uri="{FF2B5EF4-FFF2-40B4-BE49-F238E27FC236}">
                <a16:creationId xmlns:a16="http://schemas.microsoft.com/office/drawing/2014/main" id="{4ACBEF0C-081F-05A1-CA66-EED027575013}"/>
              </a:ext>
            </a:extLst>
          </p:cNvPr>
          <p:cNvGrpSpPr/>
          <p:nvPr/>
        </p:nvGrpSpPr>
        <p:grpSpPr>
          <a:xfrm>
            <a:off x="2198914" y="1305668"/>
            <a:ext cx="1544411" cy="547521"/>
            <a:chOff x="1851084" y="5543413"/>
            <a:chExt cx="1316037" cy="805981"/>
          </a:xfrm>
          <a:solidFill>
            <a:srgbClr val="9BF3FF"/>
          </a:solidFill>
        </p:grpSpPr>
        <p:sp>
          <p:nvSpPr>
            <p:cNvPr id="10" name="矩形 9">
              <a:extLst>
                <a:ext uri="{FF2B5EF4-FFF2-40B4-BE49-F238E27FC236}">
                  <a16:creationId xmlns:a16="http://schemas.microsoft.com/office/drawing/2014/main" id="{91D4A41B-35AB-72CE-2F02-DD3ECFA9F9E4}"/>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3" name="文字方塊 12">
              <a:extLst>
                <a:ext uri="{FF2B5EF4-FFF2-40B4-BE49-F238E27FC236}">
                  <a16:creationId xmlns:a16="http://schemas.microsoft.com/office/drawing/2014/main" id="{0592A4E0-BD46-5AA9-39B9-69DCEAA2A77B}"/>
                </a:ext>
              </a:extLst>
            </p:cNvPr>
            <p:cNvSpPr txBox="1"/>
            <p:nvPr/>
          </p:nvSpPr>
          <p:spPr>
            <a:xfrm>
              <a:off x="1884780" y="5561290"/>
              <a:ext cx="1246520" cy="770209"/>
            </a:xfrm>
            <a:prstGeom prst="rect">
              <a:avLst/>
            </a:prstGeom>
            <a:grpFill/>
          </p:spPr>
          <p:txBody>
            <a:bodyPr wrap="square">
              <a:spAutoFit/>
            </a:bodyPr>
            <a:lstStyle/>
            <a:p>
              <a:pPr algn="ctr"/>
              <a:r>
                <a:rPr lang="en-US" altLang="zh-TW" sz="1400" b="1" dirty="0">
                  <a:solidFill>
                    <a:srgbClr val="FF0000"/>
                  </a:solidFill>
                  <a:latin typeface="+mn-lt"/>
                  <a:cs typeface="Times New Roman" panose="02020603050405020304" pitchFamily="18" charset="0"/>
                </a:rPr>
                <a:t>LASSO</a:t>
              </a:r>
            </a:p>
            <a:p>
              <a:pPr algn="ctr"/>
              <a:r>
                <a:rPr lang="en-US" altLang="zh-TW" sz="1400" b="1" dirty="0">
                  <a:solidFill>
                    <a:srgbClr val="FF0000"/>
                  </a:solidFill>
                  <a:latin typeface="+mn-lt"/>
                  <a:cs typeface="Times New Roman" panose="02020603050405020304" pitchFamily="18" charset="0"/>
                </a:rPr>
                <a:t>Feature Selection</a:t>
              </a:r>
              <a:endParaRPr lang="zh-TW" altLang="en-US" sz="1400" b="1" dirty="0">
                <a:solidFill>
                  <a:srgbClr val="FF0000"/>
                </a:solidFill>
              </a:endParaRPr>
            </a:p>
          </p:txBody>
        </p:sp>
      </p:grpSp>
      <p:grpSp>
        <p:nvGrpSpPr>
          <p:cNvPr id="14" name="群組 13">
            <a:extLst>
              <a:ext uri="{FF2B5EF4-FFF2-40B4-BE49-F238E27FC236}">
                <a16:creationId xmlns:a16="http://schemas.microsoft.com/office/drawing/2014/main" id="{2C8C779A-6055-FF86-F890-4727BF70A467}"/>
              </a:ext>
            </a:extLst>
          </p:cNvPr>
          <p:cNvGrpSpPr/>
          <p:nvPr/>
        </p:nvGrpSpPr>
        <p:grpSpPr>
          <a:xfrm>
            <a:off x="3958545" y="1305662"/>
            <a:ext cx="1544411" cy="547520"/>
            <a:chOff x="1851084" y="5543413"/>
            <a:chExt cx="1316037" cy="805981"/>
          </a:xfrm>
          <a:solidFill>
            <a:srgbClr val="9BF3FF"/>
          </a:solidFill>
        </p:grpSpPr>
        <p:sp>
          <p:nvSpPr>
            <p:cNvPr id="15" name="矩形 14">
              <a:extLst>
                <a:ext uri="{FF2B5EF4-FFF2-40B4-BE49-F238E27FC236}">
                  <a16:creationId xmlns:a16="http://schemas.microsoft.com/office/drawing/2014/main" id="{7F6ED613-5D1C-27DA-2E17-AAFDCB650C0E}"/>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8" name="文字方塊 17">
              <a:extLst>
                <a:ext uri="{FF2B5EF4-FFF2-40B4-BE49-F238E27FC236}">
                  <a16:creationId xmlns:a16="http://schemas.microsoft.com/office/drawing/2014/main" id="{9BC3B31A-73DE-73C1-A44C-1743820B10D1}"/>
                </a:ext>
              </a:extLst>
            </p:cNvPr>
            <p:cNvSpPr txBox="1"/>
            <p:nvPr/>
          </p:nvSpPr>
          <p:spPr>
            <a:xfrm>
              <a:off x="1884078" y="5551420"/>
              <a:ext cx="1246520" cy="770210"/>
            </a:xfrm>
            <a:prstGeom prst="rect">
              <a:avLst/>
            </a:prstGeom>
            <a:grpFill/>
          </p:spPr>
          <p:txBody>
            <a:bodyPr wrap="square">
              <a:spAutoFit/>
            </a:bodyPr>
            <a:lstStyle/>
            <a:p>
              <a:pPr algn="ctr"/>
              <a:r>
                <a:rPr lang="en-US" altLang="zh-TW" sz="1400" b="1" dirty="0">
                  <a:latin typeface="+mn-lt"/>
                  <a:cs typeface="Times New Roman" panose="02020603050405020304" pitchFamily="18" charset="0"/>
                </a:rPr>
                <a:t>Split Data by </a:t>
              </a:r>
            </a:p>
            <a:p>
              <a:pPr algn="ctr"/>
              <a:r>
                <a:rPr lang="en-US" altLang="zh-TW" sz="1400" b="1" dirty="0">
                  <a:latin typeface="+mn-lt"/>
                  <a:cs typeface="Times New Roman" panose="02020603050405020304" pitchFamily="18" charset="0"/>
                </a:rPr>
                <a:t>Date time</a:t>
              </a:r>
              <a:endParaRPr lang="zh-TW" altLang="en-US" sz="1400" b="1" dirty="0"/>
            </a:p>
          </p:txBody>
        </p:sp>
      </p:grpSp>
      <p:grpSp>
        <p:nvGrpSpPr>
          <p:cNvPr id="19" name="群組 18">
            <a:extLst>
              <a:ext uri="{FF2B5EF4-FFF2-40B4-BE49-F238E27FC236}">
                <a16:creationId xmlns:a16="http://schemas.microsoft.com/office/drawing/2014/main" id="{FC41691D-7F7A-03D9-BEF2-C261F6FC1460}"/>
              </a:ext>
            </a:extLst>
          </p:cNvPr>
          <p:cNvGrpSpPr/>
          <p:nvPr/>
        </p:nvGrpSpPr>
        <p:grpSpPr>
          <a:xfrm>
            <a:off x="5675425" y="1305662"/>
            <a:ext cx="1544411" cy="547520"/>
            <a:chOff x="1851084" y="5543413"/>
            <a:chExt cx="1316037" cy="805981"/>
          </a:xfrm>
          <a:solidFill>
            <a:srgbClr val="9BF3FF"/>
          </a:solidFill>
        </p:grpSpPr>
        <p:sp>
          <p:nvSpPr>
            <p:cNvPr id="20" name="矩形 19">
              <a:extLst>
                <a:ext uri="{FF2B5EF4-FFF2-40B4-BE49-F238E27FC236}">
                  <a16:creationId xmlns:a16="http://schemas.microsoft.com/office/drawing/2014/main" id="{73E34903-5CD7-4B00-35DE-30FD74FB7B22}"/>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文字方塊 20">
              <a:extLst>
                <a:ext uri="{FF2B5EF4-FFF2-40B4-BE49-F238E27FC236}">
                  <a16:creationId xmlns:a16="http://schemas.microsoft.com/office/drawing/2014/main" id="{4ED833F3-3271-7B96-8FD5-FE08532DD417}"/>
                </a:ext>
              </a:extLst>
            </p:cNvPr>
            <p:cNvSpPr txBox="1"/>
            <p:nvPr/>
          </p:nvSpPr>
          <p:spPr>
            <a:xfrm>
              <a:off x="1909197" y="5706202"/>
              <a:ext cx="1246520" cy="543678"/>
            </a:xfrm>
            <a:prstGeom prst="rect">
              <a:avLst/>
            </a:prstGeom>
            <a:grpFill/>
          </p:spPr>
          <p:txBody>
            <a:bodyPr wrap="square">
              <a:spAutoFit/>
            </a:bodyPr>
            <a:lstStyle/>
            <a:p>
              <a:pPr algn="ctr"/>
              <a:r>
                <a:rPr lang="en-US" altLang="zh-TW" b="1" dirty="0">
                  <a:latin typeface="+mn-lt"/>
                  <a:cs typeface="Times New Roman" panose="02020603050405020304" pitchFamily="18" charset="0"/>
                </a:rPr>
                <a:t>Train model</a:t>
              </a:r>
              <a:endParaRPr lang="zh-TW" altLang="en-US" b="1" dirty="0"/>
            </a:p>
          </p:txBody>
        </p:sp>
      </p:grpSp>
      <p:grpSp>
        <p:nvGrpSpPr>
          <p:cNvPr id="22" name="群組 21">
            <a:extLst>
              <a:ext uri="{FF2B5EF4-FFF2-40B4-BE49-F238E27FC236}">
                <a16:creationId xmlns:a16="http://schemas.microsoft.com/office/drawing/2014/main" id="{46CB58B4-01DD-5DB4-127E-C4F38281017B}"/>
              </a:ext>
            </a:extLst>
          </p:cNvPr>
          <p:cNvGrpSpPr/>
          <p:nvPr/>
        </p:nvGrpSpPr>
        <p:grpSpPr>
          <a:xfrm>
            <a:off x="7392305" y="1305662"/>
            <a:ext cx="1544411" cy="547520"/>
            <a:chOff x="1851084" y="5543413"/>
            <a:chExt cx="1316037" cy="805981"/>
          </a:xfrm>
          <a:solidFill>
            <a:srgbClr val="9BF3FF"/>
          </a:solidFill>
        </p:grpSpPr>
        <p:sp>
          <p:nvSpPr>
            <p:cNvPr id="23" name="矩形 22">
              <a:extLst>
                <a:ext uri="{FF2B5EF4-FFF2-40B4-BE49-F238E27FC236}">
                  <a16:creationId xmlns:a16="http://schemas.microsoft.com/office/drawing/2014/main" id="{2A5346BD-2DA5-3606-B744-18ADF0AC7CFC}"/>
                </a:ext>
              </a:extLst>
            </p:cNvPr>
            <p:cNvSpPr/>
            <p:nvPr/>
          </p:nvSpPr>
          <p:spPr bwMode="auto">
            <a:xfrm>
              <a:off x="1851084" y="5543413"/>
              <a:ext cx="1316037" cy="805981"/>
            </a:xfrm>
            <a:prstGeom prst="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文字方塊 24">
              <a:extLst>
                <a:ext uri="{FF2B5EF4-FFF2-40B4-BE49-F238E27FC236}">
                  <a16:creationId xmlns:a16="http://schemas.microsoft.com/office/drawing/2014/main" id="{F0DEFB49-D22F-3CEA-5E83-A0E67B5E9CAD}"/>
                </a:ext>
              </a:extLst>
            </p:cNvPr>
            <p:cNvSpPr txBox="1"/>
            <p:nvPr/>
          </p:nvSpPr>
          <p:spPr>
            <a:xfrm>
              <a:off x="1885841" y="5706202"/>
              <a:ext cx="1246520" cy="543678"/>
            </a:xfrm>
            <a:prstGeom prst="rect">
              <a:avLst/>
            </a:prstGeom>
            <a:grpFill/>
          </p:spPr>
          <p:txBody>
            <a:bodyPr wrap="square">
              <a:spAutoFit/>
            </a:bodyPr>
            <a:lstStyle/>
            <a:p>
              <a:pPr algn="ctr"/>
              <a:r>
                <a:rPr lang="en-US" altLang="zh-TW" b="1" dirty="0">
                  <a:latin typeface="+mn-lt"/>
                  <a:cs typeface="Times New Roman" panose="02020603050405020304" pitchFamily="18" charset="0"/>
                </a:rPr>
                <a:t>prediction</a:t>
              </a:r>
              <a:endParaRPr lang="zh-TW" altLang="en-US" sz="1400" b="1" dirty="0"/>
            </a:p>
          </p:txBody>
        </p:sp>
      </p:grpSp>
      <p:sp>
        <p:nvSpPr>
          <p:cNvPr id="26" name="箭號: 向右 25">
            <a:extLst>
              <a:ext uri="{FF2B5EF4-FFF2-40B4-BE49-F238E27FC236}">
                <a16:creationId xmlns:a16="http://schemas.microsoft.com/office/drawing/2014/main" id="{308BEAC4-37AD-B8FE-390A-98CBEF510069}"/>
              </a:ext>
            </a:extLst>
          </p:cNvPr>
          <p:cNvSpPr/>
          <p:nvPr/>
        </p:nvSpPr>
        <p:spPr bwMode="auto">
          <a:xfrm>
            <a:off x="1975731" y="1521696"/>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7" name="箭號: 向右 26">
            <a:extLst>
              <a:ext uri="{FF2B5EF4-FFF2-40B4-BE49-F238E27FC236}">
                <a16:creationId xmlns:a16="http://schemas.microsoft.com/office/drawing/2014/main" id="{E0A5F26E-9F2A-7F55-CAE6-8280CDCA53E8}"/>
              </a:ext>
            </a:extLst>
          </p:cNvPr>
          <p:cNvSpPr/>
          <p:nvPr/>
        </p:nvSpPr>
        <p:spPr bwMode="auto">
          <a:xfrm>
            <a:off x="3738207" y="1521696"/>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8" name="箭號: 向右 27">
            <a:extLst>
              <a:ext uri="{FF2B5EF4-FFF2-40B4-BE49-F238E27FC236}">
                <a16:creationId xmlns:a16="http://schemas.microsoft.com/office/drawing/2014/main" id="{733148A6-A842-9100-E194-20222FA9AD18}"/>
              </a:ext>
            </a:extLst>
          </p:cNvPr>
          <p:cNvSpPr/>
          <p:nvPr/>
        </p:nvSpPr>
        <p:spPr bwMode="auto">
          <a:xfrm>
            <a:off x="5490526" y="1524743"/>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9" name="箭號: 向右 28">
            <a:extLst>
              <a:ext uri="{FF2B5EF4-FFF2-40B4-BE49-F238E27FC236}">
                <a16:creationId xmlns:a16="http://schemas.microsoft.com/office/drawing/2014/main" id="{46D44EAE-8123-DCA9-2694-1BD50CB8B086}"/>
              </a:ext>
            </a:extLst>
          </p:cNvPr>
          <p:cNvSpPr/>
          <p:nvPr/>
        </p:nvSpPr>
        <p:spPr bwMode="auto">
          <a:xfrm>
            <a:off x="7184071" y="1524743"/>
            <a:ext cx="228628" cy="1584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0" name="文字方塊 29">
            <a:extLst>
              <a:ext uri="{FF2B5EF4-FFF2-40B4-BE49-F238E27FC236}">
                <a16:creationId xmlns:a16="http://schemas.microsoft.com/office/drawing/2014/main" id="{40E8E098-7561-ED61-3AB1-7B2864E37596}"/>
              </a:ext>
            </a:extLst>
          </p:cNvPr>
          <p:cNvSpPr txBox="1"/>
          <p:nvPr/>
        </p:nvSpPr>
        <p:spPr>
          <a:xfrm>
            <a:off x="371574" y="1942543"/>
            <a:ext cx="4138514"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01001T </a:t>
            </a:r>
            <a:r>
              <a:rPr lang="zh-TW" altLang="en-US" sz="2000" b="1" dirty="0">
                <a:latin typeface="+mn-lt"/>
                <a:cs typeface="Times New Roman" panose="02020603050405020304" pitchFamily="18" charset="0"/>
              </a:rPr>
              <a:t>土銀富邦</a:t>
            </a:r>
            <a:r>
              <a:rPr lang="en-US" altLang="zh-TW" sz="2000" b="1" dirty="0">
                <a:latin typeface="+mn-lt"/>
                <a:cs typeface="Times New Roman" panose="02020603050405020304" pitchFamily="18" charset="0"/>
              </a:rPr>
              <a:t>R1 (52 features)</a:t>
            </a:r>
          </a:p>
        </p:txBody>
      </p:sp>
      <p:pic>
        <p:nvPicPr>
          <p:cNvPr id="1026" name="Picture 2">
            <a:extLst>
              <a:ext uri="{FF2B5EF4-FFF2-40B4-BE49-F238E27FC236}">
                <a16:creationId xmlns:a16="http://schemas.microsoft.com/office/drawing/2014/main" id="{6F1D7BC0-EAC5-716C-E99A-4420E54F3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48" y="2266950"/>
            <a:ext cx="32956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4DDA94-6A30-3C41-60AE-B01DE3236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448" y="2300152"/>
            <a:ext cx="32956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467E5-8478-00E2-38AB-1EBFDB073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7418" y="2325972"/>
            <a:ext cx="32956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D5994A4-6C4A-F8B3-7BE8-B3D3E3CE96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06" y="4620135"/>
            <a:ext cx="330517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E8EC96D-310C-3BE3-E360-B6CEAA5DBF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5916" y="4620135"/>
            <a:ext cx="32956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7BBD938-D0C2-218D-FFCF-B9463F6F3A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3675" y="4620135"/>
            <a:ext cx="3295650" cy="1971675"/>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a:extLst>
              <a:ext uri="{FF2B5EF4-FFF2-40B4-BE49-F238E27FC236}">
                <a16:creationId xmlns:a16="http://schemas.microsoft.com/office/drawing/2014/main" id="{2F8AD303-BCDE-B3DD-C0D0-C2F01BC8D7D6}"/>
              </a:ext>
            </a:extLst>
          </p:cNvPr>
          <p:cNvSpPr txBox="1"/>
          <p:nvPr/>
        </p:nvSpPr>
        <p:spPr>
          <a:xfrm>
            <a:off x="353089" y="4229325"/>
            <a:ext cx="3947585"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01002T </a:t>
            </a:r>
            <a:r>
              <a:rPr lang="zh-TW" altLang="en-US" sz="2000" b="1" dirty="0">
                <a:latin typeface="+mn-lt"/>
                <a:cs typeface="Times New Roman" panose="02020603050405020304" pitchFamily="18" charset="0"/>
              </a:rPr>
              <a:t>兆豐國泰 </a:t>
            </a:r>
            <a:r>
              <a:rPr lang="en-US" altLang="zh-TW" sz="2000" b="1" dirty="0">
                <a:latin typeface="+mn-lt"/>
                <a:cs typeface="Times New Roman" panose="02020603050405020304" pitchFamily="18" charset="0"/>
              </a:rPr>
              <a:t>(46 features)</a:t>
            </a:r>
          </a:p>
        </p:txBody>
      </p:sp>
      <p:sp>
        <p:nvSpPr>
          <p:cNvPr id="32" name="文字方塊 31">
            <a:extLst>
              <a:ext uri="{FF2B5EF4-FFF2-40B4-BE49-F238E27FC236}">
                <a16:creationId xmlns:a16="http://schemas.microsoft.com/office/drawing/2014/main" id="{FBD59F80-83B5-8A89-A495-8DCE44348326}"/>
              </a:ext>
            </a:extLst>
          </p:cNvPr>
          <p:cNvSpPr txBox="1"/>
          <p:nvPr/>
        </p:nvSpPr>
        <p:spPr>
          <a:xfrm>
            <a:off x="4300674" y="1931884"/>
            <a:ext cx="3878194"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01004T </a:t>
            </a:r>
            <a:r>
              <a:rPr lang="zh-TW" altLang="en-US" sz="2000" b="1" dirty="0">
                <a:latin typeface="+mn-lt"/>
                <a:cs typeface="Times New Roman" panose="02020603050405020304" pitchFamily="18" charset="0"/>
              </a:rPr>
              <a:t>土銀國泰 </a:t>
            </a:r>
            <a:r>
              <a:rPr lang="en-US" altLang="zh-TW" sz="2000" b="1" dirty="0">
                <a:latin typeface="+mn-lt"/>
                <a:cs typeface="Times New Roman" panose="02020603050405020304" pitchFamily="18" charset="0"/>
              </a:rPr>
              <a:t>(44 features)</a:t>
            </a:r>
          </a:p>
        </p:txBody>
      </p:sp>
      <p:sp>
        <p:nvSpPr>
          <p:cNvPr id="33" name="文字方塊 32">
            <a:extLst>
              <a:ext uri="{FF2B5EF4-FFF2-40B4-BE49-F238E27FC236}">
                <a16:creationId xmlns:a16="http://schemas.microsoft.com/office/drawing/2014/main" id="{130A526D-CBFD-26F5-01EE-0639922486B2}"/>
              </a:ext>
            </a:extLst>
          </p:cNvPr>
          <p:cNvSpPr txBox="1"/>
          <p:nvPr/>
        </p:nvSpPr>
        <p:spPr>
          <a:xfrm>
            <a:off x="4244620" y="4229325"/>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01007T </a:t>
            </a:r>
            <a:r>
              <a:rPr lang="zh-TW" altLang="en-US" sz="2000" b="1" dirty="0">
                <a:latin typeface="+mn-lt"/>
                <a:cs typeface="Times New Roman" panose="02020603050405020304" pitchFamily="18" charset="0"/>
              </a:rPr>
              <a:t>王道圓滿 </a:t>
            </a:r>
            <a:r>
              <a:rPr lang="en-US" altLang="zh-TW" sz="2000" b="1" dirty="0">
                <a:latin typeface="+mn-lt"/>
                <a:cs typeface="Times New Roman" panose="02020603050405020304" pitchFamily="18" charset="0"/>
              </a:rPr>
              <a:t>(51 features)</a:t>
            </a:r>
          </a:p>
        </p:txBody>
      </p:sp>
      <p:sp>
        <p:nvSpPr>
          <p:cNvPr id="34" name="文字方塊 33">
            <a:extLst>
              <a:ext uri="{FF2B5EF4-FFF2-40B4-BE49-F238E27FC236}">
                <a16:creationId xmlns:a16="http://schemas.microsoft.com/office/drawing/2014/main" id="{983A0A74-49EF-B1E6-5940-803BCC34F542}"/>
              </a:ext>
            </a:extLst>
          </p:cNvPr>
          <p:cNvSpPr txBox="1"/>
          <p:nvPr/>
        </p:nvSpPr>
        <p:spPr>
          <a:xfrm>
            <a:off x="8078783" y="4258836"/>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01010T </a:t>
            </a:r>
            <a:r>
              <a:rPr lang="zh-TW" altLang="en-US" sz="2000" b="1" dirty="0">
                <a:latin typeface="+mn-lt"/>
                <a:cs typeface="Times New Roman" panose="02020603050405020304" pitchFamily="18" charset="0"/>
              </a:rPr>
              <a:t>京城樂富 </a:t>
            </a:r>
            <a:r>
              <a:rPr lang="en-US" altLang="zh-TW" sz="2000" b="1" dirty="0">
                <a:latin typeface="+mn-lt"/>
                <a:cs typeface="Times New Roman" panose="02020603050405020304" pitchFamily="18" charset="0"/>
              </a:rPr>
              <a:t>(44 features)</a:t>
            </a:r>
          </a:p>
        </p:txBody>
      </p:sp>
      <p:sp>
        <p:nvSpPr>
          <p:cNvPr id="35" name="文字方塊 34">
            <a:extLst>
              <a:ext uri="{FF2B5EF4-FFF2-40B4-BE49-F238E27FC236}">
                <a16:creationId xmlns:a16="http://schemas.microsoft.com/office/drawing/2014/main" id="{DE7B2211-A5B5-F209-B204-11FDDDFCB265}"/>
              </a:ext>
            </a:extLst>
          </p:cNvPr>
          <p:cNvSpPr txBox="1"/>
          <p:nvPr/>
        </p:nvSpPr>
        <p:spPr>
          <a:xfrm>
            <a:off x="8074093" y="1947087"/>
            <a:ext cx="4143663"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01009T </a:t>
            </a:r>
            <a:r>
              <a:rPr lang="zh-TW" altLang="en-US" sz="2000" b="1" dirty="0">
                <a:latin typeface="+mn-lt"/>
                <a:cs typeface="Times New Roman" panose="02020603050405020304" pitchFamily="18" charset="0"/>
              </a:rPr>
              <a:t>土銀富邦</a:t>
            </a:r>
            <a:r>
              <a:rPr lang="en-US" altLang="zh-TW" sz="2000" b="1" dirty="0">
                <a:latin typeface="+mn-lt"/>
                <a:cs typeface="Times New Roman" panose="02020603050405020304" pitchFamily="18" charset="0"/>
              </a:rPr>
              <a:t>R2 (44 features)</a:t>
            </a:r>
          </a:p>
        </p:txBody>
      </p:sp>
    </p:spTree>
    <p:extLst>
      <p:ext uri="{BB962C8B-B14F-4D97-AF65-F5344CB8AC3E}">
        <p14:creationId xmlns:p14="http://schemas.microsoft.com/office/powerpoint/2010/main" val="3353734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246C01BE-43BF-4EEF-ADDF-BFB7B6512A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6">
            <a:extLst>
              <a:ext uri="{FF2B5EF4-FFF2-40B4-BE49-F238E27FC236}">
                <a16:creationId xmlns:a16="http://schemas.microsoft.com/office/drawing/2014/main" id="{E4E247A4-0C10-4368-B6E1-2830E27BCFB3}"/>
              </a:ext>
            </a:extLst>
          </p:cNvPr>
          <p:cNvSpPr>
            <a:spLocks noChangeArrowheads="1"/>
          </p:cNvSpPr>
          <p:nvPr/>
        </p:nvSpPr>
        <p:spPr bwMode="auto">
          <a:xfrm>
            <a:off x="1803400" y="1195388"/>
            <a:ext cx="2557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Outline</a:t>
            </a:r>
            <a:endParaRPr lang="zh-CN" altLang="en-US" sz="1800">
              <a:latin typeface="Arial" panose="020B0604020202020204" pitchFamily="34" charset="0"/>
            </a:endParaRPr>
          </a:p>
        </p:txBody>
      </p:sp>
      <p:sp>
        <p:nvSpPr>
          <p:cNvPr id="5124" name="!!矩形 5">
            <a:extLst>
              <a:ext uri="{FF2B5EF4-FFF2-40B4-BE49-F238E27FC236}">
                <a16:creationId xmlns:a16="http://schemas.microsoft.com/office/drawing/2014/main" id="{2052154C-8483-460E-8BED-ECAAF9B3781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5" name="!!矩形 6">
            <a:extLst>
              <a:ext uri="{FF2B5EF4-FFF2-40B4-BE49-F238E27FC236}">
                <a16:creationId xmlns:a16="http://schemas.microsoft.com/office/drawing/2014/main" id="{5A5DC82F-1649-45DD-A234-D550EA85C6F3}"/>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6" name="矩形 7">
            <a:extLst>
              <a:ext uri="{FF2B5EF4-FFF2-40B4-BE49-F238E27FC236}">
                <a16:creationId xmlns:a16="http://schemas.microsoft.com/office/drawing/2014/main" id="{90145DC9-CA4D-4222-B34A-72320A5CA1BA}"/>
              </a:ext>
            </a:extLst>
          </p:cNvPr>
          <p:cNvSpPr>
            <a:spLocks noChangeArrowheads="1"/>
          </p:cNvSpPr>
          <p:nvPr/>
        </p:nvSpPr>
        <p:spPr bwMode="auto">
          <a:xfrm>
            <a:off x="5186363" y="1555751"/>
            <a:ext cx="5081587" cy="437261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6A36CCF9-F811-45F4-94E5-9758A9326640}"/>
              </a:ext>
            </a:extLst>
          </p:cNvPr>
          <p:cNvSpPr/>
          <p:nvPr/>
        </p:nvSpPr>
        <p:spPr bwMode="auto">
          <a:xfrm>
            <a:off x="6473698" y="178838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5B33BD90-0B33-4891-9BA8-AEAA11C7BB95}"/>
              </a:ext>
            </a:extLst>
          </p:cNvPr>
          <p:cNvSpPr/>
          <p:nvPr/>
        </p:nvSpPr>
        <p:spPr bwMode="auto">
          <a:xfrm>
            <a:off x="5534691" y="1793150"/>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F5328B1F-1FF0-45C4-949C-0941E5404299}"/>
              </a:ext>
            </a:extLst>
          </p:cNvPr>
          <p:cNvSpPr/>
          <p:nvPr/>
        </p:nvSpPr>
        <p:spPr bwMode="auto">
          <a:xfrm>
            <a:off x="6443189" y="3343093"/>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34DF45A5-3D11-4816-A6A5-0DC9A1360BF3}"/>
              </a:ext>
            </a:extLst>
          </p:cNvPr>
          <p:cNvSpPr/>
          <p:nvPr/>
        </p:nvSpPr>
        <p:spPr bwMode="auto">
          <a:xfrm>
            <a:off x="5521325" y="334309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E00957F4-AF24-4B8E-A220-3EDA42C2CAC6}"/>
              </a:ext>
            </a:extLst>
          </p:cNvPr>
          <p:cNvSpPr/>
          <p:nvPr/>
        </p:nvSpPr>
        <p:spPr bwMode="auto">
          <a:xfrm>
            <a:off x="6443189" y="412559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圓角 27">
            <a:extLst>
              <a:ext uri="{FF2B5EF4-FFF2-40B4-BE49-F238E27FC236}">
                <a16:creationId xmlns:a16="http://schemas.microsoft.com/office/drawing/2014/main" id="{F83D0D16-A011-4292-8FF5-83DD5BA42206}"/>
              </a:ext>
            </a:extLst>
          </p:cNvPr>
          <p:cNvSpPr/>
          <p:nvPr/>
        </p:nvSpPr>
        <p:spPr bwMode="auto">
          <a:xfrm>
            <a:off x="5521325" y="411646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圓角 28">
            <a:extLst>
              <a:ext uri="{FF2B5EF4-FFF2-40B4-BE49-F238E27FC236}">
                <a16:creationId xmlns:a16="http://schemas.microsoft.com/office/drawing/2014/main" id="{FF222289-50F5-49F0-85D7-E75348E73EAC}"/>
              </a:ext>
            </a:extLst>
          </p:cNvPr>
          <p:cNvSpPr/>
          <p:nvPr/>
        </p:nvSpPr>
        <p:spPr bwMode="auto">
          <a:xfrm>
            <a:off x="6443189" y="4899644"/>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圓角 29">
            <a:extLst>
              <a:ext uri="{FF2B5EF4-FFF2-40B4-BE49-F238E27FC236}">
                <a16:creationId xmlns:a16="http://schemas.microsoft.com/office/drawing/2014/main" id="{2D69B839-B31E-421A-AEE4-B0982E6B9050}"/>
              </a:ext>
            </a:extLst>
          </p:cNvPr>
          <p:cNvSpPr/>
          <p:nvPr/>
        </p:nvSpPr>
        <p:spPr bwMode="auto">
          <a:xfrm>
            <a:off x="5527200" y="4899644"/>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矩形: 圓角 14">
            <a:extLst>
              <a:ext uri="{FF2B5EF4-FFF2-40B4-BE49-F238E27FC236}">
                <a16:creationId xmlns:a16="http://schemas.microsoft.com/office/drawing/2014/main" id="{258A9BB3-D39D-4521-AD78-49C7F3AC2AC8}"/>
              </a:ext>
            </a:extLst>
          </p:cNvPr>
          <p:cNvSpPr/>
          <p:nvPr/>
        </p:nvSpPr>
        <p:spPr bwMode="auto">
          <a:xfrm>
            <a:off x="6443189" y="2569045"/>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圓角 15">
            <a:extLst>
              <a:ext uri="{FF2B5EF4-FFF2-40B4-BE49-F238E27FC236}">
                <a16:creationId xmlns:a16="http://schemas.microsoft.com/office/drawing/2014/main" id="{2D5555DD-5F9B-48AD-BD23-43B97EA41464}"/>
              </a:ext>
            </a:extLst>
          </p:cNvPr>
          <p:cNvSpPr/>
          <p:nvPr/>
        </p:nvSpPr>
        <p:spPr bwMode="auto">
          <a:xfrm>
            <a:off x="5521325" y="256904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1264305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2919C303-5A5F-4C60-B192-4A21F91818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5">
            <a:extLst>
              <a:ext uri="{FF2B5EF4-FFF2-40B4-BE49-F238E27FC236}">
                <a16:creationId xmlns:a16="http://schemas.microsoft.com/office/drawing/2014/main" id="{63A2B0BC-AFE7-4725-8368-8D5B4AD1B973}"/>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1508" name="!!矩形 6">
            <a:extLst>
              <a:ext uri="{FF2B5EF4-FFF2-40B4-BE49-F238E27FC236}">
                <a16:creationId xmlns:a16="http://schemas.microsoft.com/office/drawing/2014/main" id="{A736736A-789B-4455-8A5B-199D69AE37E7}"/>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1509" name="矩形 7">
            <a:extLst>
              <a:ext uri="{FF2B5EF4-FFF2-40B4-BE49-F238E27FC236}">
                <a16:creationId xmlns:a16="http://schemas.microsoft.com/office/drawing/2014/main" id="{6837F383-7A0D-4071-BC90-644242799C55}"/>
              </a:ext>
            </a:extLst>
          </p:cNvPr>
          <p:cNvSpPr>
            <a:spLocks noChangeArrowheads="1"/>
          </p:cNvSpPr>
          <p:nvPr/>
        </p:nvSpPr>
        <p:spPr bwMode="auto">
          <a:xfrm>
            <a:off x="2581275" y="1354138"/>
            <a:ext cx="7600950" cy="527050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2" name="矩形: 圓角 1">
            <a:extLst>
              <a:ext uri="{FF2B5EF4-FFF2-40B4-BE49-F238E27FC236}">
                <a16:creationId xmlns:a16="http://schemas.microsoft.com/office/drawing/2014/main" id="{96007720-A4CD-4119-A764-3B5151C5C117}"/>
              </a:ext>
            </a:extLst>
          </p:cNvPr>
          <p:cNvSpPr/>
          <p:nvPr/>
        </p:nvSpPr>
        <p:spPr bwMode="auto">
          <a:xfrm>
            <a:off x="2839016" y="4437070"/>
            <a:ext cx="1123950" cy="1201738"/>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40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9" name="矩形: 圓角 18">
            <a:extLst>
              <a:ext uri="{FF2B5EF4-FFF2-40B4-BE49-F238E27FC236}">
                <a16:creationId xmlns:a16="http://schemas.microsoft.com/office/drawing/2014/main" id="{1A1E1CE7-B42A-4513-9FBB-D3E63008F19D}"/>
              </a:ext>
            </a:extLst>
          </p:cNvPr>
          <p:cNvSpPr/>
          <p:nvPr/>
        </p:nvSpPr>
        <p:spPr bwMode="auto">
          <a:xfrm>
            <a:off x="4167674" y="4440246"/>
            <a:ext cx="4913312" cy="119856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圓角 32">
            <a:extLst>
              <a:ext uri="{FF2B5EF4-FFF2-40B4-BE49-F238E27FC236}">
                <a16:creationId xmlns:a16="http://schemas.microsoft.com/office/drawing/2014/main" id="{99497C1B-D79D-42AA-8CD4-40DE6EAB47FB}"/>
              </a:ext>
            </a:extLst>
          </p:cNvPr>
          <p:cNvSpPr/>
          <p:nvPr/>
        </p:nvSpPr>
        <p:spPr bwMode="auto">
          <a:xfrm>
            <a:off x="6442077" y="1778000"/>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圓角 33">
            <a:extLst>
              <a:ext uri="{FF2B5EF4-FFF2-40B4-BE49-F238E27FC236}">
                <a16:creationId xmlns:a16="http://schemas.microsoft.com/office/drawing/2014/main" id="{4DD4C5B4-6679-48DC-9D1D-6363D10516A7}"/>
              </a:ext>
            </a:extLst>
          </p:cNvPr>
          <p:cNvSpPr/>
          <p:nvPr/>
        </p:nvSpPr>
        <p:spPr bwMode="auto">
          <a:xfrm>
            <a:off x="5503070" y="1782763"/>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5" name="矩形: 圓角 34">
            <a:extLst>
              <a:ext uri="{FF2B5EF4-FFF2-40B4-BE49-F238E27FC236}">
                <a16:creationId xmlns:a16="http://schemas.microsoft.com/office/drawing/2014/main" id="{B18412B7-7102-4590-9191-528751312DE3}"/>
              </a:ext>
            </a:extLst>
          </p:cNvPr>
          <p:cNvSpPr/>
          <p:nvPr/>
        </p:nvSpPr>
        <p:spPr bwMode="auto">
          <a:xfrm>
            <a:off x="6442078" y="266541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圓角 35">
            <a:extLst>
              <a:ext uri="{FF2B5EF4-FFF2-40B4-BE49-F238E27FC236}">
                <a16:creationId xmlns:a16="http://schemas.microsoft.com/office/drawing/2014/main" id="{8734658B-87FF-407E-A5D5-D3996ACBC030}"/>
              </a:ext>
            </a:extLst>
          </p:cNvPr>
          <p:cNvSpPr/>
          <p:nvPr/>
        </p:nvSpPr>
        <p:spPr bwMode="auto">
          <a:xfrm>
            <a:off x="5520214" y="2665416"/>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7" name="矩形: 圓角 36">
            <a:extLst>
              <a:ext uri="{FF2B5EF4-FFF2-40B4-BE49-F238E27FC236}">
                <a16:creationId xmlns:a16="http://schemas.microsoft.com/office/drawing/2014/main" id="{F300ADA6-E34C-44EC-8F45-78AD7693CA12}"/>
              </a:ext>
            </a:extLst>
          </p:cNvPr>
          <p:cNvSpPr/>
          <p:nvPr/>
        </p:nvSpPr>
        <p:spPr bwMode="auto">
          <a:xfrm>
            <a:off x="6442077" y="5822958"/>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圓角 37">
            <a:extLst>
              <a:ext uri="{FF2B5EF4-FFF2-40B4-BE49-F238E27FC236}">
                <a16:creationId xmlns:a16="http://schemas.microsoft.com/office/drawing/2014/main" id="{3AC47773-6AE0-453B-8E6C-FCFDBEB4AC8B}"/>
              </a:ext>
            </a:extLst>
          </p:cNvPr>
          <p:cNvSpPr/>
          <p:nvPr/>
        </p:nvSpPr>
        <p:spPr bwMode="auto">
          <a:xfrm>
            <a:off x="5520214" y="5822958"/>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 name="矩形: 圓角 13">
            <a:extLst>
              <a:ext uri="{FF2B5EF4-FFF2-40B4-BE49-F238E27FC236}">
                <a16:creationId xmlns:a16="http://schemas.microsoft.com/office/drawing/2014/main" id="{1ECAEDFB-1320-4E11-A2C0-D720328D3D6C}"/>
              </a:ext>
            </a:extLst>
          </p:cNvPr>
          <p:cNvSpPr/>
          <p:nvPr/>
        </p:nvSpPr>
        <p:spPr bwMode="auto">
          <a:xfrm>
            <a:off x="6442078" y="3552832"/>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圓角 14">
            <a:extLst>
              <a:ext uri="{FF2B5EF4-FFF2-40B4-BE49-F238E27FC236}">
                <a16:creationId xmlns:a16="http://schemas.microsoft.com/office/drawing/2014/main" id="{CCD34793-8D19-421B-A55B-05C877F75C1E}"/>
              </a:ext>
            </a:extLst>
          </p:cNvPr>
          <p:cNvSpPr/>
          <p:nvPr/>
        </p:nvSpPr>
        <p:spPr bwMode="auto">
          <a:xfrm>
            <a:off x="5520214" y="3552831"/>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27</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(0/19)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7" y="707828"/>
            <a:ext cx="1070191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Data Visualization (note: y-axis scale is different)</a:t>
            </a:r>
          </a:p>
        </p:txBody>
      </p:sp>
      <p:sp>
        <p:nvSpPr>
          <p:cNvPr id="30" name="文字方塊 29">
            <a:extLst>
              <a:ext uri="{FF2B5EF4-FFF2-40B4-BE49-F238E27FC236}">
                <a16:creationId xmlns:a16="http://schemas.microsoft.com/office/drawing/2014/main" id="{40E8E098-7561-ED61-3AB1-7B2864E37596}"/>
              </a:ext>
            </a:extLst>
          </p:cNvPr>
          <p:cNvSpPr txBox="1"/>
          <p:nvPr/>
        </p:nvSpPr>
        <p:spPr>
          <a:xfrm>
            <a:off x="464151" y="1314565"/>
            <a:ext cx="4138514"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01001T </a:t>
            </a:r>
            <a:r>
              <a:rPr lang="zh-TW" altLang="en-US" b="1" dirty="0"/>
              <a:t>土銀富邦</a:t>
            </a:r>
            <a:r>
              <a:rPr lang="en-US" altLang="zh-TW" b="1" dirty="0"/>
              <a:t>R1</a:t>
            </a:r>
          </a:p>
        </p:txBody>
      </p:sp>
      <p:sp>
        <p:nvSpPr>
          <p:cNvPr id="31" name="文字方塊 30">
            <a:extLst>
              <a:ext uri="{FF2B5EF4-FFF2-40B4-BE49-F238E27FC236}">
                <a16:creationId xmlns:a16="http://schemas.microsoft.com/office/drawing/2014/main" id="{2F8AD303-BCDE-B3DD-C0D0-C2F01BC8D7D6}"/>
              </a:ext>
            </a:extLst>
          </p:cNvPr>
          <p:cNvSpPr txBox="1"/>
          <p:nvPr/>
        </p:nvSpPr>
        <p:spPr>
          <a:xfrm>
            <a:off x="346935" y="3781487"/>
            <a:ext cx="3947585"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01002T </a:t>
            </a:r>
            <a:r>
              <a:rPr lang="zh-TW" altLang="en-US" sz="2000" b="1" dirty="0">
                <a:latin typeface="+mn-lt"/>
                <a:cs typeface="Times New Roman" panose="02020603050405020304" pitchFamily="18" charset="0"/>
              </a:rPr>
              <a:t>兆豐國泰</a:t>
            </a:r>
            <a:endParaRPr lang="en-US" altLang="zh-TW" sz="2000" b="1" dirty="0">
              <a:latin typeface="+mn-lt"/>
              <a:cs typeface="Times New Roman" panose="02020603050405020304" pitchFamily="18" charset="0"/>
            </a:endParaRPr>
          </a:p>
        </p:txBody>
      </p:sp>
      <p:sp>
        <p:nvSpPr>
          <p:cNvPr id="32" name="文字方塊 31">
            <a:extLst>
              <a:ext uri="{FF2B5EF4-FFF2-40B4-BE49-F238E27FC236}">
                <a16:creationId xmlns:a16="http://schemas.microsoft.com/office/drawing/2014/main" id="{FBD59F80-83B5-8A89-A495-8DCE44348326}"/>
              </a:ext>
            </a:extLst>
          </p:cNvPr>
          <p:cNvSpPr txBox="1"/>
          <p:nvPr/>
        </p:nvSpPr>
        <p:spPr>
          <a:xfrm>
            <a:off x="4385892" y="1398741"/>
            <a:ext cx="3878194"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01004T </a:t>
            </a:r>
            <a:r>
              <a:rPr lang="zh-TW" altLang="en-US" b="1" dirty="0"/>
              <a:t>土銀國泰</a:t>
            </a:r>
            <a:endParaRPr lang="en-US" altLang="zh-TW" b="1" dirty="0"/>
          </a:p>
        </p:txBody>
      </p:sp>
      <p:sp>
        <p:nvSpPr>
          <p:cNvPr id="33" name="文字方塊 32">
            <a:extLst>
              <a:ext uri="{FF2B5EF4-FFF2-40B4-BE49-F238E27FC236}">
                <a16:creationId xmlns:a16="http://schemas.microsoft.com/office/drawing/2014/main" id="{130A526D-CBFD-26F5-01EE-0639922486B2}"/>
              </a:ext>
            </a:extLst>
          </p:cNvPr>
          <p:cNvSpPr txBox="1"/>
          <p:nvPr/>
        </p:nvSpPr>
        <p:spPr>
          <a:xfrm>
            <a:off x="4103087" y="3809043"/>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01007T </a:t>
            </a:r>
            <a:r>
              <a:rPr lang="zh-TW" altLang="en-US" sz="2000" b="1" dirty="0">
                <a:latin typeface="+mn-lt"/>
                <a:cs typeface="Times New Roman" panose="02020603050405020304" pitchFamily="18" charset="0"/>
              </a:rPr>
              <a:t>王道圓滿 </a:t>
            </a:r>
            <a:endParaRPr lang="en-US" altLang="zh-TW" sz="2000" b="1" dirty="0">
              <a:latin typeface="+mn-lt"/>
              <a:cs typeface="Times New Roman" panose="02020603050405020304" pitchFamily="18" charset="0"/>
            </a:endParaRPr>
          </a:p>
        </p:txBody>
      </p:sp>
      <p:sp>
        <p:nvSpPr>
          <p:cNvPr id="35" name="文字方塊 34">
            <a:extLst>
              <a:ext uri="{FF2B5EF4-FFF2-40B4-BE49-F238E27FC236}">
                <a16:creationId xmlns:a16="http://schemas.microsoft.com/office/drawing/2014/main" id="{DE7B2211-A5B5-F209-B204-11FDDDFCB265}"/>
              </a:ext>
            </a:extLst>
          </p:cNvPr>
          <p:cNvSpPr txBox="1"/>
          <p:nvPr/>
        </p:nvSpPr>
        <p:spPr>
          <a:xfrm>
            <a:off x="8207410" y="1422647"/>
            <a:ext cx="4143663"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01009T </a:t>
            </a:r>
            <a:r>
              <a:rPr lang="zh-TW" altLang="en-US" b="1" dirty="0"/>
              <a:t>土銀富邦</a:t>
            </a:r>
            <a:r>
              <a:rPr lang="en-US" altLang="zh-TW" b="1" dirty="0"/>
              <a:t>R2 </a:t>
            </a:r>
          </a:p>
        </p:txBody>
      </p:sp>
      <p:pic>
        <p:nvPicPr>
          <p:cNvPr id="5" name="圖片 4">
            <a:extLst>
              <a:ext uri="{FF2B5EF4-FFF2-40B4-BE49-F238E27FC236}">
                <a16:creationId xmlns:a16="http://schemas.microsoft.com/office/drawing/2014/main" id="{D44EC146-1BEE-968E-8976-9ECDFB5D8BE1}"/>
              </a:ext>
            </a:extLst>
          </p:cNvPr>
          <p:cNvPicPr>
            <a:picLocks noChangeAspect="1"/>
          </p:cNvPicPr>
          <p:nvPr/>
        </p:nvPicPr>
        <p:blipFill>
          <a:blip r:embed="rId3"/>
          <a:stretch>
            <a:fillRect/>
          </a:stretch>
        </p:blipFill>
        <p:spPr>
          <a:xfrm>
            <a:off x="243739" y="1620599"/>
            <a:ext cx="3738030" cy="2228694"/>
          </a:xfrm>
          <a:prstGeom prst="rect">
            <a:avLst/>
          </a:prstGeom>
        </p:spPr>
      </p:pic>
      <p:pic>
        <p:nvPicPr>
          <p:cNvPr id="6" name="圖片 5">
            <a:extLst>
              <a:ext uri="{FF2B5EF4-FFF2-40B4-BE49-F238E27FC236}">
                <a16:creationId xmlns:a16="http://schemas.microsoft.com/office/drawing/2014/main" id="{ECDF73B0-6D9D-F09C-DFFD-7951CB728064}"/>
              </a:ext>
            </a:extLst>
          </p:cNvPr>
          <p:cNvPicPr>
            <a:picLocks noChangeAspect="1"/>
          </p:cNvPicPr>
          <p:nvPr/>
        </p:nvPicPr>
        <p:blipFill>
          <a:blip r:embed="rId4"/>
          <a:stretch>
            <a:fillRect/>
          </a:stretch>
        </p:blipFill>
        <p:spPr>
          <a:xfrm>
            <a:off x="157164" y="4155327"/>
            <a:ext cx="3824605" cy="2193606"/>
          </a:xfrm>
          <a:prstGeom prst="rect">
            <a:avLst/>
          </a:prstGeom>
        </p:spPr>
      </p:pic>
      <p:pic>
        <p:nvPicPr>
          <p:cNvPr id="8" name="圖片 7">
            <a:extLst>
              <a:ext uri="{FF2B5EF4-FFF2-40B4-BE49-F238E27FC236}">
                <a16:creationId xmlns:a16="http://schemas.microsoft.com/office/drawing/2014/main" id="{68888D09-55FE-4571-2425-731EDFB1D83E}"/>
              </a:ext>
            </a:extLst>
          </p:cNvPr>
          <p:cNvPicPr>
            <a:picLocks noChangeAspect="1"/>
          </p:cNvPicPr>
          <p:nvPr/>
        </p:nvPicPr>
        <p:blipFill>
          <a:blip r:embed="rId5"/>
          <a:stretch>
            <a:fillRect/>
          </a:stretch>
        </p:blipFill>
        <p:spPr>
          <a:xfrm>
            <a:off x="4036716" y="1691853"/>
            <a:ext cx="3673123" cy="2178608"/>
          </a:xfrm>
          <a:prstGeom prst="rect">
            <a:avLst/>
          </a:prstGeom>
        </p:spPr>
      </p:pic>
      <p:pic>
        <p:nvPicPr>
          <p:cNvPr id="9" name="圖片 8">
            <a:extLst>
              <a:ext uri="{FF2B5EF4-FFF2-40B4-BE49-F238E27FC236}">
                <a16:creationId xmlns:a16="http://schemas.microsoft.com/office/drawing/2014/main" id="{7D083220-64CA-B0B5-434A-A579EAB9D771}"/>
              </a:ext>
            </a:extLst>
          </p:cNvPr>
          <p:cNvPicPr>
            <a:picLocks noChangeAspect="1"/>
          </p:cNvPicPr>
          <p:nvPr/>
        </p:nvPicPr>
        <p:blipFill>
          <a:blip r:embed="rId6"/>
          <a:stretch>
            <a:fillRect/>
          </a:stretch>
        </p:blipFill>
        <p:spPr>
          <a:xfrm>
            <a:off x="4036716" y="4226888"/>
            <a:ext cx="3674279" cy="2166713"/>
          </a:xfrm>
          <a:prstGeom prst="rect">
            <a:avLst/>
          </a:prstGeom>
        </p:spPr>
      </p:pic>
      <p:pic>
        <p:nvPicPr>
          <p:cNvPr id="10" name="圖片 9">
            <a:extLst>
              <a:ext uri="{FF2B5EF4-FFF2-40B4-BE49-F238E27FC236}">
                <a16:creationId xmlns:a16="http://schemas.microsoft.com/office/drawing/2014/main" id="{5BD0061B-84A2-2A5D-4AC1-0EAF4469CFC2}"/>
              </a:ext>
            </a:extLst>
          </p:cNvPr>
          <p:cNvPicPr>
            <a:picLocks noChangeAspect="1"/>
          </p:cNvPicPr>
          <p:nvPr/>
        </p:nvPicPr>
        <p:blipFill>
          <a:blip r:embed="rId7"/>
          <a:stretch>
            <a:fillRect/>
          </a:stretch>
        </p:blipFill>
        <p:spPr>
          <a:xfrm>
            <a:off x="7803487" y="4282618"/>
            <a:ext cx="3773071" cy="2110983"/>
          </a:xfrm>
          <a:prstGeom prst="rect">
            <a:avLst/>
          </a:prstGeom>
        </p:spPr>
      </p:pic>
      <p:pic>
        <p:nvPicPr>
          <p:cNvPr id="13" name="圖片 12">
            <a:extLst>
              <a:ext uri="{FF2B5EF4-FFF2-40B4-BE49-F238E27FC236}">
                <a16:creationId xmlns:a16="http://schemas.microsoft.com/office/drawing/2014/main" id="{9684CB5A-39D9-016D-E613-8EA80852B21C}"/>
              </a:ext>
            </a:extLst>
          </p:cNvPr>
          <p:cNvPicPr>
            <a:picLocks noChangeAspect="1"/>
          </p:cNvPicPr>
          <p:nvPr/>
        </p:nvPicPr>
        <p:blipFill>
          <a:blip r:embed="rId8"/>
          <a:stretch>
            <a:fillRect/>
          </a:stretch>
        </p:blipFill>
        <p:spPr>
          <a:xfrm>
            <a:off x="7733458" y="1676543"/>
            <a:ext cx="3843100" cy="2208720"/>
          </a:xfrm>
          <a:prstGeom prst="rect">
            <a:avLst/>
          </a:prstGeom>
        </p:spPr>
      </p:pic>
      <p:sp>
        <p:nvSpPr>
          <p:cNvPr id="34" name="文字方塊 33">
            <a:extLst>
              <a:ext uri="{FF2B5EF4-FFF2-40B4-BE49-F238E27FC236}">
                <a16:creationId xmlns:a16="http://schemas.microsoft.com/office/drawing/2014/main" id="{983A0A74-49EF-B1E6-5940-803BCC34F542}"/>
              </a:ext>
            </a:extLst>
          </p:cNvPr>
          <p:cNvSpPr txBox="1"/>
          <p:nvPr/>
        </p:nvSpPr>
        <p:spPr>
          <a:xfrm>
            <a:off x="8207410" y="3781487"/>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01010T </a:t>
            </a:r>
            <a:r>
              <a:rPr lang="zh-TW" altLang="en-US" sz="2000" b="1" dirty="0">
                <a:latin typeface="+mn-lt"/>
                <a:cs typeface="Times New Roman" panose="02020603050405020304" pitchFamily="18" charset="0"/>
              </a:rPr>
              <a:t>京城樂富 </a:t>
            </a:r>
            <a:endParaRPr lang="en-US" altLang="zh-TW" sz="2000" b="1" dirty="0">
              <a:latin typeface="+mn-lt"/>
              <a:cs typeface="Times New Roman" panose="02020603050405020304" pitchFamily="18" charset="0"/>
            </a:endParaRPr>
          </a:p>
        </p:txBody>
      </p:sp>
    </p:spTree>
    <p:extLst>
      <p:ext uri="{BB962C8B-B14F-4D97-AF65-F5344CB8AC3E}">
        <p14:creationId xmlns:p14="http://schemas.microsoft.com/office/powerpoint/2010/main" val="3118111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85323" y="80135"/>
            <a:ext cx="1060053"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2" name="群組 1">
            <a:extLst>
              <a:ext uri="{FF2B5EF4-FFF2-40B4-BE49-F238E27FC236}">
                <a16:creationId xmlns:a16="http://schemas.microsoft.com/office/drawing/2014/main" id="{3E8BC278-AC4C-D811-F331-5FE4443F1B03}"/>
              </a:ext>
            </a:extLst>
          </p:cNvPr>
          <p:cNvGrpSpPr/>
          <p:nvPr/>
        </p:nvGrpSpPr>
        <p:grpSpPr>
          <a:xfrm>
            <a:off x="6117543" y="4575105"/>
            <a:ext cx="5734845" cy="1948977"/>
            <a:chOff x="269079" y="2361891"/>
            <a:chExt cx="10140498" cy="3720936"/>
          </a:xfrm>
        </p:grpSpPr>
        <p:pic>
          <p:nvPicPr>
            <p:cNvPr id="8" name="圖片 7">
              <a:extLst>
                <a:ext uri="{FF2B5EF4-FFF2-40B4-BE49-F238E27FC236}">
                  <a16:creationId xmlns:a16="http://schemas.microsoft.com/office/drawing/2014/main" id="{F0BE427D-8774-60DE-4794-C12D5E3ED8D5}"/>
                </a:ext>
              </a:extLst>
            </p:cNvPr>
            <p:cNvPicPr>
              <a:picLocks noChangeAspect="1"/>
            </p:cNvPicPr>
            <p:nvPr/>
          </p:nvPicPr>
          <p:blipFill>
            <a:blip r:embed="rId3"/>
            <a:stretch>
              <a:fillRect/>
            </a:stretch>
          </p:blipFill>
          <p:spPr>
            <a:xfrm>
              <a:off x="541564" y="2539268"/>
              <a:ext cx="4734928" cy="3543559"/>
            </a:xfrm>
            <a:prstGeom prst="rect">
              <a:avLst/>
            </a:prstGeom>
          </p:spPr>
        </p:pic>
        <p:pic>
          <p:nvPicPr>
            <p:cNvPr id="9" name="圖片 8">
              <a:extLst>
                <a:ext uri="{FF2B5EF4-FFF2-40B4-BE49-F238E27FC236}">
                  <a16:creationId xmlns:a16="http://schemas.microsoft.com/office/drawing/2014/main" id="{1D005CEE-8A16-6999-54C5-61EF0EC32EDA}"/>
                </a:ext>
              </a:extLst>
            </p:cNvPr>
            <p:cNvPicPr>
              <a:picLocks noChangeAspect="1"/>
            </p:cNvPicPr>
            <p:nvPr/>
          </p:nvPicPr>
          <p:blipFill>
            <a:blip r:embed="rId4">
              <a:alphaModFix amt="70000"/>
            </a:blip>
            <a:stretch>
              <a:fillRect/>
            </a:stretch>
          </p:blipFill>
          <p:spPr>
            <a:xfrm>
              <a:off x="4521430" y="2361891"/>
              <a:ext cx="4609462" cy="3446715"/>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3" name="群組 2">
            <a:extLst>
              <a:ext uri="{FF2B5EF4-FFF2-40B4-BE49-F238E27FC236}">
                <a16:creationId xmlns:a16="http://schemas.microsoft.com/office/drawing/2014/main" id="{34511C86-61D7-FF22-444F-75E821D94442}"/>
              </a:ext>
            </a:extLst>
          </p:cNvPr>
          <p:cNvGrpSpPr/>
          <p:nvPr/>
        </p:nvGrpSpPr>
        <p:grpSpPr>
          <a:xfrm>
            <a:off x="183586" y="4556744"/>
            <a:ext cx="6246021" cy="1980806"/>
            <a:chOff x="269079" y="2361891"/>
            <a:chExt cx="10140498" cy="3720936"/>
          </a:xfrm>
        </p:grpSpPr>
        <p:pic>
          <p:nvPicPr>
            <p:cNvPr id="6" name="圖片 5">
              <a:extLst>
                <a:ext uri="{FF2B5EF4-FFF2-40B4-BE49-F238E27FC236}">
                  <a16:creationId xmlns:a16="http://schemas.microsoft.com/office/drawing/2014/main" id="{2B881139-6ADE-D8C0-6C37-ED484039A368}"/>
                </a:ext>
              </a:extLst>
            </p:cNvPr>
            <p:cNvPicPr>
              <a:picLocks noChangeAspect="1"/>
            </p:cNvPicPr>
            <p:nvPr/>
          </p:nvPicPr>
          <p:blipFill>
            <a:blip r:embed="rId3"/>
            <a:stretch>
              <a:fillRect/>
            </a:stretch>
          </p:blipFill>
          <p:spPr>
            <a:xfrm>
              <a:off x="541564" y="2539268"/>
              <a:ext cx="4734928" cy="3543559"/>
            </a:xfrm>
            <a:prstGeom prst="rect">
              <a:avLst/>
            </a:prstGeom>
          </p:spPr>
        </p:pic>
        <p:pic>
          <p:nvPicPr>
            <p:cNvPr id="10" name="圖片 9">
              <a:extLst>
                <a:ext uri="{FF2B5EF4-FFF2-40B4-BE49-F238E27FC236}">
                  <a16:creationId xmlns:a16="http://schemas.microsoft.com/office/drawing/2014/main" id="{F9CB2D90-6E41-F790-44A1-0B0AC2FE9EFC}"/>
                </a:ext>
              </a:extLst>
            </p:cNvPr>
            <p:cNvPicPr>
              <a:picLocks noChangeAspect="1"/>
            </p:cNvPicPr>
            <p:nvPr/>
          </p:nvPicPr>
          <p:blipFill>
            <a:blip r:embed="rId4">
              <a:alphaModFix amt="70000"/>
            </a:blip>
            <a:stretch>
              <a:fillRect/>
            </a:stretch>
          </p:blipFill>
          <p:spPr>
            <a:xfrm>
              <a:off x="4521430" y="2361891"/>
              <a:ext cx="4734928" cy="3540532"/>
            </a:xfrm>
            <a:prstGeom prst="rect">
              <a:avLst/>
            </a:prstGeom>
          </p:spPr>
        </p:pic>
        <p:cxnSp>
          <p:nvCxnSpPr>
            <p:cNvPr id="11" name="直線接點 10">
              <a:extLst>
                <a:ext uri="{FF2B5EF4-FFF2-40B4-BE49-F238E27FC236}">
                  <a16:creationId xmlns:a16="http://schemas.microsoft.com/office/drawing/2014/main" id="{C1B16252-BF08-CCB0-FC79-9906CA02E7CA}"/>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接點 14">
              <a:extLst>
                <a:ext uri="{FF2B5EF4-FFF2-40B4-BE49-F238E27FC236}">
                  <a16:creationId xmlns:a16="http://schemas.microsoft.com/office/drawing/2014/main" id="{7771BEF9-B595-0428-D349-1755DDEA592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E7CDA7DA-CC69-ED30-3ECD-F0B3D406E3EE}"/>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FEB81639-A764-E87E-BDAB-6D59EE5540D8}"/>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4" name="直線接點 23">
              <a:extLst>
                <a:ext uri="{FF2B5EF4-FFF2-40B4-BE49-F238E27FC236}">
                  <a16:creationId xmlns:a16="http://schemas.microsoft.com/office/drawing/2014/main" id="{FA34A1BA-CBB4-6AC2-FDD1-8FF25797AFDF}"/>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grpSp>
        <p:nvGrpSpPr>
          <p:cNvPr id="26" name="群組 25">
            <a:extLst>
              <a:ext uri="{FF2B5EF4-FFF2-40B4-BE49-F238E27FC236}">
                <a16:creationId xmlns:a16="http://schemas.microsoft.com/office/drawing/2014/main" id="{E64D6DF4-0E3D-F33F-1F3C-DC03863D236F}"/>
              </a:ext>
            </a:extLst>
          </p:cNvPr>
          <p:cNvGrpSpPr/>
          <p:nvPr/>
        </p:nvGrpSpPr>
        <p:grpSpPr>
          <a:xfrm>
            <a:off x="6065725" y="2206596"/>
            <a:ext cx="5679310" cy="1986139"/>
            <a:chOff x="269079" y="2338055"/>
            <a:chExt cx="10140498" cy="3788196"/>
          </a:xfrm>
        </p:grpSpPr>
        <p:pic>
          <p:nvPicPr>
            <p:cNvPr id="27" name="圖片 26">
              <a:extLst>
                <a:ext uri="{FF2B5EF4-FFF2-40B4-BE49-F238E27FC236}">
                  <a16:creationId xmlns:a16="http://schemas.microsoft.com/office/drawing/2014/main" id="{C0EE6471-E2A6-9C52-3496-B0DF05EE03A4}"/>
                </a:ext>
              </a:extLst>
            </p:cNvPr>
            <p:cNvPicPr>
              <a:picLocks noChangeAspect="1"/>
            </p:cNvPicPr>
            <p:nvPr/>
          </p:nvPicPr>
          <p:blipFill>
            <a:blip r:embed="rId5"/>
            <a:stretch>
              <a:fillRect/>
            </a:stretch>
          </p:blipFill>
          <p:spPr>
            <a:xfrm>
              <a:off x="315949" y="2553128"/>
              <a:ext cx="4855463" cy="3573123"/>
            </a:xfrm>
            <a:prstGeom prst="rect">
              <a:avLst/>
            </a:prstGeom>
          </p:spPr>
        </p:pic>
        <p:pic>
          <p:nvPicPr>
            <p:cNvPr id="28" name="圖片 27">
              <a:extLst>
                <a:ext uri="{FF2B5EF4-FFF2-40B4-BE49-F238E27FC236}">
                  <a16:creationId xmlns:a16="http://schemas.microsoft.com/office/drawing/2014/main" id="{3B83E9F2-9990-8372-D512-1C53D27943A8}"/>
                </a:ext>
              </a:extLst>
            </p:cNvPr>
            <p:cNvPicPr>
              <a:picLocks noChangeAspect="1"/>
            </p:cNvPicPr>
            <p:nvPr/>
          </p:nvPicPr>
          <p:blipFill>
            <a:blip r:embed="rId6">
              <a:alphaModFix amt="70000"/>
            </a:blip>
            <a:stretch>
              <a:fillRect/>
            </a:stretch>
          </p:blipFill>
          <p:spPr>
            <a:xfrm>
              <a:off x="4308313" y="2338055"/>
              <a:ext cx="4773981" cy="3528328"/>
            </a:xfrm>
            <a:prstGeom prst="rect">
              <a:avLst/>
            </a:prstGeom>
          </p:spPr>
        </p:pic>
        <p:cxnSp>
          <p:nvCxnSpPr>
            <p:cNvPr id="29" name="直線接點 28">
              <a:extLst>
                <a:ext uri="{FF2B5EF4-FFF2-40B4-BE49-F238E27FC236}">
                  <a16:creationId xmlns:a16="http://schemas.microsoft.com/office/drawing/2014/main" id="{720810E7-3BB1-CAF9-5290-71E4798F8F43}"/>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線接點 29">
              <a:extLst>
                <a:ext uri="{FF2B5EF4-FFF2-40B4-BE49-F238E27FC236}">
                  <a16:creationId xmlns:a16="http://schemas.microsoft.com/office/drawing/2014/main" id="{016B1C0E-105C-75D5-AC28-017CE38AC96A}"/>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BF1350E0-B980-24F3-3BA9-272924AB44C7}"/>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2" name="直線接點 31">
              <a:extLst>
                <a:ext uri="{FF2B5EF4-FFF2-40B4-BE49-F238E27FC236}">
                  <a16:creationId xmlns:a16="http://schemas.microsoft.com/office/drawing/2014/main" id="{481825B0-6F8F-79C8-13B0-2F8980D0C8C4}"/>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4" name="直線接點 33">
              <a:extLst>
                <a:ext uri="{FF2B5EF4-FFF2-40B4-BE49-F238E27FC236}">
                  <a16:creationId xmlns:a16="http://schemas.microsoft.com/office/drawing/2014/main" id="{6C4A4809-E76D-9B5D-446A-961344D3DDDC}"/>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36" name="群組 35">
            <a:extLst>
              <a:ext uri="{FF2B5EF4-FFF2-40B4-BE49-F238E27FC236}">
                <a16:creationId xmlns:a16="http://schemas.microsoft.com/office/drawing/2014/main" id="{06273B1D-9ED0-0D7B-6FDA-E4F6D1E24EA1}"/>
              </a:ext>
            </a:extLst>
          </p:cNvPr>
          <p:cNvGrpSpPr/>
          <p:nvPr/>
        </p:nvGrpSpPr>
        <p:grpSpPr>
          <a:xfrm>
            <a:off x="372239" y="2240847"/>
            <a:ext cx="6099627" cy="1862798"/>
            <a:chOff x="269079" y="2387445"/>
            <a:chExt cx="10140498" cy="3620296"/>
          </a:xfrm>
        </p:grpSpPr>
        <p:pic>
          <p:nvPicPr>
            <p:cNvPr id="37" name="圖片 36">
              <a:extLst>
                <a:ext uri="{FF2B5EF4-FFF2-40B4-BE49-F238E27FC236}">
                  <a16:creationId xmlns:a16="http://schemas.microsoft.com/office/drawing/2014/main" id="{151910CC-B156-3F86-1F3E-3605329F2776}"/>
                </a:ext>
              </a:extLst>
            </p:cNvPr>
            <p:cNvPicPr>
              <a:picLocks noChangeAspect="1"/>
            </p:cNvPicPr>
            <p:nvPr/>
          </p:nvPicPr>
          <p:blipFill>
            <a:blip r:embed="rId7"/>
            <a:stretch>
              <a:fillRect/>
            </a:stretch>
          </p:blipFill>
          <p:spPr>
            <a:xfrm>
              <a:off x="349510" y="2498154"/>
              <a:ext cx="4889478" cy="3509587"/>
            </a:xfrm>
            <a:prstGeom prst="rect">
              <a:avLst/>
            </a:prstGeom>
          </p:spPr>
        </p:pic>
        <p:pic>
          <p:nvPicPr>
            <p:cNvPr id="38" name="圖片 37">
              <a:extLst>
                <a:ext uri="{FF2B5EF4-FFF2-40B4-BE49-F238E27FC236}">
                  <a16:creationId xmlns:a16="http://schemas.microsoft.com/office/drawing/2014/main" id="{2814EA4E-7EDE-647B-5EF0-6BE81E1D42E9}"/>
                </a:ext>
              </a:extLst>
            </p:cNvPr>
            <p:cNvPicPr>
              <a:picLocks noChangeAspect="1"/>
            </p:cNvPicPr>
            <p:nvPr/>
          </p:nvPicPr>
          <p:blipFill>
            <a:blip r:embed="rId8">
              <a:alphaModFix amt="70000"/>
            </a:blip>
            <a:stretch>
              <a:fillRect/>
            </a:stretch>
          </p:blipFill>
          <p:spPr>
            <a:xfrm>
              <a:off x="4521430" y="2387445"/>
              <a:ext cx="4560864" cy="3315919"/>
            </a:xfrm>
            <a:prstGeom prst="rect">
              <a:avLst/>
            </a:prstGeom>
          </p:spPr>
        </p:pic>
        <p:cxnSp>
          <p:nvCxnSpPr>
            <p:cNvPr id="39" name="直線接點 38">
              <a:extLst>
                <a:ext uri="{FF2B5EF4-FFF2-40B4-BE49-F238E27FC236}">
                  <a16:creationId xmlns:a16="http://schemas.microsoft.com/office/drawing/2014/main" id="{77C12EC9-9528-1B3E-709C-EC7F2017C8E8}"/>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1" name="直線接點 40">
              <a:extLst>
                <a:ext uri="{FF2B5EF4-FFF2-40B4-BE49-F238E27FC236}">
                  <a16:creationId xmlns:a16="http://schemas.microsoft.com/office/drawing/2014/main" id="{242E193E-FFE1-BA9C-2493-2FF4C29B5F39}"/>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2" name="直線接點 41">
              <a:extLst>
                <a:ext uri="{FF2B5EF4-FFF2-40B4-BE49-F238E27FC236}">
                  <a16:creationId xmlns:a16="http://schemas.microsoft.com/office/drawing/2014/main" id="{8207EB7D-B7E1-83C0-8DF6-61AA4ABC77CA}"/>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接點 42">
              <a:extLst>
                <a:ext uri="{FF2B5EF4-FFF2-40B4-BE49-F238E27FC236}">
                  <a16:creationId xmlns:a16="http://schemas.microsoft.com/office/drawing/2014/main" id="{67BA9CFE-37C0-EE6E-8D6D-DDB40854F28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接點 43">
              <a:extLst>
                <a:ext uri="{FF2B5EF4-FFF2-40B4-BE49-F238E27FC236}">
                  <a16:creationId xmlns:a16="http://schemas.microsoft.com/office/drawing/2014/main" id="{E064E192-E99D-CDE5-E763-C867CF642375}"/>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grpSp>
        <p:nvGrpSpPr>
          <p:cNvPr id="47" name="群組 46">
            <a:extLst>
              <a:ext uri="{FF2B5EF4-FFF2-40B4-BE49-F238E27FC236}">
                <a16:creationId xmlns:a16="http://schemas.microsoft.com/office/drawing/2014/main" id="{20BC4750-21B8-2582-FCBD-BF0DBB5C41E1}"/>
              </a:ext>
            </a:extLst>
          </p:cNvPr>
          <p:cNvGrpSpPr/>
          <p:nvPr/>
        </p:nvGrpSpPr>
        <p:grpSpPr>
          <a:xfrm>
            <a:off x="7158350" y="595621"/>
            <a:ext cx="5334954" cy="1421309"/>
            <a:chOff x="269079" y="2350248"/>
            <a:chExt cx="10140498" cy="3762103"/>
          </a:xfrm>
        </p:grpSpPr>
        <p:grpSp>
          <p:nvGrpSpPr>
            <p:cNvPr id="48" name="群組 47">
              <a:extLst>
                <a:ext uri="{FF2B5EF4-FFF2-40B4-BE49-F238E27FC236}">
                  <a16:creationId xmlns:a16="http://schemas.microsoft.com/office/drawing/2014/main" id="{55BC6475-DC8A-EA15-FF5A-85B3B472F9AA}"/>
                </a:ext>
              </a:extLst>
            </p:cNvPr>
            <p:cNvGrpSpPr/>
            <p:nvPr/>
          </p:nvGrpSpPr>
          <p:grpSpPr>
            <a:xfrm>
              <a:off x="292326" y="2350248"/>
              <a:ext cx="8827720" cy="3762103"/>
              <a:chOff x="624568" y="2564114"/>
              <a:chExt cx="8827720" cy="3762103"/>
            </a:xfrm>
          </p:grpSpPr>
          <p:pic>
            <p:nvPicPr>
              <p:cNvPr id="54" name="圖片 53">
                <a:extLst>
                  <a:ext uri="{FF2B5EF4-FFF2-40B4-BE49-F238E27FC236}">
                    <a16:creationId xmlns:a16="http://schemas.microsoft.com/office/drawing/2014/main" id="{AA105982-2F24-7AEE-7FF9-4AB171DB7605}"/>
                  </a:ext>
                </a:extLst>
              </p:cNvPr>
              <p:cNvPicPr>
                <a:picLocks noChangeAspect="1"/>
              </p:cNvPicPr>
              <p:nvPr/>
            </p:nvPicPr>
            <p:blipFill>
              <a:blip r:embed="rId9"/>
              <a:stretch>
                <a:fillRect/>
              </a:stretch>
            </p:blipFill>
            <p:spPr>
              <a:xfrm>
                <a:off x="624568" y="2765492"/>
                <a:ext cx="4768168" cy="3560725"/>
              </a:xfrm>
              <a:prstGeom prst="rect">
                <a:avLst/>
              </a:prstGeom>
            </p:spPr>
          </p:pic>
          <p:pic>
            <p:nvPicPr>
              <p:cNvPr id="55" name="圖片 54">
                <a:extLst>
                  <a:ext uri="{FF2B5EF4-FFF2-40B4-BE49-F238E27FC236}">
                    <a16:creationId xmlns:a16="http://schemas.microsoft.com/office/drawing/2014/main" id="{4835DFB0-F6CA-DEEF-098A-C29807616A15}"/>
                  </a:ext>
                </a:extLst>
              </p:cNvPr>
              <p:cNvPicPr>
                <a:picLocks noChangeAspect="1"/>
              </p:cNvPicPr>
              <p:nvPr/>
            </p:nvPicPr>
            <p:blipFill>
              <a:blip r:embed="rId10">
                <a:alphaModFix amt="50000"/>
              </a:blip>
              <a:stretch>
                <a:fillRect/>
              </a:stretch>
            </p:blipFill>
            <p:spPr>
              <a:xfrm>
                <a:off x="4684119" y="2564114"/>
                <a:ext cx="4768169" cy="3539449"/>
              </a:xfrm>
              <a:prstGeom prst="rect">
                <a:avLst/>
              </a:prstGeom>
            </p:spPr>
          </p:pic>
        </p:grpSp>
        <p:cxnSp>
          <p:nvCxnSpPr>
            <p:cNvPr id="49" name="直線接點 48">
              <a:extLst>
                <a:ext uri="{FF2B5EF4-FFF2-40B4-BE49-F238E27FC236}">
                  <a16:creationId xmlns:a16="http://schemas.microsoft.com/office/drawing/2014/main" id="{13C83983-6C97-3D30-8984-BA041611342C}"/>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0" name="直線接點 49">
              <a:extLst>
                <a:ext uri="{FF2B5EF4-FFF2-40B4-BE49-F238E27FC236}">
                  <a16:creationId xmlns:a16="http://schemas.microsoft.com/office/drawing/2014/main" id="{32D20B8B-08A3-F490-1DBA-3C1028B9DB72}"/>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直線接點 50">
              <a:extLst>
                <a:ext uri="{FF2B5EF4-FFF2-40B4-BE49-F238E27FC236}">
                  <a16:creationId xmlns:a16="http://schemas.microsoft.com/office/drawing/2014/main" id="{89326A6C-07C0-31E0-B133-EADD8583D1CA}"/>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2" name="直線接點 51">
              <a:extLst>
                <a:ext uri="{FF2B5EF4-FFF2-40B4-BE49-F238E27FC236}">
                  <a16:creationId xmlns:a16="http://schemas.microsoft.com/office/drawing/2014/main" id="{533EB63B-0C8A-BF85-D1E8-504FC808334C}"/>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直線接點 52">
              <a:extLst>
                <a:ext uri="{FF2B5EF4-FFF2-40B4-BE49-F238E27FC236}">
                  <a16:creationId xmlns:a16="http://schemas.microsoft.com/office/drawing/2014/main" id="{52B47DF3-8C04-23D1-369D-F2E1EAA26D2D}"/>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3371998453"/>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highlight>
                            <a:srgbClr val="FFFF00"/>
                          </a:highlight>
                        </a:rPr>
                        <a:t>0.4511</a:t>
                      </a:r>
                      <a:endParaRPr lang="zh-TW" altLang="en-US" sz="1050" b="1" u="sng" dirty="0">
                        <a:solidFill>
                          <a:srgbClr val="FF0000"/>
                        </a:solidFill>
                        <a:highlight>
                          <a:srgbClr val="FFFF00"/>
                        </a:highlight>
                      </a:endParaRPr>
                    </a:p>
                  </a:txBody>
                  <a:tcPr/>
                </a:tc>
                <a:tc>
                  <a:txBody>
                    <a:bodyPr/>
                    <a:lstStyle/>
                    <a:p>
                      <a:r>
                        <a:rPr lang="en-US" altLang="zh-TW" sz="1050" b="0" kern="1200" dirty="0">
                          <a:solidFill>
                            <a:schemeClr val="lt1"/>
                          </a:solidFill>
                          <a:effectLst/>
                        </a:rPr>
                        <a:t>0.0709</a:t>
                      </a:r>
                      <a:endParaRPr lang="zh-TW" altLang="en-US" sz="1050" dirty="0"/>
                    </a:p>
                  </a:txBody>
                  <a:tcPr/>
                </a:tc>
                <a:tc>
                  <a:txBody>
                    <a:bodyPr/>
                    <a:lstStyle/>
                    <a:p>
                      <a:r>
                        <a:rPr lang="en-US" altLang="zh-TW" sz="1050" dirty="0"/>
                        <a:t>0.2664</a:t>
                      </a:r>
                      <a:endParaRPr lang="zh-TW" altLang="en-US" sz="1050" dirty="0"/>
                    </a:p>
                  </a:txBody>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lt1"/>
                          </a:solidFill>
                          <a:effectLst/>
                        </a:rPr>
                        <a:t>1.9913</a:t>
                      </a:r>
                      <a:endParaRPr lang="zh-TW" altLang="en-US" sz="1050" dirty="0"/>
                    </a:p>
                  </a:txBody>
                  <a:tcPr/>
                </a:tc>
                <a:tc>
                  <a:txBody>
                    <a:bodyPr/>
                    <a:lstStyle/>
                    <a:p>
                      <a:r>
                        <a:rPr lang="en-US" altLang="zh-TW" sz="1050" dirty="0"/>
                        <a:t>0.1832</a:t>
                      </a:r>
                      <a:endParaRPr lang="zh-TW" altLang="en-US" sz="1050" dirty="0"/>
                    </a:p>
                  </a:txBody>
                  <a:tcPr/>
                </a:tc>
                <a:tc>
                  <a:txBody>
                    <a:bodyPr/>
                    <a:lstStyle/>
                    <a:p>
                      <a:r>
                        <a:rPr lang="en-US" altLang="zh-TW" sz="1050" dirty="0"/>
                        <a:t>0.4280</a:t>
                      </a:r>
                      <a:endParaRPr lang="zh-TW" altLang="en-US" sz="1050" dirty="0"/>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t>1.1448</a:t>
                      </a:r>
                      <a:endParaRPr lang="zh-TW" altLang="en-US" sz="1050" dirty="0"/>
                    </a:p>
                  </a:txBody>
                  <a:tcPr/>
                </a:tc>
                <a:tc>
                  <a:txBody>
                    <a:bodyPr/>
                    <a:lstStyle/>
                    <a:p>
                      <a:r>
                        <a:rPr lang="en-US" altLang="zh-TW" sz="1050" b="1" u="sng" dirty="0">
                          <a:solidFill>
                            <a:srgbClr val="FF0000"/>
                          </a:solidFill>
                          <a:highlight>
                            <a:srgbClr val="FFFF00"/>
                          </a:highlight>
                        </a:rPr>
                        <a:t>0.0535</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0.2314</a:t>
                      </a:r>
                      <a:endParaRPr lang="zh-TW" altLang="en-US" sz="1050" b="1" u="sng" dirty="0">
                        <a:solidFill>
                          <a:srgbClr val="FF0000"/>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lt1"/>
                          </a:solidFill>
                          <a:effectLst/>
                        </a:rPr>
                        <a:t>1.1851</a:t>
                      </a:r>
                      <a:endParaRPr lang="zh-TW" altLang="en-US" sz="1050" dirty="0"/>
                    </a:p>
                  </a:txBody>
                  <a:tcPr/>
                </a:tc>
                <a:tc>
                  <a:txBody>
                    <a:bodyPr/>
                    <a:lstStyle/>
                    <a:p>
                      <a:r>
                        <a:rPr lang="en-US" altLang="zh-TW" sz="1050" dirty="0">
                          <a:solidFill>
                            <a:srgbClr val="4DD1F7"/>
                          </a:solidFill>
                          <a:highlight>
                            <a:srgbClr val="FFFF00"/>
                          </a:highlight>
                        </a:rPr>
                        <a:t>0.0684</a:t>
                      </a:r>
                      <a:endParaRPr lang="zh-TW" altLang="en-US" sz="1050"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0.2617</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0.4799</a:t>
                      </a:r>
                      <a:endParaRPr lang="zh-TW" altLang="en-US" sz="1050" dirty="0">
                        <a:solidFill>
                          <a:srgbClr val="4DD1F7"/>
                        </a:solidFill>
                        <a:highlight>
                          <a:srgbClr val="FFFF00"/>
                        </a:highlight>
                      </a:endParaRPr>
                    </a:p>
                  </a:txBody>
                  <a:tcPr/>
                </a:tc>
                <a:tc>
                  <a:txBody>
                    <a:bodyPr/>
                    <a:lstStyle/>
                    <a:p>
                      <a:r>
                        <a:rPr lang="en-US" altLang="zh-TW" sz="1050" dirty="0"/>
                        <a:t>0.0741</a:t>
                      </a:r>
                      <a:endParaRPr lang="zh-TW" altLang="en-US" sz="1050" dirty="0"/>
                    </a:p>
                  </a:txBody>
                  <a:tcPr/>
                </a:tc>
                <a:tc>
                  <a:txBody>
                    <a:bodyPr/>
                    <a:lstStyle/>
                    <a:p>
                      <a:r>
                        <a:rPr lang="en-US" altLang="zh-TW" sz="1050" dirty="0"/>
                        <a:t>0.2722</a:t>
                      </a:r>
                      <a:endParaRPr lang="zh-TW" altLang="en-US" sz="1050" dirty="0"/>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spTree>
    <p:extLst>
      <p:ext uri="{BB962C8B-B14F-4D97-AF65-F5344CB8AC3E}">
        <p14:creationId xmlns:p14="http://schemas.microsoft.com/office/powerpoint/2010/main" val="2620892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01231" y="79375"/>
            <a:ext cx="1150825"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(2/19)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29</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5" name="文字方塊 4">
            <a:extLst>
              <a:ext uri="{FF2B5EF4-FFF2-40B4-BE49-F238E27FC236}">
                <a16:creationId xmlns:a16="http://schemas.microsoft.com/office/drawing/2014/main" id="{484A6E5B-45AC-457C-DC6B-EF2DB2EA455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2" name="圖片 1">
            <a:extLst>
              <a:ext uri="{FF2B5EF4-FFF2-40B4-BE49-F238E27FC236}">
                <a16:creationId xmlns:a16="http://schemas.microsoft.com/office/drawing/2014/main" id="{5A2F95B0-560A-30CA-0647-4777E21DBAB1}"/>
              </a:ext>
            </a:extLst>
          </p:cNvPr>
          <p:cNvPicPr>
            <a:picLocks noChangeAspect="1"/>
          </p:cNvPicPr>
          <p:nvPr/>
        </p:nvPicPr>
        <p:blipFill>
          <a:blip r:embed="rId4"/>
          <a:stretch>
            <a:fillRect/>
          </a:stretch>
        </p:blipFill>
        <p:spPr>
          <a:xfrm>
            <a:off x="703263" y="2587206"/>
            <a:ext cx="6361223" cy="3719933"/>
          </a:xfrm>
          <a:prstGeom prst="rect">
            <a:avLst/>
          </a:prstGeom>
        </p:spPr>
      </p:pic>
      <p:graphicFrame>
        <p:nvGraphicFramePr>
          <p:cNvPr id="6" name="表格 5">
            <a:extLst>
              <a:ext uri="{FF2B5EF4-FFF2-40B4-BE49-F238E27FC236}">
                <a16:creationId xmlns:a16="http://schemas.microsoft.com/office/drawing/2014/main" id="{3F1D71FA-EA77-5CC5-0287-D25BE67C7B01}"/>
              </a:ext>
            </a:extLst>
          </p:cNvPr>
          <p:cNvGraphicFramePr>
            <a:graphicFrameLocks noGrp="1"/>
          </p:cNvGraphicFramePr>
          <p:nvPr>
            <p:extLst>
              <p:ext uri="{D42A27DB-BD31-4B8C-83A1-F6EECF244321}">
                <p14:modId xmlns:p14="http://schemas.microsoft.com/office/powerpoint/2010/main" val="723998766"/>
              </p:ext>
            </p:extLst>
          </p:nvPr>
        </p:nvGraphicFramePr>
        <p:xfrm>
          <a:off x="8490350" y="3171202"/>
          <a:ext cx="2998387" cy="2590800"/>
        </p:xfrm>
        <a:graphic>
          <a:graphicData uri="http://schemas.openxmlformats.org/drawingml/2006/table">
            <a:tbl>
              <a:tblPr firstRow="1" bandRow="1">
                <a:tableStyleId>{125E5076-3810-47DD-B79F-674D7AD40C01}</a:tableStyleId>
              </a:tblPr>
              <a:tblGrid>
                <a:gridCol w="827405">
                  <a:extLst>
                    <a:ext uri="{9D8B030D-6E8A-4147-A177-3AD203B41FA5}">
                      <a16:colId xmlns:a16="http://schemas.microsoft.com/office/drawing/2014/main" val="1980969074"/>
                    </a:ext>
                  </a:extLst>
                </a:gridCol>
                <a:gridCol w="1254506">
                  <a:extLst>
                    <a:ext uri="{9D8B030D-6E8A-4147-A177-3AD203B41FA5}">
                      <a16:colId xmlns:a16="http://schemas.microsoft.com/office/drawing/2014/main" val="1224993307"/>
                    </a:ext>
                  </a:extLst>
                </a:gridCol>
                <a:gridCol w="916476">
                  <a:extLst>
                    <a:ext uri="{9D8B030D-6E8A-4147-A177-3AD203B41FA5}">
                      <a16:colId xmlns:a16="http://schemas.microsoft.com/office/drawing/2014/main" val="284845610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t>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solidFill>
                            <a:srgbClr val="FF0000"/>
                          </a:solidFill>
                          <a:highlight>
                            <a:srgbClr val="FFFF00"/>
                          </a:highlight>
                        </a:rPr>
                        <a:t>3</a:t>
                      </a:r>
                      <a:endParaRPr lang="zh-TW" altLang="en-US" dirty="0">
                        <a:solidFill>
                          <a:srgbClr val="FF0000"/>
                        </a:solidFill>
                        <a:highlight>
                          <a:srgbClr val="FFFF00"/>
                        </a:highlight>
                      </a:endParaRPr>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67411400"/>
                  </a:ext>
                </a:extLst>
              </a:tr>
            </a:tbl>
          </a:graphicData>
        </a:graphic>
      </p:graphicFrame>
      <p:cxnSp>
        <p:nvCxnSpPr>
          <p:cNvPr id="11" name="直線接點 10">
            <a:extLst>
              <a:ext uri="{FF2B5EF4-FFF2-40B4-BE49-F238E27FC236}">
                <a16:creationId xmlns:a16="http://schemas.microsoft.com/office/drawing/2014/main" id="{12F302F7-DD80-0553-2359-AF0621DD26F0}"/>
              </a:ext>
            </a:extLst>
          </p:cNvPr>
          <p:cNvCxnSpPr>
            <a:cxnSpLocks/>
          </p:cNvCxnSpPr>
          <p:nvPr/>
        </p:nvCxnSpPr>
        <p:spPr bwMode="auto">
          <a:xfrm>
            <a:off x="289984" y="3883230"/>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 name="文字方塊 2">
            <a:extLst>
              <a:ext uri="{FF2B5EF4-FFF2-40B4-BE49-F238E27FC236}">
                <a16:creationId xmlns:a16="http://schemas.microsoft.com/office/drawing/2014/main" id="{A8DC5802-7EBA-D29B-36F1-2D095EB33B4D}"/>
              </a:ext>
            </a:extLst>
          </p:cNvPr>
          <p:cNvSpPr txBox="1"/>
          <p:nvPr/>
        </p:nvSpPr>
        <p:spPr>
          <a:xfrm>
            <a:off x="3826404" y="5209394"/>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land_area</a:t>
            </a:r>
            <a:r>
              <a:rPr lang="en-US" altLang="zh-TW" b="0" i="0" dirty="0">
                <a:solidFill>
                  <a:srgbClr val="FF0000"/>
                </a:solidFill>
                <a:effectLst/>
                <a:latin typeface="Consolas" panose="020B0609020204030204" pitchFamily="49" charset="0"/>
              </a:rPr>
              <a:t> </a:t>
            </a:r>
            <a:r>
              <a:rPr lang="zh-TW" altLang="en-US" b="0" i="0" dirty="0">
                <a:solidFill>
                  <a:srgbClr val="FF0000"/>
                </a:solidFill>
                <a:effectLst/>
                <a:latin typeface="Consolas" panose="020B0609020204030204" pitchFamily="49" charset="0"/>
              </a:rPr>
              <a:t>土地移轉坪數</a:t>
            </a:r>
            <a:endParaRPr lang="zh-TW" altLang="en-US" dirty="0">
              <a:solidFill>
                <a:srgbClr val="FF0000"/>
              </a:solidFill>
            </a:endParaRPr>
          </a:p>
        </p:txBody>
      </p:sp>
      <p:sp>
        <p:nvSpPr>
          <p:cNvPr id="8" name="文字方塊 7">
            <a:extLst>
              <a:ext uri="{FF2B5EF4-FFF2-40B4-BE49-F238E27FC236}">
                <a16:creationId xmlns:a16="http://schemas.microsoft.com/office/drawing/2014/main" id="{0E8221E0-EE41-AEE5-B960-6C75CABD3078}"/>
              </a:ext>
            </a:extLst>
          </p:cNvPr>
          <p:cNvSpPr txBox="1"/>
          <p:nvPr/>
        </p:nvSpPr>
        <p:spPr>
          <a:xfrm>
            <a:off x="3793860" y="4371817"/>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Unit_prc</a:t>
            </a:r>
            <a:r>
              <a:rPr lang="en-US" altLang="zh-TW" b="0" i="0" dirty="0">
                <a:solidFill>
                  <a:srgbClr val="FF0000"/>
                </a:solidFill>
                <a:effectLst/>
                <a:latin typeface="Consolas" panose="020B0609020204030204" pitchFamily="49" charset="0"/>
              </a:rPr>
              <a:t> </a:t>
            </a:r>
            <a:r>
              <a:rPr lang="zh-TW" altLang="en-US" b="0" i="0" dirty="0">
                <a:solidFill>
                  <a:srgbClr val="FF0000"/>
                </a:solidFill>
                <a:effectLst/>
                <a:latin typeface="Consolas" panose="020B0609020204030204" pitchFamily="49" charset="0"/>
              </a:rPr>
              <a:t>建案成交單價</a:t>
            </a:r>
            <a:endParaRPr lang="zh-TW" altLang="en-US" dirty="0">
              <a:solidFill>
                <a:srgbClr val="FF0000"/>
              </a:solidFill>
            </a:endParaRPr>
          </a:p>
        </p:txBody>
      </p:sp>
      <p:sp>
        <p:nvSpPr>
          <p:cNvPr id="9" name="文字方塊 8">
            <a:extLst>
              <a:ext uri="{FF2B5EF4-FFF2-40B4-BE49-F238E27FC236}">
                <a16:creationId xmlns:a16="http://schemas.microsoft.com/office/drawing/2014/main" id="{1235CC66-F03E-FA50-8E05-38CCBD7D1E12}"/>
              </a:ext>
            </a:extLst>
          </p:cNvPr>
          <p:cNvSpPr txBox="1"/>
          <p:nvPr/>
        </p:nvSpPr>
        <p:spPr>
          <a:xfrm>
            <a:off x="3826404" y="4883689"/>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berth </a:t>
            </a:r>
            <a:r>
              <a:rPr lang="zh-TW" altLang="en-US" b="0" i="0" dirty="0">
                <a:solidFill>
                  <a:srgbClr val="FF0000"/>
                </a:solidFill>
                <a:effectLst/>
                <a:latin typeface="Consolas" panose="020B0609020204030204" pitchFamily="49" charset="0"/>
              </a:rPr>
              <a:t>有無車位</a:t>
            </a:r>
            <a:endParaRPr lang="zh-TW" altLang="en-US" dirty="0">
              <a:solidFill>
                <a:srgbClr val="FF0000"/>
              </a:solidFill>
            </a:endParaRPr>
          </a:p>
        </p:txBody>
      </p:sp>
      <p:sp>
        <p:nvSpPr>
          <p:cNvPr id="10" name="文字方塊 9">
            <a:extLst>
              <a:ext uri="{FF2B5EF4-FFF2-40B4-BE49-F238E27FC236}">
                <a16:creationId xmlns:a16="http://schemas.microsoft.com/office/drawing/2014/main" id="{84DBEAA6-84A5-E7D9-898F-DD5DB5C6203C}"/>
              </a:ext>
            </a:extLst>
          </p:cNvPr>
          <p:cNvSpPr txBox="1"/>
          <p:nvPr/>
        </p:nvSpPr>
        <p:spPr>
          <a:xfrm>
            <a:off x="3794696" y="4029549"/>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Coor_y</a:t>
            </a:r>
            <a:r>
              <a:rPr lang="zh-TW" altLang="en-US" dirty="0">
                <a:solidFill>
                  <a:srgbClr val="FF0000"/>
                </a:solidFill>
                <a:latin typeface="Consolas" panose="020B0609020204030204" pitchFamily="49" charset="0"/>
              </a:rPr>
              <a:t> 經緯度</a:t>
            </a:r>
            <a:endParaRPr lang="zh-TW" altLang="en-US" dirty="0">
              <a:solidFill>
                <a:srgbClr val="FF0000"/>
              </a:solidFill>
            </a:endParaRPr>
          </a:p>
        </p:txBody>
      </p:sp>
      <p:sp>
        <p:nvSpPr>
          <p:cNvPr id="15" name="文字方塊 14">
            <a:extLst>
              <a:ext uri="{FF2B5EF4-FFF2-40B4-BE49-F238E27FC236}">
                <a16:creationId xmlns:a16="http://schemas.microsoft.com/office/drawing/2014/main" id="{4B1CB9F7-CAA6-8962-3E7A-B0ABC9FB3948}"/>
              </a:ext>
            </a:extLst>
          </p:cNvPr>
          <p:cNvSpPr txBox="1"/>
          <p:nvPr/>
        </p:nvSpPr>
        <p:spPr>
          <a:xfrm>
            <a:off x="3793860" y="3567511"/>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Berth_prc</a:t>
            </a:r>
            <a:r>
              <a:rPr lang="en-US" altLang="zh-TW" b="0" i="0" dirty="0">
                <a:solidFill>
                  <a:srgbClr val="FF0000"/>
                </a:solidFill>
                <a:effectLst/>
                <a:latin typeface="Consolas" panose="020B0609020204030204" pitchFamily="49" charset="0"/>
              </a:rPr>
              <a:t> </a:t>
            </a:r>
            <a:r>
              <a:rPr lang="zh-TW" altLang="en-US" b="0" i="0" dirty="0">
                <a:solidFill>
                  <a:srgbClr val="FF0000"/>
                </a:solidFill>
                <a:effectLst/>
                <a:latin typeface="Consolas" panose="020B0609020204030204" pitchFamily="49" charset="0"/>
              </a:rPr>
              <a:t>車位價格</a:t>
            </a:r>
            <a:endParaRPr lang="zh-TW" altLang="en-US" dirty="0">
              <a:solidFill>
                <a:srgbClr val="FF0000"/>
              </a:solidFill>
            </a:endParaRPr>
          </a:p>
        </p:txBody>
      </p:sp>
      <p:pic>
        <p:nvPicPr>
          <p:cNvPr id="16" name="Picture 2">
            <a:extLst>
              <a:ext uri="{FF2B5EF4-FFF2-40B4-BE49-F238E27FC236}">
                <a16:creationId xmlns:a16="http://schemas.microsoft.com/office/drawing/2014/main" id="{F601295C-6490-7AAA-4ACC-7F669FA8F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4649" y="245210"/>
            <a:ext cx="3295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800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a:extLst>
              <a:ext uri="{FF2B5EF4-FFF2-40B4-BE49-F238E27FC236}">
                <a16:creationId xmlns:a16="http://schemas.microsoft.com/office/drawing/2014/main" id="{AFD16C92-3D25-4FA7-BF20-43C3663E7D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1846263"/>
            <a:ext cx="12182475" cy="369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文字方塊 3">
            <a:extLst>
              <a:ext uri="{FF2B5EF4-FFF2-40B4-BE49-F238E27FC236}">
                <a16:creationId xmlns:a16="http://schemas.microsoft.com/office/drawing/2014/main" id="{3896D102-55E6-4CD9-BDDB-8E2EBDC61AA3}"/>
              </a:ext>
            </a:extLst>
          </p:cNvPr>
          <p:cNvSpPr txBox="1">
            <a:spLocks noChangeArrowheads="1"/>
          </p:cNvSpPr>
          <p:nvPr/>
        </p:nvSpPr>
        <p:spPr bwMode="auto">
          <a:xfrm>
            <a:off x="227916" y="2061732"/>
            <a:ext cx="1173615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TW" sz="4000" b="1" dirty="0">
                <a:solidFill>
                  <a:schemeClr val="bg1"/>
                </a:solidFill>
                <a:latin typeface="+mn-lt"/>
              </a:rPr>
              <a:t>Predicting Stock Prices of Real Estate Investment Trusts Using Real Estate Information</a:t>
            </a:r>
          </a:p>
        </p:txBody>
      </p:sp>
      <p:sp>
        <p:nvSpPr>
          <p:cNvPr id="3076" name="矩形 4">
            <a:extLst>
              <a:ext uri="{FF2B5EF4-FFF2-40B4-BE49-F238E27FC236}">
                <a16:creationId xmlns:a16="http://schemas.microsoft.com/office/drawing/2014/main" id="{7CDDC113-7E1C-458A-A0C8-8C51171F06AE}"/>
              </a:ext>
            </a:extLst>
          </p:cNvPr>
          <p:cNvSpPr>
            <a:spLocks noChangeArrowheads="1"/>
          </p:cNvSpPr>
          <p:nvPr/>
        </p:nvSpPr>
        <p:spPr bwMode="auto">
          <a:xfrm>
            <a:off x="952960" y="2659209"/>
            <a:ext cx="10304981" cy="45719"/>
          </a:xfrm>
          <a:prstGeom prst="rect">
            <a:avLst/>
          </a:prstGeom>
          <a:solidFill>
            <a:schemeClr val="bg1"/>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TW" altLang="en-US" sz="1800">
              <a:solidFill>
                <a:schemeClr val="bg1"/>
              </a:solidFill>
              <a:latin typeface="Arial" panose="020B0604020202020204" pitchFamily="34" charset="0"/>
            </a:endParaRPr>
          </a:p>
        </p:txBody>
      </p:sp>
      <p:sp>
        <p:nvSpPr>
          <p:cNvPr id="3077" name="文字方塊 6">
            <a:extLst>
              <a:ext uri="{FF2B5EF4-FFF2-40B4-BE49-F238E27FC236}">
                <a16:creationId xmlns:a16="http://schemas.microsoft.com/office/drawing/2014/main" id="{BDD468AF-CDE3-4C41-88CE-3E32BE5509A8}"/>
              </a:ext>
            </a:extLst>
          </p:cNvPr>
          <p:cNvSpPr txBox="1">
            <a:spLocks noChangeArrowheads="1"/>
          </p:cNvSpPr>
          <p:nvPr/>
        </p:nvSpPr>
        <p:spPr bwMode="auto">
          <a:xfrm>
            <a:off x="3812957" y="5880073"/>
            <a:ext cx="4566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TW" sz="2000" b="1" dirty="0">
                <a:solidFill>
                  <a:schemeClr val="bg1"/>
                </a:solidFill>
                <a:latin typeface="+mn-lt"/>
              </a:rPr>
              <a:t>Presenter:</a:t>
            </a:r>
            <a:r>
              <a:rPr lang="zh-TW" altLang="en-US" sz="2000" b="1" dirty="0">
                <a:solidFill>
                  <a:schemeClr val="bg1"/>
                </a:solidFill>
                <a:latin typeface="+mn-lt"/>
              </a:rPr>
              <a:t> </a:t>
            </a:r>
            <a:endParaRPr lang="en-US" altLang="zh-TW" sz="2000" b="1" i="1" dirty="0">
              <a:solidFill>
                <a:schemeClr val="bg1"/>
              </a:solidFill>
              <a:latin typeface="+mn-lt"/>
              <a:cs typeface="Times New Roman" panose="02020603050405020304" pitchFamily="18" charset="0"/>
            </a:endParaRPr>
          </a:p>
          <a:p>
            <a:pPr algn="ctr">
              <a:lnSpc>
                <a:spcPct val="100000"/>
              </a:lnSpc>
              <a:spcBef>
                <a:spcPct val="0"/>
              </a:spcBef>
              <a:buNone/>
            </a:pPr>
            <a:r>
              <a:rPr lang="en-US" altLang="zh-TW" sz="2000" b="1" dirty="0">
                <a:solidFill>
                  <a:schemeClr val="bg1"/>
                </a:solidFill>
                <a:latin typeface="+mn-lt"/>
              </a:rPr>
              <a:t>Chia-Ming Lee</a:t>
            </a:r>
          </a:p>
        </p:txBody>
      </p:sp>
      <p:sp>
        <p:nvSpPr>
          <p:cNvPr id="9" name="文字方塊 1">
            <a:extLst>
              <a:ext uri="{FF2B5EF4-FFF2-40B4-BE49-F238E27FC236}">
                <a16:creationId xmlns:a16="http://schemas.microsoft.com/office/drawing/2014/main" id="{4D6FA301-83D7-4C26-AFC6-F10848022F45}"/>
              </a:ext>
            </a:extLst>
          </p:cNvPr>
          <p:cNvSpPr txBox="1">
            <a:spLocks noChangeArrowheads="1"/>
          </p:cNvSpPr>
          <p:nvPr/>
        </p:nvSpPr>
        <p:spPr bwMode="auto">
          <a:xfrm>
            <a:off x="1187085" y="4409483"/>
            <a:ext cx="9896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en-US" altLang="zh-TW" sz="2000" b="1" dirty="0">
                <a:solidFill>
                  <a:schemeClr val="bg1"/>
                </a:solidFill>
                <a:latin typeface="+mn-lt"/>
                <a:cs typeface="Times New Roman" panose="02020603050405020304" pitchFamily="18" charset="0"/>
              </a:rPr>
              <a:t>*Ming-</a:t>
            </a:r>
            <a:r>
              <a:rPr lang="en-US" altLang="zh-TW" sz="2000" b="1" dirty="0" err="1">
                <a:solidFill>
                  <a:schemeClr val="bg1"/>
                </a:solidFill>
                <a:latin typeface="+mn-lt"/>
                <a:cs typeface="Times New Roman" panose="02020603050405020304" pitchFamily="18" charset="0"/>
              </a:rPr>
              <a:t>Hsuan</a:t>
            </a:r>
            <a:r>
              <a:rPr lang="en-US" altLang="zh-TW" sz="2000" b="1" dirty="0">
                <a:solidFill>
                  <a:schemeClr val="bg1"/>
                </a:solidFill>
                <a:latin typeface="+mn-lt"/>
                <a:cs typeface="Times New Roman" panose="02020603050405020304" pitchFamily="18" charset="0"/>
              </a:rPr>
              <a:t> Wu, Wen-Hai Tseng, Jen-Lung Hsu, Chia-Ming Lee</a:t>
            </a:r>
          </a:p>
        </p:txBody>
      </p:sp>
      <p:sp>
        <p:nvSpPr>
          <p:cNvPr id="11" name="文字方塊 1">
            <a:extLst>
              <a:ext uri="{FF2B5EF4-FFF2-40B4-BE49-F238E27FC236}">
                <a16:creationId xmlns:a16="http://schemas.microsoft.com/office/drawing/2014/main" id="{C75CAC03-50F4-4A4F-91B0-88037CDCE091}"/>
              </a:ext>
            </a:extLst>
          </p:cNvPr>
          <p:cNvSpPr txBox="1">
            <a:spLocks noChangeArrowheads="1"/>
          </p:cNvSpPr>
          <p:nvPr/>
        </p:nvSpPr>
        <p:spPr bwMode="auto">
          <a:xfrm>
            <a:off x="983054" y="4817774"/>
            <a:ext cx="10304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TW" sz="2000" b="1" dirty="0">
                <a:solidFill>
                  <a:schemeClr val="bg1"/>
                </a:solidFill>
                <a:latin typeface="+mn-lt"/>
                <a:cs typeface="Times New Roman" panose="02020603050405020304" pitchFamily="18" charset="0"/>
              </a:rPr>
              <a:t>Institute of Data Science, National Cheng Kung University</a:t>
            </a:r>
            <a:endParaRPr lang="zh-TW" altLang="en-US" sz="2000" b="1" dirty="0">
              <a:solidFill>
                <a:schemeClr val="bg1"/>
              </a:solidFill>
              <a:latin typeface="+mn-lt"/>
              <a:cs typeface="Times New Roman" panose="02020603050405020304" pitchFamily="18" charset="0"/>
            </a:endParaRPr>
          </a:p>
        </p:txBody>
      </p:sp>
      <p:sp>
        <p:nvSpPr>
          <p:cNvPr id="10" name="矩形 4">
            <a:extLst>
              <a:ext uri="{FF2B5EF4-FFF2-40B4-BE49-F238E27FC236}">
                <a16:creationId xmlns:a16="http://schemas.microsoft.com/office/drawing/2014/main" id="{94BDEFBA-92FD-41AD-894D-453153BD1B27}"/>
              </a:ext>
            </a:extLst>
          </p:cNvPr>
          <p:cNvSpPr>
            <a:spLocks noChangeArrowheads="1"/>
          </p:cNvSpPr>
          <p:nvPr/>
        </p:nvSpPr>
        <p:spPr bwMode="auto">
          <a:xfrm flipV="1">
            <a:off x="2286000" y="3292685"/>
            <a:ext cx="7639050" cy="45719"/>
          </a:xfrm>
          <a:prstGeom prst="rect">
            <a:avLst/>
          </a:prstGeom>
          <a:solidFill>
            <a:schemeClr val="bg1"/>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TW" altLang="en-US" sz="1800">
              <a:solidFill>
                <a:schemeClr val="bg1"/>
              </a:solidFill>
              <a:latin typeface="Arial" panose="020B0604020202020204" pitchFamily="34" charset="0"/>
            </a:endParaRPr>
          </a:p>
        </p:txBody>
      </p:sp>
      <p:sp>
        <p:nvSpPr>
          <p:cNvPr id="3" name="文字方塊 6">
            <a:extLst>
              <a:ext uri="{FF2B5EF4-FFF2-40B4-BE49-F238E27FC236}">
                <a16:creationId xmlns:a16="http://schemas.microsoft.com/office/drawing/2014/main" id="{AC1B35D5-822A-B9B0-1518-709145C48592}"/>
              </a:ext>
            </a:extLst>
          </p:cNvPr>
          <p:cNvSpPr txBox="1">
            <a:spLocks noChangeArrowheads="1"/>
          </p:cNvSpPr>
          <p:nvPr/>
        </p:nvSpPr>
        <p:spPr bwMode="auto">
          <a:xfrm>
            <a:off x="-901985" y="6234016"/>
            <a:ext cx="38547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TW" sz="2000" b="1" dirty="0">
                <a:solidFill>
                  <a:schemeClr val="bg1"/>
                </a:solidFill>
                <a:latin typeface="+mn-lt"/>
              </a:rPr>
              <a:t>* Team Lead</a:t>
            </a:r>
          </a:p>
        </p:txBody>
      </p:sp>
      <p:sp>
        <p:nvSpPr>
          <p:cNvPr id="4" name="文字方塊 6">
            <a:extLst>
              <a:ext uri="{FF2B5EF4-FFF2-40B4-BE49-F238E27FC236}">
                <a16:creationId xmlns:a16="http://schemas.microsoft.com/office/drawing/2014/main" id="{5D28D732-D6CD-9598-CAE2-2693662CBEE5}"/>
              </a:ext>
            </a:extLst>
          </p:cNvPr>
          <p:cNvSpPr txBox="1">
            <a:spLocks noChangeArrowheads="1"/>
          </p:cNvSpPr>
          <p:nvPr/>
        </p:nvSpPr>
        <p:spPr bwMode="auto">
          <a:xfrm>
            <a:off x="2012665" y="3501072"/>
            <a:ext cx="8245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TW" sz="2000" b="1" dirty="0">
                <a:solidFill>
                  <a:schemeClr val="bg1"/>
                </a:solidFill>
                <a:latin typeface="+mn-lt"/>
              </a:rPr>
              <a:t>112 Fall – Data Science, advised by Prof: </a:t>
            </a:r>
            <a:r>
              <a:rPr lang="en-US" altLang="zh-TW" sz="2000" b="1" dirty="0" err="1">
                <a:solidFill>
                  <a:schemeClr val="bg1"/>
                </a:solidFill>
                <a:latin typeface="+mn-lt"/>
              </a:rPr>
              <a:t>Shuen</a:t>
            </a:r>
            <a:r>
              <a:rPr lang="en-US" altLang="zh-TW" sz="2000" b="1" dirty="0">
                <a:solidFill>
                  <a:schemeClr val="bg1"/>
                </a:solidFill>
                <a:latin typeface="+mn-lt"/>
              </a:rPr>
              <a:t>-Lin </a:t>
            </a:r>
            <a:r>
              <a:rPr lang="en-US" altLang="zh-TW" sz="2000" b="1" dirty="0" err="1">
                <a:solidFill>
                  <a:schemeClr val="bg1"/>
                </a:solidFill>
                <a:latin typeface="+mn-lt"/>
              </a:rPr>
              <a:t>Jeng</a:t>
            </a:r>
            <a:endParaRPr lang="en-US" altLang="zh-TW" sz="2000" b="1" dirty="0">
              <a:solidFill>
                <a:schemeClr val="bg1"/>
              </a:solidFill>
              <a:latin typeface="+mn-lt"/>
            </a:endParaRPr>
          </a:p>
        </p:txBody>
      </p:sp>
      <p:sp>
        <p:nvSpPr>
          <p:cNvPr id="5" name="文字方塊 1">
            <a:extLst>
              <a:ext uri="{FF2B5EF4-FFF2-40B4-BE49-F238E27FC236}">
                <a16:creationId xmlns:a16="http://schemas.microsoft.com/office/drawing/2014/main" id="{D012BF0E-25EF-1FC0-54DF-E665484D8A3D}"/>
              </a:ext>
            </a:extLst>
          </p:cNvPr>
          <p:cNvSpPr txBox="1">
            <a:spLocks noChangeArrowheads="1"/>
          </p:cNvSpPr>
          <p:nvPr/>
        </p:nvSpPr>
        <p:spPr bwMode="auto">
          <a:xfrm>
            <a:off x="943503" y="5433795"/>
            <a:ext cx="10304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pPr>
            <a:r>
              <a:rPr lang="en-US" altLang="zh-TW" sz="2000" b="1" dirty="0">
                <a:solidFill>
                  <a:schemeClr val="bg1"/>
                </a:solidFill>
                <a:latin typeface="+mn-lt"/>
                <a:cs typeface="Times New Roman" panose="02020603050405020304" pitchFamily="18" charset="0"/>
              </a:rPr>
              <a:t>Jan 3, 2024</a:t>
            </a:r>
            <a:endParaRPr lang="zh-TW" altLang="en-US" sz="2000" b="1" dirty="0">
              <a:solidFill>
                <a:schemeClr val="bg1"/>
              </a:solidFill>
              <a:latin typeface="+mn-lt"/>
              <a:cs typeface="Times New Roman" panose="0202060305040502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80322" y="79375"/>
            <a:ext cx="1121144"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(3/19)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30</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5" name="文字方塊 4">
            <a:extLst>
              <a:ext uri="{FF2B5EF4-FFF2-40B4-BE49-F238E27FC236}">
                <a16:creationId xmlns:a16="http://schemas.microsoft.com/office/drawing/2014/main" id="{484A6E5B-45AC-457C-DC6B-EF2DB2EA455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pic>
        <p:nvPicPr>
          <p:cNvPr id="3" name="圖片 2">
            <a:extLst>
              <a:ext uri="{FF2B5EF4-FFF2-40B4-BE49-F238E27FC236}">
                <a16:creationId xmlns:a16="http://schemas.microsoft.com/office/drawing/2014/main" id="{93AFC86F-000C-2A7B-CA5E-415AD9EFD1C4}"/>
              </a:ext>
            </a:extLst>
          </p:cNvPr>
          <p:cNvPicPr>
            <a:picLocks noChangeAspect="1"/>
          </p:cNvPicPr>
          <p:nvPr/>
        </p:nvPicPr>
        <p:blipFill>
          <a:blip r:embed="rId4"/>
          <a:stretch>
            <a:fillRect/>
          </a:stretch>
        </p:blipFill>
        <p:spPr>
          <a:xfrm>
            <a:off x="-33338" y="2771454"/>
            <a:ext cx="12192000" cy="3414078"/>
          </a:xfrm>
          <a:prstGeom prst="rect">
            <a:avLst/>
          </a:prstGeom>
        </p:spPr>
      </p:pic>
      <p:sp>
        <p:nvSpPr>
          <p:cNvPr id="2" name="文字方塊 1">
            <a:extLst>
              <a:ext uri="{FF2B5EF4-FFF2-40B4-BE49-F238E27FC236}">
                <a16:creationId xmlns:a16="http://schemas.microsoft.com/office/drawing/2014/main" id="{21A14EA1-413A-1D44-065E-ADE2F6293543}"/>
              </a:ext>
            </a:extLst>
          </p:cNvPr>
          <p:cNvSpPr txBox="1"/>
          <p:nvPr/>
        </p:nvSpPr>
        <p:spPr>
          <a:xfrm>
            <a:off x="3385361" y="4349554"/>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sp>
        <p:nvSpPr>
          <p:cNvPr id="6" name="文字方塊 5">
            <a:extLst>
              <a:ext uri="{FF2B5EF4-FFF2-40B4-BE49-F238E27FC236}">
                <a16:creationId xmlns:a16="http://schemas.microsoft.com/office/drawing/2014/main" id="{E1712295-CB4B-1F44-2580-6FE37CEB3245}"/>
              </a:ext>
            </a:extLst>
          </p:cNvPr>
          <p:cNvSpPr txBox="1"/>
          <p:nvPr/>
        </p:nvSpPr>
        <p:spPr>
          <a:xfrm>
            <a:off x="7545460" y="4357299"/>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9" name="文字方塊 8">
            <a:extLst>
              <a:ext uri="{FF2B5EF4-FFF2-40B4-BE49-F238E27FC236}">
                <a16:creationId xmlns:a16="http://schemas.microsoft.com/office/drawing/2014/main" id="{0663DFFB-B9F8-3C5E-FC09-4F91DE1CB20A}"/>
              </a:ext>
            </a:extLst>
          </p:cNvPr>
          <p:cNvSpPr txBox="1"/>
          <p:nvPr/>
        </p:nvSpPr>
        <p:spPr>
          <a:xfrm>
            <a:off x="4840855" y="2439816"/>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0" name="文字方塊 9">
            <a:extLst>
              <a:ext uri="{FF2B5EF4-FFF2-40B4-BE49-F238E27FC236}">
                <a16:creationId xmlns:a16="http://schemas.microsoft.com/office/drawing/2014/main" id="{CBDA28AD-C335-D9C6-BDDF-E2AC376123EF}"/>
              </a:ext>
            </a:extLst>
          </p:cNvPr>
          <p:cNvSpPr txBox="1"/>
          <p:nvPr/>
        </p:nvSpPr>
        <p:spPr>
          <a:xfrm>
            <a:off x="3385360" y="3340034"/>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1" name="文字方塊 10">
            <a:extLst>
              <a:ext uri="{FF2B5EF4-FFF2-40B4-BE49-F238E27FC236}">
                <a16:creationId xmlns:a16="http://schemas.microsoft.com/office/drawing/2014/main" id="{BB4D706F-46B1-1AE4-5311-C3F927B00F79}"/>
              </a:ext>
            </a:extLst>
          </p:cNvPr>
          <p:cNvSpPr txBox="1"/>
          <p:nvPr/>
        </p:nvSpPr>
        <p:spPr>
          <a:xfrm>
            <a:off x="1042039" y="420966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5" name="文字方塊 14">
            <a:extLst>
              <a:ext uri="{FF2B5EF4-FFF2-40B4-BE49-F238E27FC236}">
                <a16:creationId xmlns:a16="http://schemas.microsoft.com/office/drawing/2014/main" id="{DB3C0AC7-DB13-ED74-E62A-842AA8B14C98}"/>
              </a:ext>
            </a:extLst>
          </p:cNvPr>
          <p:cNvSpPr txBox="1"/>
          <p:nvPr/>
        </p:nvSpPr>
        <p:spPr>
          <a:xfrm>
            <a:off x="7188492" y="3399070"/>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sp>
        <p:nvSpPr>
          <p:cNvPr id="8" name="文字方塊 7">
            <a:extLst>
              <a:ext uri="{FF2B5EF4-FFF2-40B4-BE49-F238E27FC236}">
                <a16:creationId xmlns:a16="http://schemas.microsoft.com/office/drawing/2014/main" id="{10691D39-358F-E61B-77BF-FFF357B52845}"/>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spTree>
    <p:extLst>
      <p:ext uri="{BB962C8B-B14F-4D97-AF65-F5344CB8AC3E}">
        <p14:creationId xmlns:p14="http://schemas.microsoft.com/office/powerpoint/2010/main" val="575439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16643" y="80526"/>
            <a:ext cx="1155416"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(4/19)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1825421356"/>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0.1799</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0.0022</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0.0472</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0.3581</a:t>
                      </a:r>
                      <a:endParaRPr lang="zh-TW" altLang="en-US" sz="1050" dirty="0">
                        <a:solidFill>
                          <a:schemeClr val="bg1"/>
                        </a:solidFill>
                      </a:endParaRPr>
                    </a:p>
                  </a:txBody>
                  <a:tcPr/>
                </a:tc>
                <a:tc>
                  <a:txBody>
                    <a:bodyPr/>
                    <a:lstStyle/>
                    <a:p>
                      <a:r>
                        <a:rPr lang="en-US" altLang="zh-TW" sz="1050" dirty="0">
                          <a:solidFill>
                            <a:schemeClr val="bg1"/>
                          </a:solidFill>
                        </a:rPr>
                        <a:t>0.0066</a:t>
                      </a:r>
                      <a:endParaRPr lang="zh-TW" altLang="en-US" sz="1050" dirty="0">
                        <a:solidFill>
                          <a:schemeClr val="bg1"/>
                        </a:solidFill>
                      </a:endParaRPr>
                    </a:p>
                  </a:txBody>
                  <a:tcPr/>
                </a:tc>
                <a:tc>
                  <a:txBody>
                    <a:bodyPr/>
                    <a:lstStyle/>
                    <a:p>
                      <a:r>
                        <a:rPr lang="en-US" altLang="zh-TW" sz="1050" dirty="0">
                          <a:solidFill>
                            <a:schemeClr val="bg1"/>
                          </a:solidFill>
                        </a:rPr>
                        <a:t>0.0813</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0.2142</a:t>
                      </a:r>
                      <a:endParaRPr lang="zh-TW" altLang="en-US" sz="1050" dirty="0">
                        <a:solidFill>
                          <a:schemeClr val="bg1"/>
                        </a:solidFill>
                      </a:endParaRPr>
                    </a:p>
                  </a:txBody>
                  <a:tcPr/>
                </a:tc>
                <a:tc>
                  <a:txBody>
                    <a:bodyPr/>
                    <a:lstStyle/>
                    <a:p>
                      <a:r>
                        <a:rPr lang="en-US" altLang="zh-TW" sz="1050" b="0" u="none" dirty="0">
                          <a:solidFill>
                            <a:srgbClr val="4DD1F7"/>
                          </a:solidFill>
                          <a:highlight>
                            <a:srgbClr val="FFFF00"/>
                          </a:highlight>
                        </a:rPr>
                        <a:t>0.0026</a:t>
                      </a:r>
                      <a:endParaRPr lang="zh-TW" altLang="en-US" sz="1050" b="0" u="none" dirty="0">
                        <a:solidFill>
                          <a:srgbClr val="4DD1F7"/>
                        </a:solidFill>
                        <a:highlight>
                          <a:srgbClr val="FFFF00"/>
                        </a:highlight>
                      </a:endParaRPr>
                    </a:p>
                  </a:txBody>
                  <a:tcPr/>
                </a:tc>
                <a:tc>
                  <a:txBody>
                    <a:bodyPr/>
                    <a:lstStyle/>
                    <a:p>
                      <a:r>
                        <a:rPr lang="en-US" altLang="zh-TW" sz="1050" b="0" u="none" dirty="0">
                          <a:solidFill>
                            <a:srgbClr val="4DD1F7"/>
                          </a:solidFill>
                          <a:highlight>
                            <a:srgbClr val="FFFF00"/>
                          </a:highlight>
                        </a:rPr>
                        <a:t>0.0514</a:t>
                      </a:r>
                      <a:endParaRPr lang="zh-TW" altLang="en-US" sz="1050" b="0" u="none" dirty="0">
                        <a:solidFill>
                          <a:srgbClr val="4DD1F7"/>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0.2934</a:t>
                      </a:r>
                      <a:endParaRPr lang="zh-TW" altLang="en-US" sz="1050" dirty="0">
                        <a:solidFill>
                          <a:schemeClr val="bg1"/>
                        </a:solidFill>
                      </a:endParaRPr>
                    </a:p>
                  </a:txBody>
                  <a:tcPr/>
                </a:tc>
                <a:tc>
                  <a:txBody>
                    <a:bodyPr/>
                    <a:lstStyle/>
                    <a:p>
                      <a:r>
                        <a:rPr lang="en-US" altLang="zh-TW" sz="1050" dirty="0">
                          <a:solidFill>
                            <a:schemeClr val="bg1"/>
                          </a:solidFill>
                        </a:rPr>
                        <a:t>0.0057</a:t>
                      </a:r>
                      <a:endParaRPr lang="zh-TW" altLang="en-US" sz="1050" dirty="0">
                        <a:solidFill>
                          <a:schemeClr val="bg1"/>
                        </a:solidFill>
                      </a:endParaRPr>
                    </a:p>
                  </a:txBody>
                  <a:tcPr/>
                </a:tc>
                <a:tc>
                  <a:txBody>
                    <a:bodyPr/>
                    <a:lstStyle/>
                    <a:p>
                      <a:r>
                        <a:rPr lang="en-US" altLang="zh-TW" sz="1050" dirty="0">
                          <a:solidFill>
                            <a:schemeClr val="bg1"/>
                          </a:solidFill>
                        </a:rPr>
                        <a:t>0.0759</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0.1912</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0.0026</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0.0514</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grpSp>
        <p:nvGrpSpPr>
          <p:cNvPr id="5" name="群組 4">
            <a:extLst>
              <a:ext uri="{FF2B5EF4-FFF2-40B4-BE49-F238E27FC236}">
                <a16:creationId xmlns:a16="http://schemas.microsoft.com/office/drawing/2014/main" id="{002363B3-7702-1855-56FC-9EE9A3A05F9B}"/>
              </a:ext>
            </a:extLst>
          </p:cNvPr>
          <p:cNvGrpSpPr/>
          <p:nvPr/>
        </p:nvGrpSpPr>
        <p:grpSpPr>
          <a:xfrm>
            <a:off x="7158265" y="485766"/>
            <a:ext cx="5744930" cy="1593245"/>
            <a:chOff x="269079" y="2376200"/>
            <a:chExt cx="10140498" cy="3640371"/>
          </a:xfrm>
        </p:grpSpPr>
        <p:pic>
          <p:nvPicPr>
            <p:cNvPr id="7" name="圖片 6">
              <a:extLst>
                <a:ext uri="{FF2B5EF4-FFF2-40B4-BE49-F238E27FC236}">
                  <a16:creationId xmlns:a16="http://schemas.microsoft.com/office/drawing/2014/main" id="{965BDF30-8251-9029-F333-A068E3F1E686}"/>
                </a:ext>
              </a:extLst>
            </p:cNvPr>
            <p:cNvPicPr>
              <a:picLocks noChangeAspect="1"/>
            </p:cNvPicPr>
            <p:nvPr/>
          </p:nvPicPr>
          <p:blipFill>
            <a:blip r:embed="rId3"/>
            <a:stretch>
              <a:fillRect/>
            </a:stretch>
          </p:blipFill>
          <p:spPr>
            <a:xfrm>
              <a:off x="465206" y="2820990"/>
              <a:ext cx="4251655" cy="3195581"/>
            </a:xfrm>
            <a:prstGeom prst="rect">
              <a:avLst/>
            </a:prstGeom>
          </p:spPr>
        </p:pic>
        <p:pic>
          <p:nvPicPr>
            <p:cNvPr id="40" name="圖片 39">
              <a:extLst>
                <a:ext uri="{FF2B5EF4-FFF2-40B4-BE49-F238E27FC236}">
                  <a16:creationId xmlns:a16="http://schemas.microsoft.com/office/drawing/2014/main" id="{73137F89-6563-DE5C-F92A-BB4807AABB0A}"/>
                </a:ext>
              </a:extLst>
            </p:cNvPr>
            <p:cNvPicPr>
              <a:picLocks noChangeAspect="1"/>
            </p:cNvPicPr>
            <p:nvPr/>
          </p:nvPicPr>
          <p:blipFill>
            <a:blip r:embed="rId4">
              <a:alphaModFix amt="70000"/>
            </a:blip>
            <a:stretch>
              <a:fillRect/>
            </a:stretch>
          </p:blipFill>
          <p:spPr>
            <a:xfrm>
              <a:off x="4027238" y="2376200"/>
              <a:ext cx="4582251" cy="3402779"/>
            </a:xfrm>
            <a:prstGeom prst="rect">
              <a:avLst/>
            </a:prstGeom>
          </p:spPr>
        </p:pic>
        <p:cxnSp>
          <p:nvCxnSpPr>
            <p:cNvPr id="45" name="直線接點 44">
              <a:extLst>
                <a:ext uri="{FF2B5EF4-FFF2-40B4-BE49-F238E27FC236}">
                  <a16:creationId xmlns:a16="http://schemas.microsoft.com/office/drawing/2014/main" id="{ECDF4071-1E24-7DA3-4F0B-67429D35BC8F}"/>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9" name="直線接點 58">
              <a:extLst>
                <a:ext uri="{FF2B5EF4-FFF2-40B4-BE49-F238E27FC236}">
                  <a16:creationId xmlns:a16="http://schemas.microsoft.com/office/drawing/2014/main" id="{12E076A8-6B07-63CC-9E16-DC961144B98C}"/>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0" name="直線接點 59">
              <a:extLst>
                <a:ext uri="{FF2B5EF4-FFF2-40B4-BE49-F238E27FC236}">
                  <a16:creationId xmlns:a16="http://schemas.microsoft.com/office/drawing/2014/main" id="{F20BFE21-6648-9387-E8FF-DF24598F785F}"/>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1" name="直線接點 60">
              <a:extLst>
                <a:ext uri="{FF2B5EF4-FFF2-40B4-BE49-F238E27FC236}">
                  <a16:creationId xmlns:a16="http://schemas.microsoft.com/office/drawing/2014/main" id="{9290F4A1-CAB3-C3B2-5FFF-97DFA9B286C9}"/>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2" name="直線接點 61">
              <a:extLst>
                <a:ext uri="{FF2B5EF4-FFF2-40B4-BE49-F238E27FC236}">
                  <a16:creationId xmlns:a16="http://schemas.microsoft.com/office/drawing/2014/main" id="{DC87D91F-684F-4035-06E2-F14D92F180F3}"/>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grpSp>
        <p:nvGrpSpPr>
          <p:cNvPr id="63" name="群組 62">
            <a:extLst>
              <a:ext uri="{FF2B5EF4-FFF2-40B4-BE49-F238E27FC236}">
                <a16:creationId xmlns:a16="http://schemas.microsoft.com/office/drawing/2014/main" id="{67952F2F-F46F-57B8-E182-5484952DF4D9}"/>
              </a:ext>
            </a:extLst>
          </p:cNvPr>
          <p:cNvGrpSpPr/>
          <p:nvPr/>
        </p:nvGrpSpPr>
        <p:grpSpPr>
          <a:xfrm>
            <a:off x="581615" y="2268065"/>
            <a:ext cx="5352460" cy="1990073"/>
            <a:chOff x="269079" y="2322366"/>
            <a:chExt cx="10140498" cy="3642107"/>
          </a:xfrm>
        </p:grpSpPr>
        <p:pic>
          <p:nvPicPr>
            <p:cNvPr id="35840" name="圖片 35839">
              <a:extLst>
                <a:ext uri="{FF2B5EF4-FFF2-40B4-BE49-F238E27FC236}">
                  <a16:creationId xmlns:a16="http://schemas.microsoft.com/office/drawing/2014/main" id="{1D7D254B-A23A-3D06-BD71-0C1266366CCC}"/>
                </a:ext>
              </a:extLst>
            </p:cNvPr>
            <p:cNvPicPr>
              <a:picLocks noChangeAspect="1"/>
            </p:cNvPicPr>
            <p:nvPr/>
          </p:nvPicPr>
          <p:blipFill>
            <a:blip r:embed="rId5"/>
            <a:stretch>
              <a:fillRect/>
            </a:stretch>
          </p:blipFill>
          <p:spPr>
            <a:xfrm>
              <a:off x="367278" y="2838017"/>
              <a:ext cx="4166813" cy="3126456"/>
            </a:xfrm>
            <a:prstGeom prst="rect">
              <a:avLst/>
            </a:prstGeom>
          </p:spPr>
        </p:pic>
        <p:pic>
          <p:nvPicPr>
            <p:cNvPr id="35841" name="圖片 35840">
              <a:extLst>
                <a:ext uri="{FF2B5EF4-FFF2-40B4-BE49-F238E27FC236}">
                  <a16:creationId xmlns:a16="http://schemas.microsoft.com/office/drawing/2014/main" id="{75B3E291-F322-7073-BA6D-8972EF1D25A7}"/>
                </a:ext>
              </a:extLst>
            </p:cNvPr>
            <p:cNvPicPr>
              <a:picLocks noChangeAspect="1"/>
            </p:cNvPicPr>
            <p:nvPr/>
          </p:nvPicPr>
          <p:blipFill>
            <a:blip r:embed="rId6">
              <a:alphaModFix amt="70000"/>
            </a:blip>
            <a:stretch>
              <a:fillRect/>
            </a:stretch>
          </p:blipFill>
          <p:spPr>
            <a:xfrm>
              <a:off x="3834522" y="2322366"/>
              <a:ext cx="4646782" cy="3471596"/>
            </a:xfrm>
            <a:prstGeom prst="rect">
              <a:avLst/>
            </a:prstGeom>
          </p:spPr>
        </p:pic>
        <p:grpSp>
          <p:nvGrpSpPr>
            <p:cNvPr id="35845" name="群組 35844">
              <a:extLst>
                <a:ext uri="{FF2B5EF4-FFF2-40B4-BE49-F238E27FC236}">
                  <a16:creationId xmlns:a16="http://schemas.microsoft.com/office/drawing/2014/main" id="{901E903E-46C6-E3AC-DBC1-A07833EA5976}"/>
                </a:ext>
              </a:extLst>
            </p:cNvPr>
            <p:cNvGrpSpPr/>
            <p:nvPr/>
          </p:nvGrpSpPr>
          <p:grpSpPr>
            <a:xfrm>
              <a:off x="269079" y="3086100"/>
              <a:ext cx="10140498" cy="2238375"/>
              <a:chOff x="269079" y="3086100"/>
              <a:chExt cx="10140498" cy="2238375"/>
            </a:xfrm>
          </p:grpSpPr>
          <p:cxnSp>
            <p:nvCxnSpPr>
              <p:cNvPr id="35846" name="直線接點 35845">
                <a:extLst>
                  <a:ext uri="{FF2B5EF4-FFF2-40B4-BE49-F238E27FC236}">
                    <a16:creationId xmlns:a16="http://schemas.microsoft.com/office/drawing/2014/main" id="{ECC10E86-8DC2-BDA3-A17D-17D8C9AD816A}"/>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0" name="直線接點 35849">
                <a:extLst>
                  <a:ext uri="{FF2B5EF4-FFF2-40B4-BE49-F238E27FC236}">
                    <a16:creationId xmlns:a16="http://schemas.microsoft.com/office/drawing/2014/main" id="{B9CFB9FA-376A-9316-C1E9-EDD0B9B687AA}"/>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1" name="直線接點 35850">
                <a:extLst>
                  <a:ext uri="{FF2B5EF4-FFF2-40B4-BE49-F238E27FC236}">
                    <a16:creationId xmlns:a16="http://schemas.microsoft.com/office/drawing/2014/main" id="{CB25BF1F-56D9-7E09-D2DB-33AA6F78A428}"/>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2" name="直線接點 35851">
                <a:extLst>
                  <a:ext uri="{FF2B5EF4-FFF2-40B4-BE49-F238E27FC236}">
                    <a16:creationId xmlns:a16="http://schemas.microsoft.com/office/drawing/2014/main" id="{8326D16D-987E-0EF0-3A88-081B1878F3E6}"/>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3" name="直線接點 35852">
                <a:extLst>
                  <a:ext uri="{FF2B5EF4-FFF2-40B4-BE49-F238E27FC236}">
                    <a16:creationId xmlns:a16="http://schemas.microsoft.com/office/drawing/2014/main" id="{7EA7F48D-9FF7-B309-12E9-AE53020DB431}"/>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5854" name="群組 35853">
            <a:extLst>
              <a:ext uri="{FF2B5EF4-FFF2-40B4-BE49-F238E27FC236}">
                <a16:creationId xmlns:a16="http://schemas.microsoft.com/office/drawing/2014/main" id="{DC4F0FE3-8F4D-F56F-1B37-8E75C409BFB5}"/>
              </a:ext>
            </a:extLst>
          </p:cNvPr>
          <p:cNvGrpSpPr/>
          <p:nvPr/>
        </p:nvGrpSpPr>
        <p:grpSpPr>
          <a:xfrm>
            <a:off x="6098708" y="2344562"/>
            <a:ext cx="6109108" cy="1921790"/>
            <a:chOff x="269079" y="2339588"/>
            <a:chExt cx="10140498" cy="3673596"/>
          </a:xfrm>
        </p:grpSpPr>
        <p:pic>
          <p:nvPicPr>
            <p:cNvPr id="35855" name="圖片 35854">
              <a:extLst>
                <a:ext uri="{FF2B5EF4-FFF2-40B4-BE49-F238E27FC236}">
                  <a16:creationId xmlns:a16="http://schemas.microsoft.com/office/drawing/2014/main" id="{3A76A267-9F76-4D35-DB22-7B9E0D73C15F}"/>
                </a:ext>
              </a:extLst>
            </p:cNvPr>
            <p:cNvPicPr>
              <a:picLocks noChangeAspect="1"/>
            </p:cNvPicPr>
            <p:nvPr/>
          </p:nvPicPr>
          <p:blipFill>
            <a:blip r:embed="rId7"/>
            <a:stretch>
              <a:fillRect/>
            </a:stretch>
          </p:blipFill>
          <p:spPr>
            <a:xfrm>
              <a:off x="369030" y="2795366"/>
              <a:ext cx="4283026" cy="3217818"/>
            </a:xfrm>
            <a:prstGeom prst="rect">
              <a:avLst/>
            </a:prstGeom>
          </p:spPr>
        </p:pic>
        <p:pic>
          <p:nvPicPr>
            <p:cNvPr id="35856" name="圖片 35855">
              <a:extLst>
                <a:ext uri="{FF2B5EF4-FFF2-40B4-BE49-F238E27FC236}">
                  <a16:creationId xmlns:a16="http://schemas.microsoft.com/office/drawing/2014/main" id="{DCD965D4-4E28-214C-EE3E-BC6AB4E78827}"/>
                </a:ext>
              </a:extLst>
            </p:cNvPr>
            <p:cNvPicPr>
              <a:picLocks noChangeAspect="1"/>
            </p:cNvPicPr>
            <p:nvPr/>
          </p:nvPicPr>
          <p:blipFill>
            <a:blip r:embed="rId8">
              <a:alphaModFix amt="70000"/>
            </a:blip>
            <a:stretch>
              <a:fillRect/>
            </a:stretch>
          </p:blipFill>
          <p:spPr>
            <a:xfrm>
              <a:off x="3969421" y="2339588"/>
              <a:ext cx="4651619" cy="3458742"/>
            </a:xfrm>
            <a:prstGeom prst="rect">
              <a:avLst/>
            </a:prstGeom>
          </p:spPr>
        </p:pic>
        <p:cxnSp>
          <p:nvCxnSpPr>
            <p:cNvPr id="35857" name="直線接點 35856">
              <a:extLst>
                <a:ext uri="{FF2B5EF4-FFF2-40B4-BE49-F238E27FC236}">
                  <a16:creationId xmlns:a16="http://schemas.microsoft.com/office/drawing/2014/main" id="{53E1D585-D1C6-F6FE-5A78-A8EC7D39C0CE}"/>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8" name="直線接點 35857">
              <a:extLst>
                <a:ext uri="{FF2B5EF4-FFF2-40B4-BE49-F238E27FC236}">
                  <a16:creationId xmlns:a16="http://schemas.microsoft.com/office/drawing/2014/main" id="{6F63B024-F9F5-7725-8953-CE9762578337}"/>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9" name="直線接點 35858">
              <a:extLst>
                <a:ext uri="{FF2B5EF4-FFF2-40B4-BE49-F238E27FC236}">
                  <a16:creationId xmlns:a16="http://schemas.microsoft.com/office/drawing/2014/main" id="{6B119ABD-E4E4-4D3F-94BF-4EBEE3B94FB9}"/>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0" name="直線接點 35859">
              <a:extLst>
                <a:ext uri="{FF2B5EF4-FFF2-40B4-BE49-F238E27FC236}">
                  <a16:creationId xmlns:a16="http://schemas.microsoft.com/office/drawing/2014/main" id="{1D2F3BF0-8F00-64C8-30B4-272F865314D5}"/>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1" name="直線接點 35860">
              <a:extLst>
                <a:ext uri="{FF2B5EF4-FFF2-40B4-BE49-F238E27FC236}">
                  <a16:creationId xmlns:a16="http://schemas.microsoft.com/office/drawing/2014/main" id="{2CF7726D-615F-994E-8493-6F8671E00F57}"/>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35862" name="群組 35861">
            <a:extLst>
              <a:ext uri="{FF2B5EF4-FFF2-40B4-BE49-F238E27FC236}">
                <a16:creationId xmlns:a16="http://schemas.microsoft.com/office/drawing/2014/main" id="{E2C59D35-C800-ACE5-D021-D55CBDE376C3}"/>
              </a:ext>
            </a:extLst>
          </p:cNvPr>
          <p:cNvGrpSpPr/>
          <p:nvPr/>
        </p:nvGrpSpPr>
        <p:grpSpPr>
          <a:xfrm>
            <a:off x="269294" y="4603357"/>
            <a:ext cx="5798131" cy="1947105"/>
            <a:chOff x="269079" y="2329175"/>
            <a:chExt cx="10140498" cy="3628366"/>
          </a:xfrm>
        </p:grpSpPr>
        <p:pic>
          <p:nvPicPr>
            <p:cNvPr id="35863" name="圖片 35862">
              <a:extLst>
                <a:ext uri="{FF2B5EF4-FFF2-40B4-BE49-F238E27FC236}">
                  <a16:creationId xmlns:a16="http://schemas.microsoft.com/office/drawing/2014/main" id="{E8030FAE-08F7-F2A5-03CE-5469A9448104}"/>
                </a:ext>
              </a:extLst>
            </p:cNvPr>
            <p:cNvPicPr>
              <a:picLocks noChangeAspect="1"/>
            </p:cNvPicPr>
            <p:nvPr/>
          </p:nvPicPr>
          <p:blipFill>
            <a:blip r:embed="rId9"/>
            <a:stretch>
              <a:fillRect/>
            </a:stretch>
          </p:blipFill>
          <p:spPr>
            <a:xfrm>
              <a:off x="541564" y="2825395"/>
              <a:ext cx="4169031" cy="3132146"/>
            </a:xfrm>
            <a:prstGeom prst="rect">
              <a:avLst/>
            </a:prstGeom>
          </p:spPr>
        </p:pic>
        <p:pic>
          <p:nvPicPr>
            <p:cNvPr id="35864" name="圖片 35863">
              <a:extLst>
                <a:ext uri="{FF2B5EF4-FFF2-40B4-BE49-F238E27FC236}">
                  <a16:creationId xmlns:a16="http://schemas.microsoft.com/office/drawing/2014/main" id="{614FA544-C7BD-F429-38A0-01E9FDFB3B3C}"/>
                </a:ext>
              </a:extLst>
            </p:cNvPr>
            <p:cNvPicPr>
              <a:picLocks noChangeAspect="1"/>
            </p:cNvPicPr>
            <p:nvPr/>
          </p:nvPicPr>
          <p:blipFill>
            <a:blip r:embed="rId10">
              <a:alphaModFix amt="70000"/>
            </a:blip>
            <a:stretch>
              <a:fillRect/>
            </a:stretch>
          </p:blipFill>
          <p:spPr>
            <a:xfrm>
              <a:off x="4009372" y="2329175"/>
              <a:ext cx="4665967" cy="3452936"/>
            </a:xfrm>
            <a:prstGeom prst="rect">
              <a:avLst/>
            </a:prstGeom>
          </p:spPr>
        </p:pic>
        <p:cxnSp>
          <p:nvCxnSpPr>
            <p:cNvPr id="35865" name="直線接點 35864">
              <a:extLst>
                <a:ext uri="{FF2B5EF4-FFF2-40B4-BE49-F238E27FC236}">
                  <a16:creationId xmlns:a16="http://schemas.microsoft.com/office/drawing/2014/main" id="{89CFAD99-C72C-80A0-86E1-98F2A1DF1C92}"/>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6" name="直線接點 35865">
              <a:extLst>
                <a:ext uri="{FF2B5EF4-FFF2-40B4-BE49-F238E27FC236}">
                  <a16:creationId xmlns:a16="http://schemas.microsoft.com/office/drawing/2014/main" id="{C345BF71-C4BA-6F71-E0DB-E1A561D6B146}"/>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7" name="直線接點 35866">
              <a:extLst>
                <a:ext uri="{FF2B5EF4-FFF2-40B4-BE49-F238E27FC236}">
                  <a16:creationId xmlns:a16="http://schemas.microsoft.com/office/drawing/2014/main" id="{1D209E63-E307-9B4A-C134-B840F380206A}"/>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8" name="直線接點 35867">
              <a:extLst>
                <a:ext uri="{FF2B5EF4-FFF2-40B4-BE49-F238E27FC236}">
                  <a16:creationId xmlns:a16="http://schemas.microsoft.com/office/drawing/2014/main" id="{6C0A7E30-5C7F-368F-942B-4811A55549F4}"/>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9" name="直線接點 35868">
              <a:extLst>
                <a:ext uri="{FF2B5EF4-FFF2-40B4-BE49-F238E27FC236}">
                  <a16:creationId xmlns:a16="http://schemas.microsoft.com/office/drawing/2014/main" id="{BFEC0E55-2447-DEBD-5E2F-95F2932B09DA}"/>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35870" name="群組 35869">
            <a:extLst>
              <a:ext uri="{FF2B5EF4-FFF2-40B4-BE49-F238E27FC236}">
                <a16:creationId xmlns:a16="http://schemas.microsoft.com/office/drawing/2014/main" id="{54B375F8-0E3F-113E-D0D4-40E20BAA531B}"/>
              </a:ext>
            </a:extLst>
          </p:cNvPr>
          <p:cNvGrpSpPr/>
          <p:nvPr/>
        </p:nvGrpSpPr>
        <p:grpSpPr>
          <a:xfrm>
            <a:off x="5518972" y="4628241"/>
            <a:ext cx="7028625" cy="1946577"/>
            <a:chOff x="269079" y="2438682"/>
            <a:chExt cx="10140498" cy="3544811"/>
          </a:xfrm>
        </p:grpSpPr>
        <p:pic>
          <p:nvPicPr>
            <p:cNvPr id="35871" name="圖片 35870">
              <a:extLst>
                <a:ext uri="{FF2B5EF4-FFF2-40B4-BE49-F238E27FC236}">
                  <a16:creationId xmlns:a16="http://schemas.microsoft.com/office/drawing/2014/main" id="{48A096CF-D29B-73AB-23F1-9311F83DA3A7}"/>
                </a:ext>
              </a:extLst>
            </p:cNvPr>
            <p:cNvPicPr>
              <a:picLocks noChangeAspect="1"/>
            </p:cNvPicPr>
            <p:nvPr/>
          </p:nvPicPr>
          <p:blipFill>
            <a:blip r:embed="rId11"/>
            <a:stretch>
              <a:fillRect/>
            </a:stretch>
          </p:blipFill>
          <p:spPr>
            <a:xfrm>
              <a:off x="541564" y="2864820"/>
              <a:ext cx="4147457" cy="3118673"/>
            </a:xfrm>
            <a:prstGeom prst="rect">
              <a:avLst/>
            </a:prstGeom>
          </p:spPr>
        </p:pic>
        <p:pic>
          <p:nvPicPr>
            <p:cNvPr id="35872" name="圖片 35871">
              <a:extLst>
                <a:ext uri="{FF2B5EF4-FFF2-40B4-BE49-F238E27FC236}">
                  <a16:creationId xmlns:a16="http://schemas.microsoft.com/office/drawing/2014/main" id="{C4F6E5D0-51FD-4795-91F6-D3ED387F1966}"/>
                </a:ext>
              </a:extLst>
            </p:cNvPr>
            <p:cNvPicPr>
              <a:picLocks noChangeAspect="1"/>
            </p:cNvPicPr>
            <p:nvPr/>
          </p:nvPicPr>
          <p:blipFill>
            <a:blip r:embed="rId12">
              <a:alphaModFix amt="70000"/>
            </a:blip>
            <a:stretch>
              <a:fillRect/>
            </a:stretch>
          </p:blipFill>
          <p:spPr>
            <a:xfrm>
              <a:off x="4009372" y="2438682"/>
              <a:ext cx="4507735" cy="3361995"/>
            </a:xfrm>
            <a:prstGeom prst="rect">
              <a:avLst/>
            </a:prstGeom>
          </p:spPr>
        </p:pic>
        <p:grpSp>
          <p:nvGrpSpPr>
            <p:cNvPr id="35873" name="群組 35872">
              <a:extLst>
                <a:ext uri="{FF2B5EF4-FFF2-40B4-BE49-F238E27FC236}">
                  <a16:creationId xmlns:a16="http://schemas.microsoft.com/office/drawing/2014/main" id="{18F5ACB4-C144-EA6B-0189-DBEEF097F4AA}"/>
                </a:ext>
              </a:extLst>
            </p:cNvPr>
            <p:cNvGrpSpPr/>
            <p:nvPr/>
          </p:nvGrpSpPr>
          <p:grpSpPr>
            <a:xfrm>
              <a:off x="269079" y="3086100"/>
              <a:ext cx="10140498" cy="2238375"/>
              <a:chOff x="269079" y="3086100"/>
              <a:chExt cx="10140498" cy="2238375"/>
            </a:xfrm>
          </p:grpSpPr>
          <p:cxnSp>
            <p:nvCxnSpPr>
              <p:cNvPr id="35874" name="直線接點 35873">
                <a:extLst>
                  <a:ext uri="{FF2B5EF4-FFF2-40B4-BE49-F238E27FC236}">
                    <a16:creationId xmlns:a16="http://schemas.microsoft.com/office/drawing/2014/main" id="{DD066223-175A-3945-C08E-C81EAFA8DAC3}"/>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5" name="直線接點 35874">
                <a:extLst>
                  <a:ext uri="{FF2B5EF4-FFF2-40B4-BE49-F238E27FC236}">
                    <a16:creationId xmlns:a16="http://schemas.microsoft.com/office/drawing/2014/main" id="{C15C0F4C-0A6C-DE3A-8BC7-FB642AA07E6C}"/>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6" name="直線接點 35875">
                <a:extLst>
                  <a:ext uri="{FF2B5EF4-FFF2-40B4-BE49-F238E27FC236}">
                    <a16:creationId xmlns:a16="http://schemas.microsoft.com/office/drawing/2014/main" id="{F87EC621-89A0-847A-605C-641CDC2691F9}"/>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7" name="直線接點 35876">
                <a:extLst>
                  <a:ext uri="{FF2B5EF4-FFF2-40B4-BE49-F238E27FC236}">
                    <a16:creationId xmlns:a16="http://schemas.microsoft.com/office/drawing/2014/main" id="{4E45719C-FE41-368C-0470-1869E2D6D792}"/>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8" name="直線接點 35877">
                <a:extLst>
                  <a:ext uri="{FF2B5EF4-FFF2-40B4-BE49-F238E27FC236}">
                    <a16:creationId xmlns:a16="http://schemas.microsoft.com/office/drawing/2014/main" id="{6FCA30C0-E688-A0AD-68CC-C10E542FD8B7}"/>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spTree>
    <p:extLst>
      <p:ext uri="{BB962C8B-B14F-4D97-AF65-F5344CB8AC3E}">
        <p14:creationId xmlns:p14="http://schemas.microsoft.com/office/powerpoint/2010/main" val="1399927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38195" y="87723"/>
            <a:ext cx="1014349"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(5/19)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3" name="圖片 2">
            <a:extLst>
              <a:ext uri="{FF2B5EF4-FFF2-40B4-BE49-F238E27FC236}">
                <a16:creationId xmlns:a16="http://schemas.microsoft.com/office/drawing/2014/main" id="{AB8EA12D-30A2-D0A9-B2F7-2C9FFCACE20D}"/>
              </a:ext>
            </a:extLst>
          </p:cNvPr>
          <p:cNvPicPr>
            <a:picLocks noChangeAspect="1"/>
          </p:cNvPicPr>
          <p:nvPr/>
        </p:nvPicPr>
        <p:blipFill>
          <a:blip r:embed="rId3"/>
          <a:stretch>
            <a:fillRect/>
          </a:stretch>
        </p:blipFill>
        <p:spPr>
          <a:xfrm>
            <a:off x="624568" y="2618739"/>
            <a:ext cx="6387506" cy="3719132"/>
          </a:xfrm>
          <a:prstGeom prst="rect">
            <a:avLst/>
          </a:prstGeom>
        </p:spPr>
      </p:pic>
      <p:graphicFrame>
        <p:nvGraphicFramePr>
          <p:cNvPr id="8" name="表格 7">
            <a:extLst>
              <a:ext uri="{FF2B5EF4-FFF2-40B4-BE49-F238E27FC236}">
                <a16:creationId xmlns:a16="http://schemas.microsoft.com/office/drawing/2014/main" id="{AE53279B-D29C-FE32-5C17-11FA7EAF226E}"/>
              </a:ext>
            </a:extLst>
          </p:cNvPr>
          <p:cNvGraphicFramePr>
            <a:graphicFrameLocks noGrp="1"/>
          </p:cNvGraphicFramePr>
          <p:nvPr>
            <p:extLst>
              <p:ext uri="{D42A27DB-BD31-4B8C-83A1-F6EECF244321}">
                <p14:modId xmlns:p14="http://schemas.microsoft.com/office/powerpoint/2010/main" val="1847076806"/>
              </p:ext>
            </p:extLst>
          </p:nvPr>
        </p:nvGraphicFramePr>
        <p:xfrm>
          <a:off x="8490350" y="3171202"/>
          <a:ext cx="2998387" cy="2590800"/>
        </p:xfrm>
        <a:graphic>
          <a:graphicData uri="http://schemas.openxmlformats.org/drawingml/2006/table">
            <a:tbl>
              <a:tblPr firstRow="1" bandRow="1">
                <a:tableStyleId>{125E5076-3810-47DD-B79F-674D7AD40C01}</a:tableStyleId>
              </a:tblPr>
              <a:tblGrid>
                <a:gridCol w="827405">
                  <a:extLst>
                    <a:ext uri="{9D8B030D-6E8A-4147-A177-3AD203B41FA5}">
                      <a16:colId xmlns:a16="http://schemas.microsoft.com/office/drawing/2014/main" val="1980969074"/>
                    </a:ext>
                  </a:extLst>
                </a:gridCol>
                <a:gridCol w="1254506">
                  <a:extLst>
                    <a:ext uri="{9D8B030D-6E8A-4147-A177-3AD203B41FA5}">
                      <a16:colId xmlns:a16="http://schemas.microsoft.com/office/drawing/2014/main" val="1224993307"/>
                    </a:ext>
                  </a:extLst>
                </a:gridCol>
                <a:gridCol w="916476">
                  <a:extLst>
                    <a:ext uri="{9D8B030D-6E8A-4147-A177-3AD203B41FA5}">
                      <a16:colId xmlns:a16="http://schemas.microsoft.com/office/drawing/2014/main" val="284845610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solidFill>
                            <a:srgbClr val="FF0000"/>
                          </a:solidFill>
                          <a:highlight>
                            <a:srgbClr val="FFFF00"/>
                          </a:highlight>
                        </a:rPr>
                        <a:t>5</a:t>
                      </a:r>
                      <a:endParaRPr lang="zh-TW" altLang="en-US" dirty="0">
                        <a:solidFill>
                          <a:srgbClr val="FF0000"/>
                        </a:solidFill>
                        <a:highlight>
                          <a:srgbClr val="FFFF00"/>
                        </a:highlight>
                      </a:endParaRPr>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3</a:t>
                      </a:r>
                      <a:endParaRPr lang="zh-TW" altLang="en-US" dirty="0"/>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67411400"/>
                  </a:ext>
                </a:extLst>
              </a:tr>
            </a:tbl>
          </a:graphicData>
        </a:graphic>
      </p:graphicFrame>
      <p:sp>
        <p:nvSpPr>
          <p:cNvPr id="9" name="文字方塊 8">
            <a:extLst>
              <a:ext uri="{FF2B5EF4-FFF2-40B4-BE49-F238E27FC236}">
                <a16:creationId xmlns:a16="http://schemas.microsoft.com/office/drawing/2014/main" id="{4BE647FA-33DD-3011-ACBA-595276604E9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cxnSp>
        <p:nvCxnSpPr>
          <p:cNvPr id="10" name="直線接點 9">
            <a:extLst>
              <a:ext uri="{FF2B5EF4-FFF2-40B4-BE49-F238E27FC236}">
                <a16:creationId xmlns:a16="http://schemas.microsoft.com/office/drawing/2014/main" id="{180D5E32-9F5D-6EC7-BC8F-6A18938FA43A}"/>
              </a:ext>
            </a:extLst>
          </p:cNvPr>
          <p:cNvCxnSpPr>
            <a:cxnSpLocks/>
          </p:cNvCxnSpPr>
          <p:nvPr/>
        </p:nvCxnSpPr>
        <p:spPr bwMode="auto">
          <a:xfrm>
            <a:off x="289984" y="3921330"/>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 name="文字方塊 1">
            <a:extLst>
              <a:ext uri="{FF2B5EF4-FFF2-40B4-BE49-F238E27FC236}">
                <a16:creationId xmlns:a16="http://schemas.microsoft.com/office/drawing/2014/main" id="{585698A0-F721-1D3B-7B79-5DD236EC6F27}"/>
              </a:ext>
            </a:extLst>
          </p:cNvPr>
          <p:cNvSpPr txBox="1"/>
          <p:nvPr/>
        </p:nvSpPr>
        <p:spPr>
          <a:xfrm>
            <a:off x="3826404" y="3510471"/>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berth </a:t>
            </a:r>
            <a:r>
              <a:rPr lang="zh-TW" altLang="en-US" b="0" i="0" dirty="0">
                <a:solidFill>
                  <a:srgbClr val="FF0000"/>
                </a:solidFill>
                <a:effectLst/>
                <a:latin typeface="Consolas" panose="020B0609020204030204" pitchFamily="49" charset="0"/>
              </a:rPr>
              <a:t>有無車位</a:t>
            </a:r>
            <a:endParaRPr lang="zh-TW" altLang="en-US" dirty="0">
              <a:solidFill>
                <a:srgbClr val="FF0000"/>
              </a:solidFill>
            </a:endParaRPr>
          </a:p>
        </p:txBody>
      </p:sp>
      <p:sp>
        <p:nvSpPr>
          <p:cNvPr id="5" name="文字方塊 4">
            <a:extLst>
              <a:ext uri="{FF2B5EF4-FFF2-40B4-BE49-F238E27FC236}">
                <a16:creationId xmlns:a16="http://schemas.microsoft.com/office/drawing/2014/main" id="{64E0AA01-027F-8516-C450-289C6D428651}"/>
              </a:ext>
            </a:extLst>
          </p:cNvPr>
          <p:cNvSpPr txBox="1"/>
          <p:nvPr/>
        </p:nvSpPr>
        <p:spPr>
          <a:xfrm>
            <a:off x="3862106" y="4608705"/>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Room_age</a:t>
            </a:r>
            <a:r>
              <a:rPr lang="zh-TW" altLang="en-US" b="0" i="0" dirty="0">
                <a:solidFill>
                  <a:srgbClr val="FF0000"/>
                </a:solidFill>
                <a:effectLst/>
                <a:latin typeface="Consolas" panose="020B0609020204030204" pitchFamily="49" charset="0"/>
              </a:rPr>
              <a:t> 屋齡</a:t>
            </a:r>
            <a:endParaRPr lang="zh-TW" altLang="en-US" dirty="0">
              <a:solidFill>
                <a:srgbClr val="FF0000"/>
              </a:solidFill>
            </a:endParaRPr>
          </a:p>
        </p:txBody>
      </p:sp>
      <p:sp>
        <p:nvSpPr>
          <p:cNvPr id="6" name="文字方塊 5">
            <a:extLst>
              <a:ext uri="{FF2B5EF4-FFF2-40B4-BE49-F238E27FC236}">
                <a16:creationId xmlns:a16="http://schemas.microsoft.com/office/drawing/2014/main" id="{D7982A2A-9CC1-11B2-8B2B-3E5EFCB03CEE}"/>
              </a:ext>
            </a:extLst>
          </p:cNvPr>
          <p:cNvSpPr txBox="1"/>
          <p:nvPr/>
        </p:nvSpPr>
        <p:spPr>
          <a:xfrm>
            <a:off x="3862106" y="5201795"/>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Berth_prc</a:t>
            </a:r>
            <a:r>
              <a:rPr lang="en-US" altLang="zh-TW" b="0" i="0" dirty="0">
                <a:solidFill>
                  <a:srgbClr val="FF0000"/>
                </a:solidFill>
                <a:effectLst/>
                <a:latin typeface="Consolas" panose="020B0609020204030204" pitchFamily="49" charset="0"/>
              </a:rPr>
              <a:t> </a:t>
            </a:r>
            <a:r>
              <a:rPr lang="zh-TW" altLang="en-US" b="0" i="0" dirty="0">
                <a:solidFill>
                  <a:srgbClr val="FF0000"/>
                </a:solidFill>
                <a:effectLst/>
                <a:latin typeface="Consolas" panose="020B0609020204030204" pitchFamily="49" charset="0"/>
              </a:rPr>
              <a:t>車位價格</a:t>
            </a:r>
            <a:endParaRPr lang="zh-TW" altLang="en-US" dirty="0">
              <a:solidFill>
                <a:srgbClr val="FF0000"/>
              </a:solidFill>
            </a:endParaRPr>
          </a:p>
        </p:txBody>
      </p:sp>
      <p:sp>
        <p:nvSpPr>
          <p:cNvPr id="11" name="文字方塊 10">
            <a:extLst>
              <a:ext uri="{FF2B5EF4-FFF2-40B4-BE49-F238E27FC236}">
                <a16:creationId xmlns:a16="http://schemas.microsoft.com/office/drawing/2014/main" id="{0E156A43-F56D-0DCD-5928-D60B5622930F}"/>
              </a:ext>
            </a:extLst>
          </p:cNvPr>
          <p:cNvSpPr txBox="1"/>
          <p:nvPr/>
        </p:nvSpPr>
        <p:spPr>
          <a:xfrm>
            <a:off x="3852052" y="4870670"/>
            <a:ext cx="3031596" cy="369332"/>
          </a:xfrm>
          <a:prstGeom prst="rect">
            <a:avLst/>
          </a:prstGeom>
          <a:noFill/>
        </p:spPr>
        <p:txBody>
          <a:bodyPr wrap="square">
            <a:spAutoFit/>
          </a:bodyPr>
          <a:lstStyle/>
          <a:p>
            <a:r>
              <a:rPr lang="en-US" altLang="zh-TW" dirty="0" err="1">
                <a:solidFill>
                  <a:srgbClr val="FF0000"/>
                </a:solidFill>
                <a:latin typeface="Consolas" panose="020B0609020204030204" pitchFamily="49" charset="0"/>
              </a:rPr>
              <a:t>Tot_floor</a:t>
            </a:r>
            <a:r>
              <a:rPr lang="zh-TW" altLang="en-US" dirty="0">
                <a:solidFill>
                  <a:srgbClr val="FF0000"/>
                </a:solidFill>
                <a:latin typeface="Consolas" panose="020B0609020204030204" pitchFamily="49" charset="0"/>
              </a:rPr>
              <a:t> 總樓層數</a:t>
            </a:r>
            <a:endParaRPr lang="zh-TW" altLang="en-US" dirty="0">
              <a:solidFill>
                <a:srgbClr val="FF0000"/>
              </a:solidFill>
            </a:endParaRPr>
          </a:p>
        </p:txBody>
      </p:sp>
      <p:sp>
        <p:nvSpPr>
          <p:cNvPr id="15" name="文字方塊 14">
            <a:extLst>
              <a:ext uri="{FF2B5EF4-FFF2-40B4-BE49-F238E27FC236}">
                <a16:creationId xmlns:a16="http://schemas.microsoft.com/office/drawing/2014/main" id="{4CFAD1D9-75DC-AE7C-AB17-B85853CAF16B}"/>
              </a:ext>
            </a:extLst>
          </p:cNvPr>
          <p:cNvSpPr txBox="1"/>
          <p:nvPr/>
        </p:nvSpPr>
        <p:spPr>
          <a:xfrm>
            <a:off x="3862106" y="4282903"/>
            <a:ext cx="3031596" cy="369332"/>
          </a:xfrm>
          <a:prstGeom prst="rect">
            <a:avLst/>
          </a:prstGeom>
          <a:noFill/>
        </p:spPr>
        <p:txBody>
          <a:bodyPr wrap="square">
            <a:spAutoFit/>
          </a:bodyPr>
          <a:lstStyle/>
          <a:p>
            <a:r>
              <a:rPr lang="en-US" altLang="zh-TW" dirty="0" err="1">
                <a:solidFill>
                  <a:srgbClr val="FF0000"/>
                </a:solidFill>
                <a:latin typeface="Consolas" panose="020B0609020204030204" pitchFamily="49" charset="0"/>
              </a:rPr>
              <a:t>Tot_prc</a:t>
            </a:r>
            <a:r>
              <a:rPr lang="en-US" altLang="zh-TW" dirty="0">
                <a:solidFill>
                  <a:srgbClr val="FF0000"/>
                </a:solidFill>
                <a:latin typeface="Consolas" panose="020B0609020204030204" pitchFamily="49" charset="0"/>
              </a:rPr>
              <a:t> </a:t>
            </a:r>
            <a:r>
              <a:rPr lang="zh-TW" altLang="en-US" dirty="0">
                <a:solidFill>
                  <a:srgbClr val="FF0000"/>
                </a:solidFill>
                <a:latin typeface="Consolas" panose="020B0609020204030204" pitchFamily="49" charset="0"/>
              </a:rPr>
              <a:t>總價</a:t>
            </a:r>
            <a:endParaRPr lang="zh-TW" altLang="en-US" dirty="0">
              <a:solidFill>
                <a:srgbClr val="FF0000"/>
              </a:solidFill>
            </a:endParaRPr>
          </a:p>
        </p:txBody>
      </p:sp>
      <p:sp>
        <p:nvSpPr>
          <p:cNvPr id="16" name="文字方塊 15">
            <a:extLst>
              <a:ext uri="{FF2B5EF4-FFF2-40B4-BE49-F238E27FC236}">
                <a16:creationId xmlns:a16="http://schemas.microsoft.com/office/drawing/2014/main" id="{8C8D4D42-5E35-FF7B-46D1-C973D9F05227}"/>
              </a:ext>
            </a:extLst>
          </p:cNvPr>
          <p:cNvSpPr txBox="1"/>
          <p:nvPr/>
        </p:nvSpPr>
        <p:spPr>
          <a:xfrm>
            <a:off x="3852052" y="3967255"/>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Coor_y</a:t>
            </a:r>
            <a:r>
              <a:rPr lang="zh-TW" altLang="en-US" dirty="0">
                <a:solidFill>
                  <a:srgbClr val="FF0000"/>
                </a:solidFill>
                <a:latin typeface="Consolas" panose="020B0609020204030204" pitchFamily="49" charset="0"/>
              </a:rPr>
              <a:t> 經緯度</a:t>
            </a:r>
            <a:endParaRPr lang="zh-TW" altLang="en-US" dirty="0">
              <a:solidFill>
                <a:srgbClr val="FF0000"/>
              </a:solidFill>
            </a:endParaRPr>
          </a:p>
        </p:txBody>
      </p:sp>
      <p:pic>
        <p:nvPicPr>
          <p:cNvPr id="18" name="圖片 17">
            <a:extLst>
              <a:ext uri="{FF2B5EF4-FFF2-40B4-BE49-F238E27FC236}">
                <a16:creationId xmlns:a16="http://schemas.microsoft.com/office/drawing/2014/main" id="{2E920519-8198-8C98-730D-80F57AB632A5}"/>
              </a:ext>
            </a:extLst>
          </p:cNvPr>
          <p:cNvPicPr>
            <a:picLocks noChangeAspect="1"/>
          </p:cNvPicPr>
          <p:nvPr/>
        </p:nvPicPr>
        <p:blipFill>
          <a:blip r:embed="rId4"/>
          <a:stretch>
            <a:fillRect/>
          </a:stretch>
        </p:blipFill>
        <p:spPr>
          <a:xfrm>
            <a:off x="8209695" y="221900"/>
            <a:ext cx="3709308" cy="2193606"/>
          </a:xfrm>
          <a:prstGeom prst="rect">
            <a:avLst/>
          </a:prstGeom>
        </p:spPr>
      </p:pic>
      <p:pic>
        <p:nvPicPr>
          <p:cNvPr id="19" name="Picture 8">
            <a:extLst>
              <a:ext uri="{FF2B5EF4-FFF2-40B4-BE49-F238E27FC236}">
                <a16:creationId xmlns:a16="http://schemas.microsoft.com/office/drawing/2014/main" id="{08B1B58A-3988-80C7-6259-5CBF75BE1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0604" y="201198"/>
            <a:ext cx="33051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607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38196" y="79375"/>
            <a:ext cx="111386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(6/19)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33</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sp>
        <p:nvSpPr>
          <p:cNvPr id="9" name="文字方塊 8">
            <a:extLst>
              <a:ext uri="{FF2B5EF4-FFF2-40B4-BE49-F238E27FC236}">
                <a16:creationId xmlns:a16="http://schemas.microsoft.com/office/drawing/2014/main" id="{4BE647FA-33DD-3011-ACBA-595276604E9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2" name="圖片 1">
            <a:extLst>
              <a:ext uri="{FF2B5EF4-FFF2-40B4-BE49-F238E27FC236}">
                <a16:creationId xmlns:a16="http://schemas.microsoft.com/office/drawing/2014/main" id="{E751268C-8CA5-9E1D-8D24-97C3B22C563E}"/>
              </a:ext>
            </a:extLst>
          </p:cNvPr>
          <p:cNvPicPr>
            <a:picLocks noChangeAspect="1"/>
          </p:cNvPicPr>
          <p:nvPr/>
        </p:nvPicPr>
        <p:blipFill>
          <a:blip r:embed="rId3"/>
          <a:stretch>
            <a:fillRect/>
          </a:stretch>
        </p:blipFill>
        <p:spPr>
          <a:xfrm>
            <a:off x="0" y="2682826"/>
            <a:ext cx="12192000" cy="3418541"/>
          </a:xfrm>
          <a:prstGeom prst="rect">
            <a:avLst/>
          </a:prstGeom>
        </p:spPr>
      </p:pic>
      <p:sp>
        <p:nvSpPr>
          <p:cNvPr id="6" name="文字方塊 5">
            <a:extLst>
              <a:ext uri="{FF2B5EF4-FFF2-40B4-BE49-F238E27FC236}">
                <a16:creationId xmlns:a16="http://schemas.microsoft.com/office/drawing/2014/main" id="{7B57C913-89B7-7B76-D7C2-85DDDBB6394B}"/>
              </a:ext>
            </a:extLst>
          </p:cNvPr>
          <p:cNvSpPr txBox="1"/>
          <p:nvPr/>
        </p:nvSpPr>
        <p:spPr>
          <a:xfrm>
            <a:off x="4926540" y="2278584"/>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sp>
        <p:nvSpPr>
          <p:cNvPr id="8" name="文字方塊 7">
            <a:extLst>
              <a:ext uri="{FF2B5EF4-FFF2-40B4-BE49-F238E27FC236}">
                <a16:creationId xmlns:a16="http://schemas.microsoft.com/office/drawing/2014/main" id="{C34B354E-3DC6-2D02-EE31-6513E85B3CDA}"/>
              </a:ext>
            </a:extLst>
          </p:cNvPr>
          <p:cNvSpPr txBox="1"/>
          <p:nvPr/>
        </p:nvSpPr>
        <p:spPr>
          <a:xfrm>
            <a:off x="7528833" y="422694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0" name="文字方塊 9">
            <a:extLst>
              <a:ext uri="{FF2B5EF4-FFF2-40B4-BE49-F238E27FC236}">
                <a16:creationId xmlns:a16="http://schemas.microsoft.com/office/drawing/2014/main" id="{6F27559A-8D75-8F13-27D0-6444E08408CB}"/>
              </a:ext>
            </a:extLst>
          </p:cNvPr>
          <p:cNvSpPr txBox="1"/>
          <p:nvPr/>
        </p:nvSpPr>
        <p:spPr>
          <a:xfrm>
            <a:off x="2142235" y="422694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1" name="文字方塊 10">
            <a:extLst>
              <a:ext uri="{FF2B5EF4-FFF2-40B4-BE49-F238E27FC236}">
                <a16:creationId xmlns:a16="http://schemas.microsoft.com/office/drawing/2014/main" id="{B2768FD0-519F-DF27-83A2-FCB99D1EBBBD}"/>
              </a:ext>
            </a:extLst>
          </p:cNvPr>
          <p:cNvSpPr txBox="1"/>
          <p:nvPr/>
        </p:nvSpPr>
        <p:spPr>
          <a:xfrm>
            <a:off x="7517721" y="3270218"/>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8" name="文字方塊 17">
            <a:extLst>
              <a:ext uri="{FF2B5EF4-FFF2-40B4-BE49-F238E27FC236}">
                <a16:creationId xmlns:a16="http://schemas.microsoft.com/office/drawing/2014/main" id="{04D70EC9-B542-C693-4A89-CF4130526457}"/>
              </a:ext>
            </a:extLst>
          </p:cNvPr>
          <p:cNvSpPr txBox="1"/>
          <p:nvPr/>
        </p:nvSpPr>
        <p:spPr>
          <a:xfrm>
            <a:off x="2453037" y="3244334"/>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pic>
        <p:nvPicPr>
          <p:cNvPr id="3" name="圖片 2">
            <a:extLst>
              <a:ext uri="{FF2B5EF4-FFF2-40B4-BE49-F238E27FC236}">
                <a16:creationId xmlns:a16="http://schemas.microsoft.com/office/drawing/2014/main" id="{612D613F-CD76-E991-8BB4-CAE5CF3EE282}"/>
              </a:ext>
            </a:extLst>
          </p:cNvPr>
          <p:cNvPicPr>
            <a:picLocks noChangeAspect="1"/>
          </p:cNvPicPr>
          <p:nvPr/>
        </p:nvPicPr>
        <p:blipFill>
          <a:blip r:embed="rId4"/>
          <a:stretch>
            <a:fillRect/>
          </a:stretch>
        </p:blipFill>
        <p:spPr>
          <a:xfrm>
            <a:off x="8209695" y="221900"/>
            <a:ext cx="3709308" cy="2193606"/>
          </a:xfrm>
          <a:prstGeom prst="rect">
            <a:avLst/>
          </a:prstGeom>
        </p:spPr>
      </p:pic>
    </p:spTree>
    <p:extLst>
      <p:ext uri="{BB962C8B-B14F-4D97-AF65-F5344CB8AC3E}">
        <p14:creationId xmlns:p14="http://schemas.microsoft.com/office/powerpoint/2010/main" val="3271231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16642" y="89418"/>
            <a:ext cx="1017239"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(7/19)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34</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1327973369"/>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0.2025</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0.0030</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0.0549</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1.4743</a:t>
                      </a:r>
                      <a:endParaRPr lang="zh-TW" altLang="en-US" sz="1050" dirty="0">
                        <a:solidFill>
                          <a:schemeClr val="bg1"/>
                        </a:solidFill>
                      </a:endParaRPr>
                    </a:p>
                  </a:txBody>
                  <a:tcPr/>
                </a:tc>
                <a:tc>
                  <a:txBody>
                    <a:bodyPr/>
                    <a:lstStyle/>
                    <a:p>
                      <a:r>
                        <a:rPr lang="en-US" altLang="zh-TW" sz="1050" dirty="0">
                          <a:solidFill>
                            <a:schemeClr val="bg1"/>
                          </a:solidFill>
                        </a:rPr>
                        <a:t>0.0740</a:t>
                      </a:r>
                      <a:endParaRPr lang="zh-TW" altLang="en-US" sz="1050" dirty="0">
                        <a:solidFill>
                          <a:schemeClr val="bg1"/>
                        </a:solidFill>
                      </a:endParaRPr>
                    </a:p>
                  </a:txBody>
                  <a:tcPr/>
                </a:tc>
                <a:tc>
                  <a:txBody>
                    <a:bodyPr/>
                    <a:lstStyle/>
                    <a:p>
                      <a:r>
                        <a:rPr lang="en-US" altLang="zh-TW" sz="1050" dirty="0">
                          <a:solidFill>
                            <a:schemeClr val="bg1"/>
                          </a:solidFill>
                        </a:rPr>
                        <a:t>0.2722</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2.2355</a:t>
                      </a:r>
                      <a:endParaRPr lang="zh-TW" altLang="en-US" sz="1050" dirty="0">
                        <a:solidFill>
                          <a:schemeClr val="bg1"/>
                        </a:solidFill>
                      </a:endParaRPr>
                    </a:p>
                  </a:txBody>
                  <a:tcPr/>
                </a:tc>
                <a:tc>
                  <a:txBody>
                    <a:bodyPr/>
                    <a:lstStyle/>
                    <a:p>
                      <a:r>
                        <a:rPr lang="en-US" altLang="zh-TW" sz="1050" b="0" u="none" dirty="0">
                          <a:solidFill>
                            <a:schemeClr val="bg1"/>
                          </a:solidFill>
                        </a:rPr>
                        <a:t>0.1328</a:t>
                      </a:r>
                      <a:endParaRPr lang="zh-TW" altLang="en-US" sz="1050" b="0" u="none" dirty="0">
                        <a:solidFill>
                          <a:schemeClr val="bg1"/>
                        </a:solidFill>
                      </a:endParaRPr>
                    </a:p>
                  </a:txBody>
                  <a:tcPr/>
                </a:tc>
                <a:tc>
                  <a:txBody>
                    <a:bodyPr/>
                    <a:lstStyle/>
                    <a:p>
                      <a:r>
                        <a:rPr lang="en-US" altLang="zh-TW" sz="1050" b="0" u="none" dirty="0">
                          <a:solidFill>
                            <a:schemeClr val="bg1"/>
                          </a:solidFill>
                        </a:rPr>
                        <a:t>0.3644</a:t>
                      </a:r>
                      <a:endParaRPr lang="zh-TW" altLang="en-US" sz="1050" b="0" u="none" dirty="0">
                        <a:solidFill>
                          <a:schemeClr val="bg1"/>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1.4071</a:t>
                      </a:r>
                      <a:endParaRPr lang="zh-TW" altLang="en-US" sz="1050" dirty="0">
                        <a:solidFill>
                          <a:schemeClr val="bg1"/>
                        </a:solidFill>
                      </a:endParaRPr>
                    </a:p>
                  </a:txBody>
                  <a:tcPr/>
                </a:tc>
                <a:tc>
                  <a:txBody>
                    <a:bodyPr/>
                    <a:lstStyle/>
                    <a:p>
                      <a:r>
                        <a:rPr lang="en-US" altLang="zh-TW" sz="1050" dirty="0">
                          <a:solidFill>
                            <a:schemeClr val="bg1"/>
                          </a:solidFill>
                        </a:rPr>
                        <a:t>0.0608</a:t>
                      </a:r>
                      <a:endParaRPr lang="zh-TW" altLang="en-US" sz="1050" dirty="0">
                        <a:solidFill>
                          <a:schemeClr val="bg1"/>
                        </a:solidFill>
                      </a:endParaRPr>
                    </a:p>
                  </a:txBody>
                  <a:tcPr/>
                </a:tc>
                <a:tc>
                  <a:txBody>
                    <a:bodyPr/>
                    <a:lstStyle/>
                    <a:p>
                      <a:r>
                        <a:rPr lang="en-US" altLang="zh-TW" sz="1050" dirty="0">
                          <a:solidFill>
                            <a:schemeClr val="bg1"/>
                          </a:solidFill>
                        </a:rPr>
                        <a:t>0.2466</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0.2636</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0.0046</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0.0681</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2" name="群組 1">
            <a:extLst>
              <a:ext uri="{FF2B5EF4-FFF2-40B4-BE49-F238E27FC236}">
                <a16:creationId xmlns:a16="http://schemas.microsoft.com/office/drawing/2014/main" id="{FD3455DB-E5AD-2D2E-8BC5-6F14C5426A9F}"/>
              </a:ext>
            </a:extLst>
          </p:cNvPr>
          <p:cNvGrpSpPr/>
          <p:nvPr/>
        </p:nvGrpSpPr>
        <p:grpSpPr>
          <a:xfrm>
            <a:off x="7276439" y="533184"/>
            <a:ext cx="4486065" cy="1480487"/>
            <a:chOff x="-166969" y="2361480"/>
            <a:chExt cx="10578878" cy="4361583"/>
          </a:xfrm>
        </p:grpSpPr>
        <p:pic>
          <p:nvPicPr>
            <p:cNvPr id="3" name="圖片 2">
              <a:extLst>
                <a:ext uri="{FF2B5EF4-FFF2-40B4-BE49-F238E27FC236}">
                  <a16:creationId xmlns:a16="http://schemas.microsoft.com/office/drawing/2014/main" id="{E2FF6C02-EFD7-E844-0AD8-CB10F57AFE36}"/>
                </a:ext>
              </a:extLst>
            </p:cNvPr>
            <p:cNvPicPr>
              <a:picLocks noChangeAspect="1"/>
            </p:cNvPicPr>
            <p:nvPr/>
          </p:nvPicPr>
          <p:blipFill>
            <a:blip r:embed="rId3"/>
            <a:stretch>
              <a:fillRect/>
            </a:stretch>
          </p:blipFill>
          <p:spPr>
            <a:xfrm>
              <a:off x="-166969" y="2659518"/>
              <a:ext cx="5443883" cy="4063545"/>
            </a:xfrm>
            <a:prstGeom prst="rect">
              <a:avLst/>
            </a:prstGeom>
          </p:spPr>
        </p:pic>
        <p:pic>
          <p:nvPicPr>
            <p:cNvPr id="6" name="圖片 5">
              <a:extLst>
                <a:ext uri="{FF2B5EF4-FFF2-40B4-BE49-F238E27FC236}">
                  <a16:creationId xmlns:a16="http://schemas.microsoft.com/office/drawing/2014/main" id="{7A7F9D0D-1D47-6BE9-2AD5-9062B0F82A37}"/>
                </a:ext>
              </a:extLst>
            </p:cNvPr>
            <p:cNvPicPr>
              <a:picLocks noChangeAspect="1"/>
            </p:cNvPicPr>
            <p:nvPr/>
          </p:nvPicPr>
          <p:blipFill>
            <a:blip r:embed="rId4">
              <a:alphaModFix amt="70000"/>
            </a:blip>
            <a:stretch>
              <a:fillRect/>
            </a:stretch>
          </p:blipFill>
          <p:spPr>
            <a:xfrm>
              <a:off x="4492855" y="2361480"/>
              <a:ext cx="4674000" cy="3473837"/>
            </a:xfrm>
            <a:prstGeom prst="rect">
              <a:avLst/>
            </a:prstGeom>
          </p:spPr>
        </p:pic>
        <p:grpSp>
          <p:nvGrpSpPr>
            <p:cNvPr id="8" name="群組 7">
              <a:extLst>
                <a:ext uri="{FF2B5EF4-FFF2-40B4-BE49-F238E27FC236}">
                  <a16:creationId xmlns:a16="http://schemas.microsoft.com/office/drawing/2014/main" id="{4DE2D00F-3F9E-8DFF-E0E2-F2426DFE6497}"/>
                </a:ext>
              </a:extLst>
            </p:cNvPr>
            <p:cNvGrpSpPr/>
            <p:nvPr/>
          </p:nvGrpSpPr>
          <p:grpSpPr>
            <a:xfrm>
              <a:off x="292325" y="3086331"/>
              <a:ext cx="10119584" cy="2800350"/>
              <a:chOff x="235902" y="3086100"/>
              <a:chExt cx="10119584" cy="2800350"/>
            </a:xfrm>
          </p:grpSpPr>
          <p:cxnSp>
            <p:nvCxnSpPr>
              <p:cNvPr id="9" name="直線接點 8">
                <a:extLst>
                  <a:ext uri="{FF2B5EF4-FFF2-40B4-BE49-F238E27FC236}">
                    <a16:creationId xmlns:a16="http://schemas.microsoft.com/office/drawing/2014/main" id="{9FD5C87E-2755-E96B-D290-793750C5C7E2}"/>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直線接點 9">
                <a:extLst>
                  <a:ext uri="{FF2B5EF4-FFF2-40B4-BE49-F238E27FC236}">
                    <a16:creationId xmlns:a16="http://schemas.microsoft.com/office/drawing/2014/main" id="{CCDBEF7A-F129-1C5C-7A6D-3DAB15323C2A}"/>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直線接點 10">
                <a:extLst>
                  <a:ext uri="{FF2B5EF4-FFF2-40B4-BE49-F238E27FC236}">
                    <a16:creationId xmlns:a16="http://schemas.microsoft.com/office/drawing/2014/main" id="{36C505A0-B737-DF0F-E147-E6AEB92A6F4E}"/>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接點 14">
                <a:extLst>
                  <a:ext uri="{FF2B5EF4-FFF2-40B4-BE49-F238E27FC236}">
                    <a16:creationId xmlns:a16="http://schemas.microsoft.com/office/drawing/2014/main" id="{EA4E7D33-7374-2763-8D13-67F3DCE4AA10}"/>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EA903DF5-D596-3412-1D24-D5ACCD154B62}"/>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D6A9378-44D9-2ABD-1DB5-03934CE2183A}"/>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19" name="群組 18">
            <a:extLst>
              <a:ext uri="{FF2B5EF4-FFF2-40B4-BE49-F238E27FC236}">
                <a16:creationId xmlns:a16="http://schemas.microsoft.com/office/drawing/2014/main" id="{40B5EC91-BA11-BC1D-222F-BE123F37B158}"/>
              </a:ext>
            </a:extLst>
          </p:cNvPr>
          <p:cNvGrpSpPr/>
          <p:nvPr/>
        </p:nvGrpSpPr>
        <p:grpSpPr>
          <a:xfrm>
            <a:off x="258638" y="2326412"/>
            <a:ext cx="5966299" cy="1852751"/>
            <a:chOff x="-14357" y="2351803"/>
            <a:chExt cx="10426266" cy="4341728"/>
          </a:xfrm>
        </p:grpSpPr>
        <p:pic>
          <p:nvPicPr>
            <p:cNvPr id="20" name="圖片 19">
              <a:extLst>
                <a:ext uri="{FF2B5EF4-FFF2-40B4-BE49-F238E27FC236}">
                  <a16:creationId xmlns:a16="http://schemas.microsoft.com/office/drawing/2014/main" id="{43D4569A-B1AA-9D67-9AA1-B804745355E1}"/>
                </a:ext>
              </a:extLst>
            </p:cNvPr>
            <p:cNvPicPr>
              <a:picLocks noChangeAspect="1"/>
            </p:cNvPicPr>
            <p:nvPr/>
          </p:nvPicPr>
          <p:blipFill>
            <a:blip r:embed="rId5"/>
            <a:stretch>
              <a:fillRect/>
            </a:stretch>
          </p:blipFill>
          <p:spPr>
            <a:xfrm>
              <a:off x="-14357" y="2669293"/>
              <a:ext cx="5361008" cy="4024238"/>
            </a:xfrm>
            <a:prstGeom prst="rect">
              <a:avLst/>
            </a:prstGeom>
          </p:spPr>
        </p:pic>
        <p:pic>
          <p:nvPicPr>
            <p:cNvPr id="21" name="圖片 20">
              <a:extLst>
                <a:ext uri="{FF2B5EF4-FFF2-40B4-BE49-F238E27FC236}">
                  <a16:creationId xmlns:a16="http://schemas.microsoft.com/office/drawing/2014/main" id="{C34B0C82-41F7-B026-71D2-E1C1B7A8D113}"/>
                </a:ext>
              </a:extLst>
            </p:cNvPr>
            <p:cNvPicPr>
              <a:picLocks noChangeAspect="1"/>
            </p:cNvPicPr>
            <p:nvPr/>
          </p:nvPicPr>
          <p:blipFill>
            <a:blip r:embed="rId6">
              <a:alphaModFix amt="70000"/>
            </a:blip>
            <a:stretch>
              <a:fillRect/>
            </a:stretch>
          </p:blipFill>
          <p:spPr>
            <a:xfrm>
              <a:off x="4612865" y="2351803"/>
              <a:ext cx="4611861" cy="3438041"/>
            </a:xfrm>
            <a:prstGeom prst="rect">
              <a:avLst/>
            </a:prstGeom>
          </p:spPr>
        </p:pic>
        <p:grpSp>
          <p:nvGrpSpPr>
            <p:cNvPr id="22" name="群組 21">
              <a:extLst>
                <a:ext uri="{FF2B5EF4-FFF2-40B4-BE49-F238E27FC236}">
                  <a16:creationId xmlns:a16="http://schemas.microsoft.com/office/drawing/2014/main" id="{9B6B05C3-85F0-CE3F-4A25-A8995F42B1E0}"/>
                </a:ext>
              </a:extLst>
            </p:cNvPr>
            <p:cNvGrpSpPr/>
            <p:nvPr/>
          </p:nvGrpSpPr>
          <p:grpSpPr>
            <a:xfrm>
              <a:off x="292325" y="3086331"/>
              <a:ext cx="10119584" cy="2800350"/>
              <a:chOff x="235902" y="3086100"/>
              <a:chExt cx="10119584" cy="2800350"/>
            </a:xfrm>
          </p:grpSpPr>
          <p:cxnSp>
            <p:nvCxnSpPr>
              <p:cNvPr id="23" name="直線接點 22">
                <a:extLst>
                  <a:ext uri="{FF2B5EF4-FFF2-40B4-BE49-F238E27FC236}">
                    <a16:creationId xmlns:a16="http://schemas.microsoft.com/office/drawing/2014/main" id="{231132EA-6B47-57E9-A752-63AA94039E34}"/>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4" name="直線接點 23">
                <a:extLst>
                  <a:ext uri="{FF2B5EF4-FFF2-40B4-BE49-F238E27FC236}">
                    <a16:creationId xmlns:a16="http://schemas.microsoft.com/office/drawing/2014/main" id="{DE177D20-C88D-D518-E117-60693E02580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接點 25">
                <a:extLst>
                  <a:ext uri="{FF2B5EF4-FFF2-40B4-BE49-F238E27FC236}">
                    <a16:creationId xmlns:a16="http://schemas.microsoft.com/office/drawing/2014/main" id="{384C3449-32F4-5E7B-A15B-E0DE514C518E}"/>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896FADF5-FB39-5E72-51FC-19E0755F906E}"/>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接點 27">
                <a:extLst>
                  <a:ext uri="{FF2B5EF4-FFF2-40B4-BE49-F238E27FC236}">
                    <a16:creationId xmlns:a16="http://schemas.microsoft.com/office/drawing/2014/main" id="{613E8808-9A55-BC0A-975B-ABD16C1DC17A}"/>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534FCB78-7A97-5564-F506-D1ECFCB383A1}"/>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0" name="群組 29">
            <a:extLst>
              <a:ext uri="{FF2B5EF4-FFF2-40B4-BE49-F238E27FC236}">
                <a16:creationId xmlns:a16="http://schemas.microsoft.com/office/drawing/2014/main" id="{43F9D3A1-F472-9B52-5FA2-373E306C1113}"/>
              </a:ext>
            </a:extLst>
          </p:cNvPr>
          <p:cNvGrpSpPr/>
          <p:nvPr/>
        </p:nvGrpSpPr>
        <p:grpSpPr>
          <a:xfrm>
            <a:off x="5818674" y="2247678"/>
            <a:ext cx="5328395" cy="1965404"/>
            <a:chOff x="41275" y="2322600"/>
            <a:chExt cx="10370634" cy="4419513"/>
          </a:xfrm>
        </p:grpSpPr>
        <p:pic>
          <p:nvPicPr>
            <p:cNvPr id="31" name="圖片 30">
              <a:extLst>
                <a:ext uri="{FF2B5EF4-FFF2-40B4-BE49-F238E27FC236}">
                  <a16:creationId xmlns:a16="http://schemas.microsoft.com/office/drawing/2014/main" id="{5773CE51-5802-7480-D6FE-8AD48F4509F5}"/>
                </a:ext>
              </a:extLst>
            </p:cNvPr>
            <p:cNvPicPr>
              <a:picLocks noChangeAspect="1"/>
            </p:cNvPicPr>
            <p:nvPr/>
          </p:nvPicPr>
          <p:blipFill>
            <a:blip r:embed="rId7"/>
            <a:stretch>
              <a:fillRect/>
            </a:stretch>
          </p:blipFill>
          <p:spPr>
            <a:xfrm>
              <a:off x="41275" y="2649471"/>
              <a:ext cx="5478172" cy="4092642"/>
            </a:xfrm>
            <a:prstGeom prst="rect">
              <a:avLst/>
            </a:prstGeom>
          </p:spPr>
        </p:pic>
        <p:pic>
          <p:nvPicPr>
            <p:cNvPr id="32" name="圖片 31">
              <a:extLst>
                <a:ext uri="{FF2B5EF4-FFF2-40B4-BE49-F238E27FC236}">
                  <a16:creationId xmlns:a16="http://schemas.microsoft.com/office/drawing/2014/main" id="{CC6D6BC0-936A-7FD3-EEE9-D39501D40BEF}"/>
                </a:ext>
              </a:extLst>
            </p:cNvPr>
            <p:cNvPicPr>
              <a:picLocks noChangeAspect="1"/>
            </p:cNvPicPr>
            <p:nvPr/>
          </p:nvPicPr>
          <p:blipFill>
            <a:blip r:embed="rId8">
              <a:alphaModFix amt="70000"/>
            </a:blip>
            <a:stretch>
              <a:fillRect/>
            </a:stretch>
          </p:blipFill>
          <p:spPr>
            <a:xfrm>
              <a:off x="4820869" y="2322600"/>
              <a:ext cx="4687463" cy="3500457"/>
            </a:xfrm>
            <a:prstGeom prst="rect">
              <a:avLst/>
            </a:prstGeom>
          </p:spPr>
        </p:pic>
        <p:grpSp>
          <p:nvGrpSpPr>
            <p:cNvPr id="34" name="群組 33">
              <a:extLst>
                <a:ext uri="{FF2B5EF4-FFF2-40B4-BE49-F238E27FC236}">
                  <a16:creationId xmlns:a16="http://schemas.microsoft.com/office/drawing/2014/main" id="{F17015AB-4C05-D69D-B4AD-FF42043BECEB}"/>
                </a:ext>
              </a:extLst>
            </p:cNvPr>
            <p:cNvGrpSpPr/>
            <p:nvPr/>
          </p:nvGrpSpPr>
          <p:grpSpPr>
            <a:xfrm>
              <a:off x="292325" y="3086331"/>
              <a:ext cx="10119584" cy="2800350"/>
              <a:chOff x="235902" y="3086100"/>
              <a:chExt cx="10119584" cy="2800350"/>
            </a:xfrm>
          </p:grpSpPr>
          <p:cxnSp>
            <p:nvCxnSpPr>
              <p:cNvPr id="36" name="直線接點 35">
                <a:extLst>
                  <a:ext uri="{FF2B5EF4-FFF2-40B4-BE49-F238E27FC236}">
                    <a16:creationId xmlns:a16="http://schemas.microsoft.com/office/drawing/2014/main" id="{4820E4D8-332F-DAD4-DCA2-48B2691B0D6C}"/>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7" name="直線接點 36">
                <a:extLst>
                  <a:ext uri="{FF2B5EF4-FFF2-40B4-BE49-F238E27FC236}">
                    <a16:creationId xmlns:a16="http://schemas.microsoft.com/office/drawing/2014/main" id="{34F1BCE0-B23C-548D-A570-BD59911ECD59}"/>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線接點 37">
                <a:extLst>
                  <a:ext uri="{FF2B5EF4-FFF2-40B4-BE49-F238E27FC236}">
                    <a16:creationId xmlns:a16="http://schemas.microsoft.com/office/drawing/2014/main" id="{EF1B9300-4823-0853-13CA-70025652830A}"/>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9" name="直線接點 38">
                <a:extLst>
                  <a:ext uri="{FF2B5EF4-FFF2-40B4-BE49-F238E27FC236}">
                    <a16:creationId xmlns:a16="http://schemas.microsoft.com/office/drawing/2014/main" id="{0319A38B-13FC-8CF9-E299-8F1F4083350A}"/>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1" name="直線接點 40">
                <a:extLst>
                  <a:ext uri="{FF2B5EF4-FFF2-40B4-BE49-F238E27FC236}">
                    <a16:creationId xmlns:a16="http://schemas.microsoft.com/office/drawing/2014/main" id="{D09E65F1-D4B8-04DE-6091-E621F18AE75F}"/>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2" name="直線接點 41">
                <a:extLst>
                  <a:ext uri="{FF2B5EF4-FFF2-40B4-BE49-F238E27FC236}">
                    <a16:creationId xmlns:a16="http://schemas.microsoft.com/office/drawing/2014/main" id="{5274752D-5181-976A-181F-EBCB1C005E66}"/>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43" name="群組 42">
            <a:extLst>
              <a:ext uri="{FF2B5EF4-FFF2-40B4-BE49-F238E27FC236}">
                <a16:creationId xmlns:a16="http://schemas.microsoft.com/office/drawing/2014/main" id="{33DC163E-38FD-29ED-9DF7-44BD850A60F9}"/>
              </a:ext>
            </a:extLst>
          </p:cNvPr>
          <p:cNvGrpSpPr/>
          <p:nvPr/>
        </p:nvGrpSpPr>
        <p:grpSpPr>
          <a:xfrm>
            <a:off x="232448" y="4698938"/>
            <a:ext cx="5881215" cy="2014280"/>
            <a:chOff x="41275" y="2321340"/>
            <a:chExt cx="10370634" cy="4391878"/>
          </a:xfrm>
        </p:grpSpPr>
        <p:pic>
          <p:nvPicPr>
            <p:cNvPr id="44" name="圖片 43">
              <a:extLst>
                <a:ext uri="{FF2B5EF4-FFF2-40B4-BE49-F238E27FC236}">
                  <a16:creationId xmlns:a16="http://schemas.microsoft.com/office/drawing/2014/main" id="{AEB781F4-45A2-00B3-0E92-96D0579C0535}"/>
                </a:ext>
              </a:extLst>
            </p:cNvPr>
            <p:cNvPicPr>
              <a:picLocks noChangeAspect="1"/>
            </p:cNvPicPr>
            <p:nvPr/>
          </p:nvPicPr>
          <p:blipFill>
            <a:blip r:embed="rId9"/>
            <a:stretch>
              <a:fillRect/>
            </a:stretch>
          </p:blipFill>
          <p:spPr>
            <a:xfrm>
              <a:off x="41275" y="2602130"/>
              <a:ext cx="5488551" cy="4111088"/>
            </a:xfrm>
            <a:prstGeom prst="rect">
              <a:avLst/>
            </a:prstGeom>
          </p:spPr>
        </p:pic>
        <p:pic>
          <p:nvPicPr>
            <p:cNvPr id="47" name="圖片 46">
              <a:extLst>
                <a:ext uri="{FF2B5EF4-FFF2-40B4-BE49-F238E27FC236}">
                  <a16:creationId xmlns:a16="http://schemas.microsoft.com/office/drawing/2014/main" id="{DA6BEAC3-A500-B269-7BE0-5E8EC1751930}"/>
                </a:ext>
              </a:extLst>
            </p:cNvPr>
            <p:cNvPicPr>
              <a:picLocks noChangeAspect="1"/>
            </p:cNvPicPr>
            <p:nvPr/>
          </p:nvPicPr>
          <p:blipFill>
            <a:blip r:embed="rId10">
              <a:alphaModFix amt="70000"/>
            </a:blip>
            <a:stretch>
              <a:fillRect/>
            </a:stretch>
          </p:blipFill>
          <p:spPr>
            <a:xfrm>
              <a:off x="4766356" y="2321340"/>
              <a:ext cx="4667668" cy="3469131"/>
            </a:xfrm>
            <a:prstGeom prst="rect">
              <a:avLst/>
            </a:prstGeom>
          </p:spPr>
        </p:pic>
        <p:grpSp>
          <p:nvGrpSpPr>
            <p:cNvPr id="48" name="群組 47">
              <a:extLst>
                <a:ext uri="{FF2B5EF4-FFF2-40B4-BE49-F238E27FC236}">
                  <a16:creationId xmlns:a16="http://schemas.microsoft.com/office/drawing/2014/main" id="{5FB483E8-2CB4-1854-E9CA-5EEECD09AA3C}"/>
                </a:ext>
              </a:extLst>
            </p:cNvPr>
            <p:cNvGrpSpPr/>
            <p:nvPr/>
          </p:nvGrpSpPr>
          <p:grpSpPr>
            <a:xfrm>
              <a:off x="292325" y="3086331"/>
              <a:ext cx="10119584" cy="2800350"/>
              <a:chOff x="235902" y="3086100"/>
              <a:chExt cx="10119584" cy="2800350"/>
            </a:xfrm>
          </p:grpSpPr>
          <p:cxnSp>
            <p:nvCxnSpPr>
              <p:cNvPr id="49" name="直線接點 48">
                <a:extLst>
                  <a:ext uri="{FF2B5EF4-FFF2-40B4-BE49-F238E27FC236}">
                    <a16:creationId xmlns:a16="http://schemas.microsoft.com/office/drawing/2014/main" id="{3A3BFD64-A74B-8A84-800C-F80419428F53}"/>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0" name="直線接點 49">
                <a:extLst>
                  <a:ext uri="{FF2B5EF4-FFF2-40B4-BE49-F238E27FC236}">
                    <a16:creationId xmlns:a16="http://schemas.microsoft.com/office/drawing/2014/main" id="{B34B27FA-4991-ECE0-94A7-21BAE0896C45}"/>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直線接點 50">
                <a:extLst>
                  <a:ext uri="{FF2B5EF4-FFF2-40B4-BE49-F238E27FC236}">
                    <a16:creationId xmlns:a16="http://schemas.microsoft.com/office/drawing/2014/main" id="{EC82BBDA-4C98-FD86-361F-1B827C35CC13}"/>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2" name="直線接點 51">
                <a:extLst>
                  <a:ext uri="{FF2B5EF4-FFF2-40B4-BE49-F238E27FC236}">
                    <a16:creationId xmlns:a16="http://schemas.microsoft.com/office/drawing/2014/main" id="{2B96EFC0-7E40-53EC-420E-37861B2B56C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直線接點 52">
                <a:extLst>
                  <a:ext uri="{FF2B5EF4-FFF2-40B4-BE49-F238E27FC236}">
                    <a16:creationId xmlns:a16="http://schemas.microsoft.com/office/drawing/2014/main" id="{DB666B91-2867-AE55-E656-AB0E9CF87C0C}"/>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4" name="直線接點 53">
                <a:extLst>
                  <a:ext uri="{FF2B5EF4-FFF2-40B4-BE49-F238E27FC236}">
                    <a16:creationId xmlns:a16="http://schemas.microsoft.com/office/drawing/2014/main" id="{5A0E17DC-1350-0D4C-5D31-CF8C6420D4BD}"/>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55" name="群組 54">
            <a:extLst>
              <a:ext uri="{FF2B5EF4-FFF2-40B4-BE49-F238E27FC236}">
                <a16:creationId xmlns:a16="http://schemas.microsoft.com/office/drawing/2014/main" id="{8299AF0D-7D22-525F-3E47-7A06722F9B3A}"/>
              </a:ext>
            </a:extLst>
          </p:cNvPr>
          <p:cNvGrpSpPr/>
          <p:nvPr/>
        </p:nvGrpSpPr>
        <p:grpSpPr>
          <a:xfrm>
            <a:off x="5890959" y="4678016"/>
            <a:ext cx="5278620" cy="2027834"/>
            <a:chOff x="68327" y="2290833"/>
            <a:chExt cx="10343582" cy="4404058"/>
          </a:xfrm>
        </p:grpSpPr>
        <p:pic>
          <p:nvPicPr>
            <p:cNvPr id="35879" name="圖片 35878">
              <a:extLst>
                <a:ext uri="{FF2B5EF4-FFF2-40B4-BE49-F238E27FC236}">
                  <a16:creationId xmlns:a16="http://schemas.microsoft.com/office/drawing/2014/main" id="{2E545077-9E97-A62B-ACC2-2D268D9ABBA6}"/>
                </a:ext>
              </a:extLst>
            </p:cNvPr>
            <p:cNvPicPr>
              <a:picLocks noChangeAspect="1"/>
            </p:cNvPicPr>
            <p:nvPr/>
          </p:nvPicPr>
          <p:blipFill>
            <a:blip r:embed="rId11"/>
            <a:stretch>
              <a:fillRect/>
            </a:stretch>
          </p:blipFill>
          <p:spPr>
            <a:xfrm>
              <a:off x="68327" y="2634791"/>
              <a:ext cx="5451126" cy="4060100"/>
            </a:xfrm>
            <a:prstGeom prst="rect">
              <a:avLst/>
            </a:prstGeom>
          </p:spPr>
        </p:pic>
        <p:pic>
          <p:nvPicPr>
            <p:cNvPr id="35880" name="圖片 35879">
              <a:extLst>
                <a:ext uri="{FF2B5EF4-FFF2-40B4-BE49-F238E27FC236}">
                  <a16:creationId xmlns:a16="http://schemas.microsoft.com/office/drawing/2014/main" id="{28D2EA18-DFEE-8C90-E21A-FEE6F3B485F2}"/>
                </a:ext>
              </a:extLst>
            </p:cNvPr>
            <p:cNvPicPr>
              <a:picLocks noChangeAspect="1"/>
            </p:cNvPicPr>
            <p:nvPr/>
          </p:nvPicPr>
          <p:blipFill>
            <a:blip r:embed="rId12">
              <a:alphaModFix amt="70000"/>
            </a:blip>
            <a:stretch>
              <a:fillRect/>
            </a:stretch>
          </p:blipFill>
          <p:spPr>
            <a:xfrm>
              <a:off x="4793427" y="2290833"/>
              <a:ext cx="4735574" cy="3548621"/>
            </a:xfrm>
            <a:prstGeom prst="rect">
              <a:avLst/>
            </a:prstGeom>
          </p:spPr>
        </p:pic>
        <p:grpSp>
          <p:nvGrpSpPr>
            <p:cNvPr id="35881" name="群組 35880">
              <a:extLst>
                <a:ext uri="{FF2B5EF4-FFF2-40B4-BE49-F238E27FC236}">
                  <a16:creationId xmlns:a16="http://schemas.microsoft.com/office/drawing/2014/main" id="{05C73AD4-BC55-4A88-86FF-82B55666E18F}"/>
                </a:ext>
              </a:extLst>
            </p:cNvPr>
            <p:cNvGrpSpPr/>
            <p:nvPr/>
          </p:nvGrpSpPr>
          <p:grpSpPr>
            <a:xfrm>
              <a:off x="292325" y="3086331"/>
              <a:ext cx="10119584" cy="2800350"/>
              <a:chOff x="235902" y="3086100"/>
              <a:chExt cx="10119584" cy="2800350"/>
            </a:xfrm>
          </p:grpSpPr>
          <p:cxnSp>
            <p:nvCxnSpPr>
              <p:cNvPr id="35882" name="直線接點 35881">
                <a:extLst>
                  <a:ext uri="{FF2B5EF4-FFF2-40B4-BE49-F238E27FC236}">
                    <a16:creationId xmlns:a16="http://schemas.microsoft.com/office/drawing/2014/main" id="{13D1543F-105A-E4F8-138C-CA37478DBCE2}"/>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3" name="直線接點 35882">
                <a:extLst>
                  <a:ext uri="{FF2B5EF4-FFF2-40B4-BE49-F238E27FC236}">
                    <a16:creationId xmlns:a16="http://schemas.microsoft.com/office/drawing/2014/main" id="{7E9AFEDE-EDC0-3ECA-EFC8-CC901D4C04B5}"/>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4" name="直線接點 35883">
                <a:extLst>
                  <a:ext uri="{FF2B5EF4-FFF2-40B4-BE49-F238E27FC236}">
                    <a16:creationId xmlns:a16="http://schemas.microsoft.com/office/drawing/2014/main" id="{BFD463A8-B2DA-02B4-F11F-A6377A3CAE60}"/>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5" name="直線接點 35884">
                <a:extLst>
                  <a:ext uri="{FF2B5EF4-FFF2-40B4-BE49-F238E27FC236}">
                    <a16:creationId xmlns:a16="http://schemas.microsoft.com/office/drawing/2014/main" id="{04DCCD08-909F-8CEB-CEF2-5D9F3A1A8A1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6" name="直線接點 35885">
                <a:extLst>
                  <a:ext uri="{FF2B5EF4-FFF2-40B4-BE49-F238E27FC236}">
                    <a16:creationId xmlns:a16="http://schemas.microsoft.com/office/drawing/2014/main" id="{D2C37E3C-7241-1A6F-D72A-FE1D61F095DB}"/>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7" name="直線接點 35886">
                <a:extLst>
                  <a:ext uri="{FF2B5EF4-FFF2-40B4-BE49-F238E27FC236}">
                    <a16:creationId xmlns:a16="http://schemas.microsoft.com/office/drawing/2014/main" id="{42C938C3-76B0-A1F4-441D-8C73BEC2BFD7}"/>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1879246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01957" y="84078"/>
            <a:ext cx="1019473"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(8/19)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35</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2" name="圖片 1">
            <a:extLst>
              <a:ext uri="{FF2B5EF4-FFF2-40B4-BE49-F238E27FC236}">
                <a16:creationId xmlns:a16="http://schemas.microsoft.com/office/drawing/2014/main" id="{E88DBA15-C20B-ACA5-B53C-EBAF8E81F33F}"/>
              </a:ext>
            </a:extLst>
          </p:cNvPr>
          <p:cNvPicPr>
            <a:picLocks noChangeAspect="1"/>
          </p:cNvPicPr>
          <p:nvPr/>
        </p:nvPicPr>
        <p:blipFill>
          <a:blip r:embed="rId3"/>
          <a:stretch>
            <a:fillRect/>
          </a:stretch>
        </p:blipFill>
        <p:spPr>
          <a:xfrm>
            <a:off x="624568" y="2640962"/>
            <a:ext cx="6483568" cy="3740788"/>
          </a:xfrm>
          <a:prstGeom prst="rect">
            <a:avLst/>
          </a:prstGeom>
        </p:spPr>
      </p:pic>
      <p:graphicFrame>
        <p:nvGraphicFramePr>
          <p:cNvPr id="8" name="表格 7">
            <a:extLst>
              <a:ext uri="{FF2B5EF4-FFF2-40B4-BE49-F238E27FC236}">
                <a16:creationId xmlns:a16="http://schemas.microsoft.com/office/drawing/2014/main" id="{EB45A0CC-8C38-23DB-08D8-BB62459CC0D2}"/>
              </a:ext>
            </a:extLst>
          </p:cNvPr>
          <p:cNvGraphicFramePr>
            <a:graphicFrameLocks noGrp="1"/>
          </p:cNvGraphicFramePr>
          <p:nvPr>
            <p:extLst>
              <p:ext uri="{D42A27DB-BD31-4B8C-83A1-F6EECF244321}">
                <p14:modId xmlns:p14="http://schemas.microsoft.com/office/powerpoint/2010/main" val="3799953910"/>
              </p:ext>
            </p:extLst>
          </p:nvPr>
        </p:nvGraphicFramePr>
        <p:xfrm>
          <a:off x="7771394" y="2926684"/>
          <a:ext cx="4123969" cy="2865120"/>
        </p:xfrm>
        <a:graphic>
          <a:graphicData uri="http://schemas.openxmlformats.org/drawingml/2006/table">
            <a:tbl>
              <a:tblPr firstRow="1" bandRow="1">
                <a:tableStyleId>{125E5076-3810-47DD-B79F-674D7AD40C01}</a:tableStyleId>
              </a:tblPr>
              <a:tblGrid>
                <a:gridCol w="885505">
                  <a:extLst>
                    <a:ext uri="{9D8B030D-6E8A-4147-A177-3AD203B41FA5}">
                      <a16:colId xmlns:a16="http://schemas.microsoft.com/office/drawing/2014/main" val="1980969074"/>
                    </a:ext>
                  </a:extLst>
                </a:gridCol>
                <a:gridCol w="1342597">
                  <a:extLst>
                    <a:ext uri="{9D8B030D-6E8A-4147-A177-3AD203B41FA5}">
                      <a16:colId xmlns:a16="http://schemas.microsoft.com/office/drawing/2014/main" val="1224993307"/>
                    </a:ext>
                  </a:extLst>
                </a:gridCol>
                <a:gridCol w="1144651">
                  <a:extLst>
                    <a:ext uri="{9D8B030D-6E8A-4147-A177-3AD203B41FA5}">
                      <a16:colId xmlns:a16="http://schemas.microsoft.com/office/drawing/2014/main" val="2848456102"/>
                    </a:ext>
                  </a:extLst>
                </a:gridCol>
                <a:gridCol w="751216">
                  <a:extLst>
                    <a:ext uri="{9D8B030D-6E8A-4147-A177-3AD203B41FA5}">
                      <a16:colId xmlns:a16="http://schemas.microsoft.com/office/drawing/2014/main" val="975753329"/>
                    </a:ext>
                  </a:extLst>
                </a:gridCol>
              </a:tblGrid>
              <a:tr h="397801">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p>
                    <a:p>
                      <a:r>
                        <a:rPr lang="en-US" altLang="zh-TW" dirty="0"/>
                        <a:t>(rank_10)</a:t>
                      </a:r>
                      <a:endParaRPr lang="zh-TW" altLang="en-US" dirty="0"/>
                    </a:p>
                  </a:txBody>
                  <a:tcPr/>
                </a:tc>
                <a:tc>
                  <a:txBody>
                    <a:bodyPr/>
                    <a:lstStyle/>
                    <a:p>
                      <a:r>
                        <a:rPr lang="en-US" altLang="zh-TW" dirty="0"/>
                        <a:t>Count(all)</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solidFill>
                            <a:srgbClr val="FF0000"/>
                          </a:solidFill>
                          <a:highlight>
                            <a:srgbClr val="FFFF00"/>
                          </a:highlight>
                        </a:rPr>
                        <a:t>3</a:t>
                      </a:r>
                      <a:endParaRPr lang="zh-TW" altLang="en-US" dirty="0">
                        <a:solidFill>
                          <a:srgbClr val="FF0000"/>
                        </a:solidFill>
                        <a:highlight>
                          <a:srgbClr val="FFFF00"/>
                        </a:highlight>
                      </a:endParaRPr>
                    </a:p>
                  </a:txBody>
                  <a:tcPr/>
                </a:tc>
                <a:tc>
                  <a:txBody>
                    <a:bodyPr/>
                    <a:lstStyle/>
                    <a:p>
                      <a:r>
                        <a:rPr lang="en-US" altLang="zh-TW" dirty="0">
                          <a:solidFill>
                            <a:srgbClr val="FF0000"/>
                          </a:solidFill>
                          <a:highlight>
                            <a:srgbClr val="FFFF00"/>
                          </a:highlight>
                        </a:rPr>
                        <a:t>12</a:t>
                      </a:r>
                      <a:endParaRPr lang="zh-TW" altLang="en-US" dirty="0">
                        <a:solidFill>
                          <a:srgbClr val="FF0000"/>
                        </a:solidFill>
                        <a:highlight>
                          <a:srgbClr val="FFFF00"/>
                        </a:highlight>
                      </a:endParaRPr>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t>2</a:t>
                      </a:r>
                      <a:endParaRPr lang="zh-TW" altLang="en-US" dirty="0"/>
                    </a:p>
                  </a:txBody>
                  <a:tcPr/>
                </a:tc>
                <a:tc>
                  <a:txBody>
                    <a:bodyPr/>
                    <a:lstStyle/>
                    <a:p>
                      <a:r>
                        <a:rPr lang="en-US" altLang="zh-TW" dirty="0">
                          <a:solidFill>
                            <a:srgbClr val="00B050"/>
                          </a:solidFill>
                          <a:highlight>
                            <a:srgbClr val="FFFF00"/>
                          </a:highlight>
                        </a:rPr>
                        <a:t>5</a:t>
                      </a:r>
                      <a:endParaRPr lang="zh-TW" altLang="en-US" dirty="0">
                        <a:solidFill>
                          <a:srgbClr val="00B050"/>
                        </a:solidFill>
                        <a:highlight>
                          <a:srgbClr val="FFFF00"/>
                        </a:highlight>
                      </a:endParaRPr>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1</a:t>
                      </a:r>
                      <a:endParaRPr lang="zh-TW" altLang="en-US" dirty="0"/>
                    </a:p>
                  </a:txBody>
                  <a:tcPr/>
                </a:tc>
                <a:tc>
                  <a:txBody>
                    <a:bodyPr/>
                    <a:lstStyle/>
                    <a:p>
                      <a:r>
                        <a:rPr lang="en-US" altLang="zh-TW" dirty="0"/>
                        <a:t>3</a:t>
                      </a:r>
                      <a:endParaRPr lang="zh-TW" altLang="en-US" dirty="0"/>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t>1</a:t>
                      </a:r>
                      <a:endParaRPr lang="zh-TW" altLang="en-US" dirty="0"/>
                    </a:p>
                  </a:txBody>
                  <a:tcPr/>
                </a:tc>
                <a:tc>
                  <a:txBody>
                    <a:bodyPr/>
                    <a:lstStyle/>
                    <a:p>
                      <a:r>
                        <a:rPr lang="en-US" altLang="zh-TW" dirty="0"/>
                        <a:t>2</a:t>
                      </a:r>
                      <a:endParaRPr lang="zh-TW" altLang="en-US" dirty="0"/>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0</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0</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67411400"/>
                  </a:ext>
                </a:extLst>
              </a:tr>
            </a:tbl>
          </a:graphicData>
        </a:graphic>
      </p:graphicFrame>
      <p:sp>
        <p:nvSpPr>
          <p:cNvPr id="9" name="文字方塊 8">
            <a:extLst>
              <a:ext uri="{FF2B5EF4-FFF2-40B4-BE49-F238E27FC236}">
                <a16:creationId xmlns:a16="http://schemas.microsoft.com/office/drawing/2014/main" id="{B6306833-E838-421D-7CE5-C74434489D75}"/>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cxnSp>
        <p:nvCxnSpPr>
          <p:cNvPr id="10" name="直線接點 9">
            <a:extLst>
              <a:ext uri="{FF2B5EF4-FFF2-40B4-BE49-F238E27FC236}">
                <a16:creationId xmlns:a16="http://schemas.microsoft.com/office/drawing/2014/main" id="{EA697BBB-4E24-CAEF-CBF6-0B6E1012A926}"/>
              </a:ext>
            </a:extLst>
          </p:cNvPr>
          <p:cNvCxnSpPr>
            <a:cxnSpLocks/>
          </p:cNvCxnSpPr>
          <p:nvPr/>
        </p:nvCxnSpPr>
        <p:spPr bwMode="auto">
          <a:xfrm>
            <a:off x="289984" y="4740480"/>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 name="文字方塊 2">
            <a:extLst>
              <a:ext uri="{FF2B5EF4-FFF2-40B4-BE49-F238E27FC236}">
                <a16:creationId xmlns:a16="http://schemas.microsoft.com/office/drawing/2014/main" id="{371868A3-F61A-7A9D-461D-86CDE5538702}"/>
              </a:ext>
            </a:extLst>
          </p:cNvPr>
          <p:cNvSpPr txBox="1"/>
          <p:nvPr/>
        </p:nvSpPr>
        <p:spPr>
          <a:xfrm>
            <a:off x="3866352" y="3808954"/>
            <a:ext cx="3031596" cy="369332"/>
          </a:xfrm>
          <a:prstGeom prst="rect">
            <a:avLst/>
          </a:prstGeom>
          <a:noFill/>
        </p:spPr>
        <p:txBody>
          <a:bodyPr wrap="square">
            <a:spAutoFit/>
          </a:bodyPr>
          <a:lstStyle/>
          <a:p>
            <a:r>
              <a:rPr lang="en-US" altLang="zh-TW" dirty="0" err="1">
                <a:solidFill>
                  <a:srgbClr val="FF0000"/>
                </a:solidFill>
                <a:latin typeface="Consolas" panose="020B0609020204030204" pitchFamily="49" charset="0"/>
              </a:rPr>
              <a:t>Tot_prc</a:t>
            </a:r>
            <a:r>
              <a:rPr lang="en-US" altLang="zh-TW" dirty="0">
                <a:solidFill>
                  <a:srgbClr val="FF0000"/>
                </a:solidFill>
                <a:latin typeface="Consolas" panose="020B0609020204030204" pitchFamily="49" charset="0"/>
              </a:rPr>
              <a:t> </a:t>
            </a:r>
            <a:r>
              <a:rPr lang="zh-TW" altLang="en-US" dirty="0">
                <a:solidFill>
                  <a:srgbClr val="FF0000"/>
                </a:solidFill>
                <a:latin typeface="Consolas" panose="020B0609020204030204" pitchFamily="49" charset="0"/>
              </a:rPr>
              <a:t>總價</a:t>
            </a:r>
            <a:endParaRPr lang="zh-TW" altLang="en-US" dirty="0">
              <a:solidFill>
                <a:srgbClr val="FF0000"/>
              </a:solidFill>
            </a:endParaRPr>
          </a:p>
        </p:txBody>
      </p:sp>
      <p:sp>
        <p:nvSpPr>
          <p:cNvPr id="6" name="文字方塊 5">
            <a:extLst>
              <a:ext uri="{FF2B5EF4-FFF2-40B4-BE49-F238E27FC236}">
                <a16:creationId xmlns:a16="http://schemas.microsoft.com/office/drawing/2014/main" id="{6903EE11-63AD-F405-4A29-F226725B0384}"/>
              </a:ext>
            </a:extLst>
          </p:cNvPr>
          <p:cNvSpPr txBox="1"/>
          <p:nvPr/>
        </p:nvSpPr>
        <p:spPr>
          <a:xfrm>
            <a:off x="3905199" y="4896232"/>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berth </a:t>
            </a:r>
            <a:r>
              <a:rPr lang="zh-TW" altLang="en-US" b="0" i="0" dirty="0">
                <a:solidFill>
                  <a:srgbClr val="FF0000"/>
                </a:solidFill>
                <a:effectLst/>
                <a:latin typeface="Consolas" panose="020B0609020204030204" pitchFamily="49" charset="0"/>
              </a:rPr>
              <a:t>有無車位</a:t>
            </a:r>
            <a:endParaRPr lang="zh-TW" altLang="en-US" dirty="0">
              <a:solidFill>
                <a:srgbClr val="FF0000"/>
              </a:solidFill>
            </a:endParaRPr>
          </a:p>
        </p:txBody>
      </p:sp>
      <p:sp>
        <p:nvSpPr>
          <p:cNvPr id="11" name="文字方塊 10">
            <a:extLst>
              <a:ext uri="{FF2B5EF4-FFF2-40B4-BE49-F238E27FC236}">
                <a16:creationId xmlns:a16="http://schemas.microsoft.com/office/drawing/2014/main" id="{E288B118-7A59-B11B-AA08-8AAEE794348A}"/>
              </a:ext>
            </a:extLst>
          </p:cNvPr>
          <p:cNvSpPr txBox="1"/>
          <p:nvPr/>
        </p:nvSpPr>
        <p:spPr>
          <a:xfrm>
            <a:off x="3905199" y="5284614"/>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hall </a:t>
            </a:r>
            <a:r>
              <a:rPr lang="zh-TW" altLang="en-US" b="0" i="0" dirty="0">
                <a:solidFill>
                  <a:srgbClr val="FF0000"/>
                </a:solidFill>
                <a:effectLst/>
                <a:latin typeface="Consolas" panose="020B0609020204030204" pitchFamily="49" charset="0"/>
              </a:rPr>
              <a:t>廳數</a:t>
            </a:r>
            <a:endParaRPr lang="zh-TW" altLang="en-US" dirty="0">
              <a:solidFill>
                <a:srgbClr val="FF0000"/>
              </a:solidFill>
            </a:endParaRPr>
          </a:p>
        </p:txBody>
      </p:sp>
      <p:sp>
        <p:nvSpPr>
          <p:cNvPr id="15" name="文字方塊 14">
            <a:extLst>
              <a:ext uri="{FF2B5EF4-FFF2-40B4-BE49-F238E27FC236}">
                <a16:creationId xmlns:a16="http://schemas.microsoft.com/office/drawing/2014/main" id="{789C96F9-0EFA-A102-30AA-2AD3B9DAB89E}"/>
              </a:ext>
            </a:extLst>
          </p:cNvPr>
          <p:cNvSpPr txBox="1"/>
          <p:nvPr/>
        </p:nvSpPr>
        <p:spPr>
          <a:xfrm>
            <a:off x="3905199" y="4330254"/>
            <a:ext cx="3031596" cy="369332"/>
          </a:xfrm>
          <a:prstGeom prst="rect">
            <a:avLst/>
          </a:prstGeom>
          <a:noFill/>
        </p:spPr>
        <p:txBody>
          <a:bodyPr wrap="square">
            <a:spAutoFit/>
          </a:bodyPr>
          <a:lstStyle/>
          <a:p>
            <a:r>
              <a:rPr lang="en-US" altLang="zh-TW" dirty="0" err="1">
                <a:solidFill>
                  <a:srgbClr val="FF0000"/>
                </a:solidFill>
              </a:rPr>
              <a:t>Land_area</a:t>
            </a:r>
            <a:r>
              <a:rPr lang="zh-TW" altLang="en-US" dirty="0">
                <a:solidFill>
                  <a:srgbClr val="FF0000"/>
                </a:solidFill>
              </a:rPr>
              <a:t> 土地移轉坪數</a:t>
            </a:r>
          </a:p>
        </p:txBody>
      </p:sp>
      <p:sp>
        <p:nvSpPr>
          <p:cNvPr id="16" name="文字方塊 15">
            <a:extLst>
              <a:ext uri="{FF2B5EF4-FFF2-40B4-BE49-F238E27FC236}">
                <a16:creationId xmlns:a16="http://schemas.microsoft.com/office/drawing/2014/main" id="{152E5219-B161-83B4-5344-6AE32EACF934}"/>
              </a:ext>
            </a:extLst>
          </p:cNvPr>
          <p:cNvSpPr txBox="1"/>
          <p:nvPr/>
        </p:nvSpPr>
        <p:spPr>
          <a:xfrm>
            <a:off x="3866352" y="3460169"/>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Health</a:t>
            </a:r>
            <a:r>
              <a:rPr lang="zh-TW" altLang="en-US" b="0" i="0" dirty="0">
                <a:solidFill>
                  <a:srgbClr val="FF0000"/>
                </a:solidFill>
                <a:effectLst/>
                <a:latin typeface="Consolas" panose="020B0609020204030204" pitchFamily="49" charset="0"/>
              </a:rPr>
              <a:t> 衛浴數</a:t>
            </a:r>
            <a:endParaRPr lang="zh-TW" altLang="en-US" dirty="0">
              <a:solidFill>
                <a:srgbClr val="FF0000"/>
              </a:solidFill>
            </a:endParaRPr>
          </a:p>
        </p:txBody>
      </p:sp>
      <p:pic>
        <p:nvPicPr>
          <p:cNvPr id="18" name="圖片 17">
            <a:extLst>
              <a:ext uri="{FF2B5EF4-FFF2-40B4-BE49-F238E27FC236}">
                <a16:creationId xmlns:a16="http://schemas.microsoft.com/office/drawing/2014/main" id="{5FD55C8F-886E-B568-805D-71D065214DA6}"/>
              </a:ext>
            </a:extLst>
          </p:cNvPr>
          <p:cNvPicPr>
            <a:picLocks noChangeAspect="1"/>
          </p:cNvPicPr>
          <p:nvPr/>
        </p:nvPicPr>
        <p:blipFill>
          <a:blip r:embed="rId4"/>
          <a:stretch>
            <a:fillRect/>
          </a:stretch>
        </p:blipFill>
        <p:spPr>
          <a:xfrm>
            <a:off x="8609489" y="147035"/>
            <a:ext cx="3353622" cy="1989105"/>
          </a:xfrm>
          <a:prstGeom prst="rect">
            <a:avLst/>
          </a:prstGeom>
        </p:spPr>
      </p:pic>
      <p:pic>
        <p:nvPicPr>
          <p:cNvPr id="20" name="Picture 4">
            <a:extLst>
              <a:ext uri="{FF2B5EF4-FFF2-40B4-BE49-F238E27FC236}">
                <a16:creationId xmlns:a16="http://schemas.microsoft.com/office/drawing/2014/main" id="{8A233EDE-5E8B-B777-2A64-D182A86A8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2798" y="178006"/>
            <a:ext cx="3295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24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34112" y="80480"/>
            <a:ext cx="1098488"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(9/19)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36</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9" name="文字方塊 8">
            <a:extLst>
              <a:ext uri="{FF2B5EF4-FFF2-40B4-BE49-F238E27FC236}">
                <a16:creationId xmlns:a16="http://schemas.microsoft.com/office/drawing/2014/main" id="{B6306833-E838-421D-7CE5-C74434489D75}"/>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3" name="圖片 2">
            <a:extLst>
              <a:ext uri="{FF2B5EF4-FFF2-40B4-BE49-F238E27FC236}">
                <a16:creationId xmlns:a16="http://schemas.microsoft.com/office/drawing/2014/main" id="{337F187F-2924-D149-5160-20DD5C220055}"/>
              </a:ext>
            </a:extLst>
          </p:cNvPr>
          <p:cNvPicPr>
            <a:picLocks noChangeAspect="1"/>
          </p:cNvPicPr>
          <p:nvPr/>
        </p:nvPicPr>
        <p:blipFill>
          <a:blip r:embed="rId3"/>
          <a:stretch>
            <a:fillRect/>
          </a:stretch>
        </p:blipFill>
        <p:spPr>
          <a:xfrm>
            <a:off x="-42861" y="2609642"/>
            <a:ext cx="12192000" cy="3380908"/>
          </a:xfrm>
          <a:prstGeom prst="rect">
            <a:avLst/>
          </a:prstGeom>
        </p:spPr>
      </p:pic>
      <p:sp>
        <p:nvSpPr>
          <p:cNvPr id="2" name="文字方塊 1">
            <a:extLst>
              <a:ext uri="{FF2B5EF4-FFF2-40B4-BE49-F238E27FC236}">
                <a16:creationId xmlns:a16="http://schemas.microsoft.com/office/drawing/2014/main" id="{FFED3612-835A-6692-82B9-3BA8618ADA33}"/>
              </a:ext>
            </a:extLst>
          </p:cNvPr>
          <p:cNvSpPr txBox="1"/>
          <p:nvPr/>
        </p:nvSpPr>
        <p:spPr>
          <a:xfrm>
            <a:off x="4833895" y="2205400"/>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sp>
        <p:nvSpPr>
          <p:cNvPr id="5" name="文字方塊 4">
            <a:extLst>
              <a:ext uri="{FF2B5EF4-FFF2-40B4-BE49-F238E27FC236}">
                <a16:creationId xmlns:a16="http://schemas.microsoft.com/office/drawing/2014/main" id="{E2FE249D-077A-F88F-B84A-1805DAFDE9C6}"/>
              </a:ext>
            </a:extLst>
          </p:cNvPr>
          <p:cNvSpPr txBox="1"/>
          <p:nvPr/>
        </p:nvSpPr>
        <p:spPr>
          <a:xfrm>
            <a:off x="7545460" y="4195487"/>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6" name="文字方塊 5">
            <a:extLst>
              <a:ext uri="{FF2B5EF4-FFF2-40B4-BE49-F238E27FC236}">
                <a16:creationId xmlns:a16="http://schemas.microsoft.com/office/drawing/2014/main" id="{7D337B6B-AEE7-036A-9976-67EE7EFAA8F0}"/>
              </a:ext>
            </a:extLst>
          </p:cNvPr>
          <p:cNvSpPr txBox="1"/>
          <p:nvPr/>
        </p:nvSpPr>
        <p:spPr>
          <a:xfrm>
            <a:off x="2000497" y="418774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8" name="文字方塊 7">
            <a:extLst>
              <a:ext uri="{FF2B5EF4-FFF2-40B4-BE49-F238E27FC236}">
                <a16:creationId xmlns:a16="http://schemas.microsoft.com/office/drawing/2014/main" id="{D4F01995-CA7F-024C-77C3-46AC24CD2CB9}"/>
              </a:ext>
            </a:extLst>
          </p:cNvPr>
          <p:cNvSpPr txBox="1"/>
          <p:nvPr/>
        </p:nvSpPr>
        <p:spPr>
          <a:xfrm>
            <a:off x="2392708" y="3142479"/>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0" name="文字方塊 9">
            <a:extLst>
              <a:ext uri="{FF2B5EF4-FFF2-40B4-BE49-F238E27FC236}">
                <a16:creationId xmlns:a16="http://schemas.microsoft.com/office/drawing/2014/main" id="{BFD508AC-4F11-3A4C-D163-7508889B15EA}"/>
              </a:ext>
            </a:extLst>
          </p:cNvPr>
          <p:cNvSpPr txBox="1"/>
          <p:nvPr/>
        </p:nvSpPr>
        <p:spPr>
          <a:xfrm>
            <a:off x="7354828" y="3210018"/>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1" name="文字方塊 10">
            <a:extLst>
              <a:ext uri="{FF2B5EF4-FFF2-40B4-BE49-F238E27FC236}">
                <a16:creationId xmlns:a16="http://schemas.microsoft.com/office/drawing/2014/main" id="{5C3F6B09-EDF0-3E2E-2F49-A437B8300E8E}"/>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pic>
        <p:nvPicPr>
          <p:cNvPr id="15" name="圖片 14">
            <a:extLst>
              <a:ext uri="{FF2B5EF4-FFF2-40B4-BE49-F238E27FC236}">
                <a16:creationId xmlns:a16="http://schemas.microsoft.com/office/drawing/2014/main" id="{F9D5327F-3450-62CB-8010-ED131552345B}"/>
              </a:ext>
            </a:extLst>
          </p:cNvPr>
          <p:cNvPicPr>
            <a:picLocks noChangeAspect="1"/>
          </p:cNvPicPr>
          <p:nvPr/>
        </p:nvPicPr>
        <p:blipFill>
          <a:blip r:embed="rId4"/>
          <a:stretch>
            <a:fillRect/>
          </a:stretch>
        </p:blipFill>
        <p:spPr>
          <a:xfrm>
            <a:off x="8609489" y="147035"/>
            <a:ext cx="3353622" cy="1989105"/>
          </a:xfrm>
          <a:prstGeom prst="rect">
            <a:avLst/>
          </a:prstGeom>
        </p:spPr>
      </p:pic>
    </p:spTree>
    <p:extLst>
      <p:ext uri="{BB962C8B-B14F-4D97-AF65-F5344CB8AC3E}">
        <p14:creationId xmlns:p14="http://schemas.microsoft.com/office/powerpoint/2010/main" val="1279626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18888" y="89418"/>
            <a:ext cx="1133168"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(10/19)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37</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3393407063"/>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0.2853</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0.0171</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0.1309</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1.0194</a:t>
                      </a:r>
                      <a:endParaRPr lang="zh-TW" altLang="en-US" sz="1050" dirty="0">
                        <a:solidFill>
                          <a:schemeClr val="bg1"/>
                        </a:solidFill>
                      </a:endParaRPr>
                    </a:p>
                  </a:txBody>
                  <a:tcPr/>
                </a:tc>
                <a:tc>
                  <a:txBody>
                    <a:bodyPr/>
                    <a:lstStyle/>
                    <a:p>
                      <a:r>
                        <a:rPr lang="en-US" altLang="zh-TW" sz="1050" dirty="0">
                          <a:solidFill>
                            <a:schemeClr val="bg1"/>
                          </a:solidFill>
                        </a:rPr>
                        <a:t>0.0636</a:t>
                      </a:r>
                      <a:endParaRPr lang="zh-TW" altLang="en-US" sz="1050" dirty="0">
                        <a:solidFill>
                          <a:schemeClr val="bg1"/>
                        </a:solidFill>
                      </a:endParaRPr>
                    </a:p>
                  </a:txBody>
                  <a:tcPr/>
                </a:tc>
                <a:tc>
                  <a:txBody>
                    <a:bodyPr/>
                    <a:lstStyle/>
                    <a:p>
                      <a:r>
                        <a:rPr lang="en-US" altLang="zh-TW" sz="1050" dirty="0">
                          <a:solidFill>
                            <a:schemeClr val="bg1"/>
                          </a:solidFill>
                        </a:rPr>
                        <a:t>0.2522</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1.0382</a:t>
                      </a:r>
                      <a:endParaRPr lang="zh-TW" altLang="en-US" sz="1050" dirty="0">
                        <a:solidFill>
                          <a:schemeClr val="bg1"/>
                        </a:solidFill>
                      </a:endParaRPr>
                    </a:p>
                  </a:txBody>
                  <a:tcPr/>
                </a:tc>
                <a:tc>
                  <a:txBody>
                    <a:bodyPr/>
                    <a:lstStyle/>
                    <a:p>
                      <a:r>
                        <a:rPr lang="en-US" altLang="zh-TW" sz="1050" b="0" u="none" dirty="0">
                          <a:solidFill>
                            <a:schemeClr val="bg1"/>
                          </a:solidFill>
                        </a:rPr>
                        <a:t>0.0550</a:t>
                      </a:r>
                      <a:endParaRPr lang="zh-TW" altLang="en-US" sz="1050" b="0" u="none" dirty="0">
                        <a:solidFill>
                          <a:schemeClr val="bg1"/>
                        </a:solidFill>
                      </a:endParaRPr>
                    </a:p>
                  </a:txBody>
                  <a:tcPr/>
                </a:tc>
                <a:tc>
                  <a:txBody>
                    <a:bodyPr/>
                    <a:lstStyle/>
                    <a:p>
                      <a:r>
                        <a:rPr lang="en-US" altLang="zh-TW" sz="1050" b="0" u="none" dirty="0">
                          <a:solidFill>
                            <a:schemeClr val="bg1"/>
                          </a:solidFill>
                        </a:rPr>
                        <a:t>0.2347</a:t>
                      </a:r>
                      <a:endParaRPr lang="zh-TW" altLang="en-US" sz="1050" b="0" u="none" dirty="0">
                        <a:solidFill>
                          <a:schemeClr val="bg1"/>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1.0634</a:t>
                      </a:r>
                      <a:endParaRPr lang="zh-TW" altLang="en-US" sz="1050" dirty="0">
                        <a:solidFill>
                          <a:schemeClr val="bg1"/>
                        </a:solidFill>
                      </a:endParaRPr>
                    </a:p>
                  </a:txBody>
                  <a:tcPr/>
                </a:tc>
                <a:tc>
                  <a:txBody>
                    <a:bodyPr/>
                    <a:lstStyle/>
                    <a:p>
                      <a:r>
                        <a:rPr lang="en-US" altLang="zh-TW" sz="1050" dirty="0">
                          <a:solidFill>
                            <a:schemeClr val="bg1"/>
                          </a:solidFill>
                        </a:rPr>
                        <a:t>0.0568</a:t>
                      </a:r>
                      <a:endParaRPr lang="zh-TW" altLang="en-US" sz="1050" dirty="0">
                        <a:solidFill>
                          <a:schemeClr val="bg1"/>
                        </a:solidFill>
                      </a:endParaRPr>
                    </a:p>
                  </a:txBody>
                  <a:tcPr/>
                </a:tc>
                <a:tc>
                  <a:txBody>
                    <a:bodyPr/>
                    <a:lstStyle/>
                    <a:p>
                      <a:r>
                        <a:rPr lang="en-US" altLang="zh-TW" sz="1050" dirty="0">
                          <a:solidFill>
                            <a:schemeClr val="bg1"/>
                          </a:solidFill>
                        </a:rPr>
                        <a:t>0.2384</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0.3163</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0.0173</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0.1315</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2" name="群組 1">
            <a:extLst>
              <a:ext uri="{FF2B5EF4-FFF2-40B4-BE49-F238E27FC236}">
                <a16:creationId xmlns:a16="http://schemas.microsoft.com/office/drawing/2014/main" id="{FD3455DB-E5AD-2D2E-8BC5-6F14C5426A9F}"/>
              </a:ext>
            </a:extLst>
          </p:cNvPr>
          <p:cNvGrpSpPr/>
          <p:nvPr/>
        </p:nvGrpSpPr>
        <p:grpSpPr>
          <a:xfrm>
            <a:off x="7276439" y="533184"/>
            <a:ext cx="4486065" cy="1480487"/>
            <a:chOff x="-166969" y="2361480"/>
            <a:chExt cx="10578878" cy="4361583"/>
          </a:xfrm>
        </p:grpSpPr>
        <p:pic>
          <p:nvPicPr>
            <p:cNvPr id="3" name="圖片 2">
              <a:extLst>
                <a:ext uri="{FF2B5EF4-FFF2-40B4-BE49-F238E27FC236}">
                  <a16:creationId xmlns:a16="http://schemas.microsoft.com/office/drawing/2014/main" id="{E2FF6C02-EFD7-E844-0AD8-CB10F57AFE36}"/>
                </a:ext>
              </a:extLst>
            </p:cNvPr>
            <p:cNvPicPr>
              <a:picLocks noChangeAspect="1"/>
            </p:cNvPicPr>
            <p:nvPr/>
          </p:nvPicPr>
          <p:blipFill>
            <a:blip r:embed="rId3"/>
            <a:stretch>
              <a:fillRect/>
            </a:stretch>
          </p:blipFill>
          <p:spPr>
            <a:xfrm>
              <a:off x="-166969" y="2659518"/>
              <a:ext cx="5443883" cy="4063545"/>
            </a:xfrm>
            <a:prstGeom prst="rect">
              <a:avLst/>
            </a:prstGeom>
          </p:spPr>
        </p:pic>
        <p:pic>
          <p:nvPicPr>
            <p:cNvPr id="6" name="圖片 5">
              <a:extLst>
                <a:ext uri="{FF2B5EF4-FFF2-40B4-BE49-F238E27FC236}">
                  <a16:creationId xmlns:a16="http://schemas.microsoft.com/office/drawing/2014/main" id="{7A7F9D0D-1D47-6BE9-2AD5-9062B0F82A37}"/>
                </a:ext>
              </a:extLst>
            </p:cNvPr>
            <p:cNvPicPr>
              <a:picLocks noChangeAspect="1"/>
            </p:cNvPicPr>
            <p:nvPr/>
          </p:nvPicPr>
          <p:blipFill>
            <a:blip r:embed="rId4">
              <a:alphaModFix amt="70000"/>
            </a:blip>
            <a:stretch>
              <a:fillRect/>
            </a:stretch>
          </p:blipFill>
          <p:spPr>
            <a:xfrm>
              <a:off x="4492855" y="2361480"/>
              <a:ext cx="4674000" cy="3473837"/>
            </a:xfrm>
            <a:prstGeom prst="rect">
              <a:avLst/>
            </a:prstGeom>
          </p:spPr>
        </p:pic>
        <p:grpSp>
          <p:nvGrpSpPr>
            <p:cNvPr id="8" name="群組 7">
              <a:extLst>
                <a:ext uri="{FF2B5EF4-FFF2-40B4-BE49-F238E27FC236}">
                  <a16:creationId xmlns:a16="http://schemas.microsoft.com/office/drawing/2014/main" id="{4DE2D00F-3F9E-8DFF-E0E2-F2426DFE6497}"/>
                </a:ext>
              </a:extLst>
            </p:cNvPr>
            <p:cNvGrpSpPr/>
            <p:nvPr/>
          </p:nvGrpSpPr>
          <p:grpSpPr>
            <a:xfrm>
              <a:off x="292325" y="3086331"/>
              <a:ext cx="10119584" cy="2800350"/>
              <a:chOff x="235902" y="3086100"/>
              <a:chExt cx="10119584" cy="2800350"/>
            </a:xfrm>
          </p:grpSpPr>
          <p:cxnSp>
            <p:nvCxnSpPr>
              <p:cNvPr id="9" name="直線接點 8">
                <a:extLst>
                  <a:ext uri="{FF2B5EF4-FFF2-40B4-BE49-F238E27FC236}">
                    <a16:creationId xmlns:a16="http://schemas.microsoft.com/office/drawing/2014/main" id="{9FD5C87E-2755-E96B-D290-793750C5C7E2}"/>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直線接點 9">
                <a:extLst>
                  <a:ext uri="{FF2B5EF4-FFF2-40B4-BE49-F238E27FC236}">
                    <a16:creationId xmlns:a16="http://schemas.microsoft.com/office/drawing/2014/main" id="{CCDBEF7A-F129-1C5C-7A6D-3DAB15323C2A}"/>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直線接點 10">
                <a:extLst>
                  <a:ext uri="{FF2B5EF4-FFF2-40B4-BE49-F238E27FC236}">
                    <a16:creationId xmlns:a16="http://schemas.microsoft.com/office/drawing/2014/main" id="{36C505A0-B737-DF0F-E147-E6AEB92A6F4E}"/>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接點 14">
                <a:extLst>
                  <a:ext uri="{FF2B5EF4-FFF2-40B4-BE49-F238E27FC236}">
                    <a16:creationId xmlns:a16="http://schemas.microsoft.com/office/drawing/2014/main" id="{EA4E7D33-7374-2763-8D13-67F3DCE4AA10}"/>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EA903DF5-D596-3412-1D24-D5ACCD154B62}"/>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D6A9378-44D9-2ABD-1DB5-03934CE2183A}"/>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19" name="群組 18">
            <a:extLst>
              <a:ext uri="{FF2B5EF4-FFF2-40B4-BE49-F238E27FC236}">
                <a16:creationId xmlns:a16="http://schemas.microsoft.com/office/drawing/2014/main" id="{40B5EC91-BA11-BC1D-222F-BE123F37B158}"/>
              </a:ext>
            </a:extLst>
          </p:cNvPr>
          <p:cNvGrpSpPr/>
          <p:nvPr/>
        </p:nvGrpSpPr>
        <p:grpSpPr>
          <a:xfrm>
            <a:off x="258638" y="2326412"/>
            <a:ext cx="5966299" cy="1852751"/>
            <a:chOff x="-14357" y="2351803"/>
            <a:chExt cx="10426266" cy="4341728"/>
          </a:xfrm>
        </p:grpSpPr>
        <p:pic>
          <p:nvPicPr>
            <p:cNvPr id="20" name="圖片 19">
              <a:extLst>
                <a:ext uri="{FF2B5EF4-FFF2-40B4-BE49-F238E27FC236}">
                  <a16:creationId xmlns:a16="http://schemas.microsoft.com/office/drawing/2014/main" id="{43D4569A-B1AA-9D67-9AA1-B804745355E1}"/>
                </a:ext>
              </a:extLst>
            </p:cNvPr>
            <p:cNvPicPr>
              <a:picLocks noChangeAspect="1"/>
            </p:cNvPicPr>
            <p:nvPr/>
          </p:nvPicPr>
          <p:blipFill>
            <a:blip r:embed="rId5"/>
            <a:stretch>
              <a:fillRect/>
            </a:stretch>
          </p:blipFill>
          <p:spPr>
            <a:xfrm>
              <a:off x="-14357" y="2669293"/>
              <a:ext cx="5361008" cy="4024238"/>
            </a:xfrm>
            <a:prstGeom prst="rect">
              <a:avLst/>
            </a:prstGeom>
          </p:spPr>
        </p:pic>
        <p:pic>
          <p:nvPicPr>
            <p:cNvPr id="21" name="圖片 20">
              <a:extLst>
                <a:ext uri="{FF2B5EF4-FFF2-40B4-BE49-F238E27FC236}">
                  <a16:creationId xmlns:a16="http://schemas.microsoft.com/office/drawing/2014/main" id="{C34B0C82-41F7-B026-71D2-E1C1B7A8D113}"/>
                </a:ext>
              </a:extLst>
            </p:cNvPr>
            <p:cNvPicPr>
              <a:picLocks noChangeAspect="1"/>
            </p:cNvPicPr>
            <p:nvPr/>
          </p:nvPicPr>
          <p:blipFill>
            <a:blip r:embed="rId6">
              <a:alphaModFix amt="70000"/>
            </a:blip>
            <a:stretch>
              <a:fillRect/>
            </a:stretch>
          </p:blipFill>
          <p:spPr>
            <a:xfrm>
              <a:off x="4612865" y="2351803"/>
              <a:ext cx="4611861" cy="3438041"/>
            </a:xfrm>
            <a:prstGeom prst="rect">
              <a:avLst/>
            </a:prstGeom>
          </p:spPr>
        </p:pic>
        <p:grpSp>
          <p:nvGrpSpPr>
            <p:cNvPr id="22" name="群組 21">
              <a:extLst>
                <a:ext uri="{FF2B5EF4-FFF2-40B4-BE49-F238E27FC236}">
                  <a16:creationId xmlns:a16="http://schemas.microsoft.com/office/drawing/2014/main" id="{9B6B05C3-85F0-CE3F-4A25-A8995F42B1E0}"/>
                </a:ext>
              </a:extLst>
            </p:cNvPr>
            <p:cNvGrpSpPr/>
            <p:nvPr/>
          </p:nvGrpSpPr>
          <p:grpSpPr>
            <a:xfrm>
              <a:off x="292325" y="3086331"/>
              <a:ext cx="10119584" cy="2800350"/>
              <a:chOff x="235902" y="3086100"/>
              <a:chExt cx="10119584" cy="2800350"/>
            </a:xfrm>
          </p:grpSpPr>
          <p:cxnSp>
            <p:nvCxnSpPr>
              <p:cNvPr id="23" name="直線接點 22">
                <a:extLst>
                  <a:ext uri="{FF2B5EF4-FFF2-40B4-BE49-F238E27FC236}">
                    <a16:creationId xmlns:a16="http://schemas.microsoft.com/office/drawing/2014/main" id="{231132EA-6B47-57E9-A752-63AA94039E34}"/>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4" name="直線接點 23">
                <a:extLst>
                  <a:ext uri="{FF2B5EF4-FFF2-40B4-BE49-F238E27FC236}">
                    <a16:creationId xmlns:a16="http://schemas.microsoft.com/office/drawing/2014/main" id="{DE177D20-C88D-D518-E117-60693E02580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接點 25">
                <a:extLst>
                  <a:ext uri="{FF2B5EF4-FFF2-40B4-BE49-F238E27FC236}">
                    <a16:creationId xmlns:a16="http://schemas.microsoft.com/office/drawing/2014/main" id="{384C3449-32F4-5E7B-A15B-E0DE514C518E}"/>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896FADF5-FB39-5E72-51FC-19E0755F906E}"/>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接點 27">
                <a:extLst>
                  <a:ext uri="{FF2B5EF4-FFF2-40B4-BE49-F238E27FC236}">
                    <a16:creationId xmlns:a16="http://schemas.microsoft.com/office/drawing/2014/main" id="{613E8808-9A55-BC0A-975B-ABD16C1DC17A}"/>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534FCB78-7A97-5564-F506-D1ECFCB383A1}"/>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0" name="群組 29">
            <a:extLst>
              <a:ext uri="{FF2B5EF4-FFF2-40B4-BE49-F238E27FC236}">
                <a16:creationId xmlns:a16="http://schemas.microsoft.com/office/drawing/2014/main" id="{43F9D3A1-F472-9B52-5FA2-373E306C1113}"/>
              </a:ext>
            </a:extLst>
          </p:cNvPr>
          <p:cNvGrpSpPr/>
          <p:nvPr/>
        </p:nvGrpSpPr>
        <p:grpSpPr>
          <a:xfrm>
            <a:off x="5818674" y="2247678"/>
            <a:ext cx="5328395" cy="1965404"/>
            <a:chOff x="41275" y="2322600"/>
            <a:chExt cx="10370634" cy="4419513"/>
          </a:xfrm>
        </p:grpSpPr>
        <p:pic>
          <p:nvPicPr>
            <p:cNvPr id="31" name="圖片 30">
              <a:extLst>
                <a:ext uri="{FF2B5EF4-FFF2-40B4-BE49-F238E27FC236}">
                  <a16:creationId xmlns:a16="http://schemas.microsoft.com/office/drawing/2014/main" id="{5773CE51-5802-7480-D6FE-8AD48F4509F5}"/>
                </a:ext>
              </a:extLst>
            </p:cNvPr>
            <p:cNvPicPr>
              <a:picLocks noChangeAspect="1"/>
            </p:cNvPicPr>
            <p:nvPr/>
          </p:nvPicPr>
          <p:blipFill>
            <a:blip r:embed="rId7"/>
            <a:stretch>
              <a:fillRect/>
            </a:stretch>
          </p:blipFill>
          <p:spPr>
            <a:xfrm>
              <a:off x="41275" y="2649471"/>
              <a:ext cx="5478172" cy="4092642"/>
            </a:xfrm>
            <a:prstGeom prst="rect">
              <a:avLst/>
            </a:prstGeom>
          </p:spPr>
        </p:pic>
        <p:pic>
          <p:nvPicPr>
            <p:cNvPr id="32" name="圖片 31">
              <a:extLst>
                <a:ext uri="{FF2B5EF4-FFF2-40B4-BE49-F238E27FC236}">
                  <a16:creationId xmlns:a16="http://schemas.microsoft.com/office/drawing/2014/main" id="{CC6D6BC0-936A-7FD3-EEE9-D39501D40BEF}"/>
                </a:ext>
              </a:extLst>
            </p:cNvPr>
            <p:cNvPicPr>
              <a:picLocks noChangeAspect="1"/>
            </p:cNvPicPr>
            <p:nvPr/>
          </p:nvPicPr>
          <p:blipFill>
            <a:blip r:embed="rId8">
              <a:alphaModFix amt="70000"/>
            </a:blip>
            <a:stretch>
              <a:fillRect/>
            </a:stretch>
          </p:blipFill>
          <p:spPr>
            <a:xfrm>
              <a:off x="4820869" y="2322600"/>
              <a:ext cx="4687463" cy="3500457"/>
            </a:xfrm>
            <a:prstGeom prst="rect">
              <a:avLst/>
            </a:prstGeom>
          </p:spPr>
        </p:pic>
        <p:grpSp>
          <p:nvGrpSpPr>
            <p:cNvPr id="34" name="群組 33">
              <a:extLst>
                <a:ext uri="{FF2B5EF4-FFF2-40B4-BE49-F238E27FC236}">
                  <a16:creationId xmlns:a16="http://schemas.microsoft.com/office/drawing/2014/main" id="{F17015AB-4C05-D69D-B4AD-FF42043BECEB}"/>
                </a:ext>
              </a:extLst>
            </p:cNvPr>
            <p:cNvGrpSpPr/>
            <p:nvPr/>
          </p:nvGrpSpPr>
          <p:grpSpPr>
            <a:xfrm>
              <a:off x="292325" y="3086331"/>
              <a:ext cx="10119584" cy="2800350"/>
              <a:chOff x="235902" y="3086100"/>
              <a:chExt cx="10119584" cy="2800350"/>
            </a:xfrm>
          </p:grpSpPr>
          <p:cxnSp>
            <p:nvCxnSpPr>
              <p:cNvPr id="36" name="直線接點 35">
                <a:extLst>
                  <a:ext uri="{FF2B5EF4-FFF2-40B4-BE49-F238E27FC236}">
                    <a16:creationId xmlns:a16="http://schemas.microsoft.com/office/drawing/2014/main" id="{4820E4D8-332F-DAD4-DCA2-48B2691B0D6C}"/>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7" name="直線接點 36">
                <a:extLst>
                  <a:ext uri="{FF2B5EF4-FFF2-40B4-BE49-F238E27FC236}">
                    <a16:creationId xmlns:a16="http://schemas.microsoft.com/office/drawing/2014/main" id="{34F1BCE0-B23C-548D-A570-BD59911ECD59}"/>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線接點 37">
                <a:extLst>
                  <a:ext uri="{FF2B5EF4-FFF2-40B4-BE49-F238E27FC236}">
                    <a16:creationId xmlns:a16="http://schemas.microsoft.com/office/drawing/2014/main" id="{EF1B9300-4823-0853-13CA-70025652830A}"/>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9" name="直線接點 38">
                <a:extLst>
                  <a:ext uri="{FF2B5EF4-FFF2-40B4-BE49-F238E27FC236}">
                    <a16:creationId xmlns:a16="http://schemas.microsoft.com/office/drawing/2014/main" id="{0319A38B-13FC-8CF9-E299-8F1F4083350A}"/>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1" name="直線接點 40">
                <a:extLst>
                  <a:ext uri="{FF2B5EF4-FFF2-40B4-BE49-F238E27FC236}">
                    <a16:creationId xmlns:a16="http://schemas.microsoft.com/office/drawing/2014/main" id="{D09E65F1-D4B8-04DE-6091-E621F18AE75F}"/>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2" name="直線接點 41">
                <a:extLst>
                  <a:ext uri="{FF2B5EF4-FFF2-40B4-BE49-F238E27FC236}">
                    <a16:creationId xmlns:a16="http://schemas.microsoft.com/office/drawing/2014/main" id="{5274752D-5181-976A-181F-EBCB1C005E66}"/>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43" name="群組 42">
            <a:extLst>
              <a:ext uri="{FF2B5EF4-FFF2-40B4-BE49-F238E27FC236}">
                <a16:creationId xmlns:a16="http://schemas.microsoft.com/office/drawing/2014/main" id="{33DC163E-38FD-29ED-9DF7-44BD850A60F9}"/>
              </a:ext>
            </a:extLst>
          </p:cNvPr>
          <p:cNvGrpSpPr/>
          <p:nvPr/>
        </p:nvGrpSpPr>
        <p:grpSpPr>
          <a:xfrm>
            <a:off x="232448" y="4698938"/>
            <a:ext cx="5881215" cy="2014280"/>
            <a:chOff x="41275" y="2321340"/>
            <a:chExt cx="10370634" cy="4391878"/>
          </a:xfrm>
        </p:grpSpPr>
        <p:pic>
          <p:nvPicPr>
            <p:cNvPr id="44" name="圖片 43">
              <a:extLst>
                <a:ext uri="{FF2B5EF4-FFF2-40B4-BE49-F238E27FC236}">
                  <a16:creationId xmlns:a16="http://schemas.microsoft.com/office/drawing/2014/main" id="{AEB781F4-45A2-00B3-0E92-96D0579C0535}"/>
                </a:ext>
              </a:extLst>
            </p:cNvPr>
            <p:cNvPicPr>
              <a:picLocks noChangeAspect="1"/>
            </p:cNvPicPr>
            <p:nvPr/>
          </p:nvPicPr>
          <p:blipFill>
            <a:blip r:embed="rId9"/>
            <a:stretch>
              <a:fillRect/>
            </a:stretch>
          </p:blipFill>
          <p:spPr>
            <a:xfrm>
              <a:off x="41275" y="2602130"/>
              <a:ext cx="5488551" cy="4111088"/>
            </a:xfrm>
            <a:prstGeom prst="rect">
              <a:avLst/>
            </a:prstGeom>
          </p:spPr>
        </p:pic>
        <p:pic>
          <p:nvPicPr>
            <p:cNvPr id="47" name="圖片 46">
              <a:extLst>
                <a:ext uri="{FF2B5EF4-FFF2-40B4-BE49-F238E27FC236}">
                  <a16:creationId xmlns:a16="http://schemas.microsoft.com/office/drawing/2014/main" id="{DA6BEAC3-A500-B269-7BE0-5E8EC1751930}"/>
                </a:ext>
              </a:extLst>
            </p:cNvPr>
            <p:cNvPicPr>
              <a:picLocks noChangeAspect="1"/>
            </p:cNvPicPr>
            <p:nvPr/>
          </p:nvPicPr>
          <p:blipFill>
            <a:blip r:embed="rId10">
              <a:alphaModFix amt="70000"/>
            </a:blip>
            <a:stretch>
              <a:fillRect/>
            </a:stretch>
          </p:blipFill>
          <p:spPr>
            <a:xfrm>
              <a:off x="4766356" y="2321340"/>
              <a:ext cx="4667668" cy="3469131"/>
            </a:xfrm>
            <a:prstGeom prst="rect">
              <a:avLst/>
            </a:prstGeom>
          </p:spPr>
        </p:pic>
        <p:grpSp>
          <p:nvGrpSpPr>
            <p:cNvPr id="48" name="群組 47">
              <a:extLst>
                <a:ext uri="{FF2B5EF4-FFF2-40B4-BE49-F238E27FC236}">
                  <a16:creationId xmlns:a16="http://schemas.microsoft.com/office/drawing/2014/main" id="{5FB483E8-2CB4-1854-E9CA-5EEECD09AA3C}"/>
                </a:ext>
              </a:extLst>
            </p:cNvPr>
            <p:cNvGrpSpPr/>
            <p:nvPr/>
          </p:nvGrpSpPr>
          <p:grpSpPr>
            <a:xfrm>
              <a:off x="292325" y="3086331"/>
              <a:ext cx="10119584" cy="2800350"/>
              <a:chOff x="235902" y="3086100"/>
              <a:chExt cx="10119584" cy="2800350"/>
            </a:xfrm>
          </p:grpSpPr>
          <p:cxnSp>
            <p:nvCxnSpPr>
              <p:cNvPr id="49" name="直線接點 48">
                <a:extLst>
                  <a:ext uri="{FF2B5EF4-FFF2-40B4-BE49-F238E27FC236}">
                    <a16:creationId xmlns:a16="http://schemas.microsoft.com/office/drawing/2014/main" id="{3A3BFD64-A74B-8A84-800C-F80419428F53}"/>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0" name="直線接點 49">
                <a:extLst>
                  <a:ext uri="{FF2B5EF4-FFF2-40B4-BE49-F238E27FC236}">
                    <a16:creationId xmlns:a16="http://schemas.microsoft.com/office/drawing/2014/main" id="{B34B27FA-4991-ECE0-94A7-21BAE0896C45}"/>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1" name="直線接點 50">
                <a:extLst>
                  <a:ext uri="{FF2B5EF4-FFF2-40B4-BE49-F238E27FC236}">
                    <a16:creationId xmlns:a16="http://schemas.microsoft.com/office/drawing/2014/main" id="{EC82BBDA-4C98-FD86-361F-1B827C35CC13}"/>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2" name="直線接點 51">
                <a:extLst>
                  <a:ext uri="{FF2B5EF4-FFF2-40B4-BE49-F238E27FC236}">
                    <a16:creationId xmlns:a16="http://schemas.microsoft.com/office/drawing/2014/main" id="{2B96EFC0-7E40-53EC-420E-37861B2B56C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直線接點 52">
                <a:extLst>
                  <a:ext uri="{FF2B5EF4-FFF2-40B4-BE49-F238E27FC236}">
                    <a16:creationId xmlns:a16="http://schemas.microsoft.com/office/drawing/2014/main" id="{DB666B91-2867-AE55-E656-AB0E9CF87C0C}"/>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4" name="直線接點 53">
                <a:extLst>
                  <a:ext uri="{FF2B5EF4-FFF2-40B4-BE49-F238E27FC236}">
                    <a16:creationId xmlns:a16="http://schemas.microsoft.com/office/drawing/2014/main" id="{5A0E17DC-1350-0D4C-5D31-CF8C6420D4BD}"/>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55" name="群組 54">
            <a:extLst>
              <a:ext uri="{FF2B5EF4-FFF2-40B4-BE49-F238E27FC236}">
                <a16:creationId xmlns:a16="http://schemas.microsoft.com/office/drawing/2014/main" id="{8299AF0D-7D22-525F-3E47-7A06722F9B3A}"/>
              </a:ext>
            </a:extLst>
          </p:cNvPr>
          <p:cNvGrpSpPr/>
          <p:nvPr/>
        </p:nvGrpSpPr>
        <p:grpSpPr>
          <a:xfrm>
            <a:off x="5890959" y="4678016"/>
            <a:ext cx="5278620" cy="2027834"/>
            <a:chOff x="68327" y="2290833"/>
            <a:chExt cx="10343582" cy="4404058"/>
          </a:xfrm>
        </p:grpSpPr>
        <p:pic>
          <p:nvPicPr>
            <p:cNvPr id="35879" name="圖片 35878">
              <a:extLst>
                <a:ext uri="{FF2B5EF4-FFF2-40B4-BE49-F238E27FC236}">
                  <a16:creationId xmlns:a16="http://schemas.microsoft.com/office/drawing/2014/main" id="{2E545077-9E97-A62B-ACC2-2D268D9ABBA6}"/>
                </a:ext>
              </a:extLst>
            </p:cNvPr>
            <p:cNvPicPr>
              <a:picLocks noChangeAspect="1"/>
            </p:cNvPicPr>
            <p:nvPr/>
          </p:nvPicPr>
          <p:blipFill>
            <a:blip r:embed="rId11"/>
            <a:stretch>
              <a:fillRect/>
            </a:stretch>
          </p:blipFill>
          <p:spPr>
            <a:xfrm>
              <a:off x="68327" y="2634791"/>
              <a:ext cx="5451126" cy="4060100"/>
            </a:xfrm>
            <a:prstGeom prst="rect">
              <a:avLst/>
            </a:prstGeom>
          </p:spPr>
        </p:pic>
        <p:pic>
          <p:nvPicPr>
            <p:cNvPr id="35880" name="圖片 35879">
              <a:extLst>
                <a:ext uri="{FF2B5EF4-FFF2-40B4-BE49-F238E27FC236}">
                  <a16:creationId xmlns:a16="http://schemas.microsoft.com/office/drawing/2014/main" id="{28D2EA18-DFEE-8C90-E21A-FEE6F3B485F2}"/>
                </a:ext>
              </a:extLst>
            </p:cNvPr>
            <p:cNvPicPr>
              <a:picLocks noChangeAspect="1"/>
            </p:cNvPicPr>
            <p:nvPr/>
          </p:nvPicPr>
          <p:blipFill>
            <a:blip r:embed="rId12">
              <a:alphaModFix amt="70000"/>
            </a:blip>
            <a:stretch>
              <a:fillRect/>
            </a:stretch>
          </p:blipFill>
          <p:spPr>
            <a:xfrm>
              <a:off x="4793427" y="2290833"/>
              <a:ext cx="4735574" cy="3548621"/>
            </a:xfrm>
            <a:prstGeom prst="rect">
              <a:avLst/>
            </a:prstGeom>
          </p:spPr>
        </p:pic>
        <p:grpSp>
          <p:nvGrpSpPr>
            <p:cNvPr id="35881" name="群組 35880">
              <a:extLst>
                <a:ext uri="{FF2B5EF4-FFF2-40B4-BE49-F238E27FC236}">
                  <a16:creationId xmlns:a16="http://schemas.microsoft.com/office/drawing/2014/main" id="{05C73AD4-BC55-4A88-86FF-82B55666E18F}"/>
                </a:ext>
              </a:extLst>
            </p:cNvPr>
            <p:cNvGrpSpPr/>
            <p:nvPr/>
          </p:nvGrpSpPr>
          <p:grpSpPr>
            <a:xfrm>
              <a:off x="292325" y="3086331"/>
              <a:ext cx="10119584" cy="2800350"/>
              <a:chOff x="235902" y="3086100"/>
              <a:chExt cx="10119584" cy="2800350"/>
            </a:xfrm>
          </p:grpSpPr>
          <p:cxnSp>
            <p:nvCxnSpPr>
              <p:cNvPr id="35882" name="直線接點 35881">
                <a:extLst>
                  <a:ext uri="{FF2B5EF4-FFF2-40B4-BE49-F238E27FC236}">
                    <a16:creationId xmlns:a16="http://schemas.microsoft.com/office/drawing/2014/main" id="{13D1543F-105A-E4F8-138C-CA37478DBCE2}"/>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3" name="直線接點 35882">
                <a:extLst>
                  <a:ext uri="{FF2B5EF4-FFF2-40B4-BE49-F238E27FC236}">
                    <a16:creationId xmlns:a16="http://schemas.microsoft.com/office/drawing/2014/main" id="{7E9AFEDE-EDC0-3ECA-EFC8-CC901D4C04B5}"/>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4" name="直線接點 35883">
                <a:extLst>
                  <a:ext uri="{FF2B5EF4-FFF2-40B4-BE49-F238E27FC236}">
                    <a16:creationId xmlns:a16="http://schemas.microsoft.com/office/drawing/2014/main" id="{BFD463A8-B2DA-02B4-F11F-A6377A3CAE60}"/>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5" name="直線接點 35884">
                <a:extLst>
                  <a:ext uri="{FF2B5EF4-FFF2-40B4-BE49-F238E27FC236}">
                    <a16:creationId xmlns:a16="http://schemas.microsoft.com/office/drawing/2014/main" id="{04DCCD08-909F-8CEB-CEF2-5D9F3A1A8A1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6" name="直線接點 35885">
                <a:extLst>
                  <a:ext uri="{FF2B5EF4-FFF2-40B4-BE49-F238E27FC236}">
                    <a16:creationId xmlns:a16="http://schemas.microsoft.com/office/drawing/2014/main" id="{D2C37E3C-7241-1A6F-D72A-FE1D61F095DB}"/>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7" name="直線接點 35886">
                <a:extLst>
                  <a:ext uri="{FF2B5EF4-FFF2-40B4-BE49-F238E27FC236}">
                    <a16:creationId xmlns:a16="http://schemas.microsoft.com/office/drawing/2014/main" id="{42C938C3-76B0-A1F4-441D-8C73BEC2BFD7}"/>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1093818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41078" y="87578"/>
            <a:ext cx="1185126"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(11/19)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6" name="圖片 5">
            <a:extLst>
              <a:ext uri="{FF2B5EF4-FFF2-40B4-BE49-F238E27FC236}">
                <a16:creationId xmlns:a16="http://schemas.microsoft.com/office/drawing/2014/main" id="{EE0E262C-49CB-1684-8E14-FF1A92719D10}"/>
              </a:ext>
            </a:extLst>
          </p:cNvPr>
          <p:cNvPicPr>
            <a:picLocks noChangeAspect="1"/>
          </p:cNvPicPr>
          <p:nvPr/>
        </p:nvPicPr>
        <p:blipFill>
          <a:blip r:embed="rId3"/>
          <a:stretch>
            <a:fillRect/>
          </a:stretch>
        </p:blipFill>
        <p:spPr>
          <a:xfrm>
            <a:off x="872562" y="2591851"/>
            <a:ext cx="6483569" cy="3773283"/>
          </a:xfrm>
          <a:prstGeom prst="rect">
            <a:avLst/>
          </a:prstGeom>
        </p:spPr>
      </p:pic>
      <p:graphicFrame>
        <p:nvGraphicFramePr>
          <p:cNvPr id="9" name="表格 8">
            <a:extLst>
              <a:ext uri="{FF2B5EF4-FFF2-40B4-BE49-F238E27FC236}">
                <a16:creationId xmlns:a16="http://schemas.microsoft.com/office/drawing/2014/main" id="{18098CBE-E2BC-FEF5-C650-B6C3E8A8FD92}"/>
              </a:ext>
            </a:extLst>
          </p:cNvPr>
          <p:cNvGraphicFramePr>
            <a:graphicFrameLocks noGrp="1"/>
          </p:cNvGraphicFramePr>
          <p:nvPr>
            <p:extLst>
              <p:ext uri="{D42A27DB-BD31-4B8C-83A1-F6EECF244321}">
                <p14:modId xmlns:p14="http://schemas.microsoft.com/office/powerpoint/2010/main" val="1854430879"/>
              </p:ext>
            </p:extLst>
          </p:nvPr>
        </p:nvGraphicFramePr>
        <p:xfrm>
          <a:off x="7771394" y="2926684"/>
          <a:ext cx="4123969" cy="2865120"/>
        </p:xfrm>
        <a:graphic>
          <a:graphicData uri="http://schemas.openxmlformats.org/drawingml/2006/table">
            <a:tbl>
              <a:tblPr firstRow="1" bandRow="1">
                <a:tableStyleId>{125E5076-3810-47DD-B79F-674D7AD40C01}</a:tableStyleId>
              </a:tblPr>
              <a:tblGrid>
                <a:gridCol w="885505">
                  <a:extLst>
                    <a:ext uri="{9D8B030D-6E8A-4147-A177-3AD203B41FA5}">
                      <a16:colId xmlns:a16="http://schemas.microsoft.com/office/drawing/2014/main" val="1980969074"/>
                    </a:ext>
                  </a:extLst>
                </a:gridCol>
                <a:gridCol w="1342597">
                  <a:extLst>
                    <a:ext uri="{9D8B030D-6E8A-4147-A177-3AD203B41FA5}">
                      <a16:colId xmlns:a16="http://schemas.microsoft.com/office/drawing/2014/main" val="1224993307"/>
                    </a:ext>
                  </a:extLst>
                </a:gridCol>
                <a:gridCol w="1144651">
                  <a:extLst>
                    <a:ext uri="{9D8B030D-6E8A-4147-A177-3AD203B41FA5}">
                      <a16:colId xmlns:a16="http://schemas.microsoft.com/office/drawing/2014/main" val="2848456102"/>
                    </a:ext>
                  </a:extLst>
                </a:gridCol>
                <a:gridCol w="751216">
                  <a:extLst>
                    <a:ext uri="{9D8B030D-6E8A-4147-A177-3AD203B41FA5}">
                      <a16:colId xmlns:a16="http://schemas.microsoft.com/office/drawing/2014/main" val="975753329"/>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p>
                    <a:p>
                      <a:r>
                        <a:rPr lang="en-US" altLang="zh-TW" dirty="0"/>
                        <a:t>(rank_10)</a:t>
                      </a:r>
                      <a:endParaRPr lang="zh-TW" altLang="en-US" dirty="0"/>
                    </a:p>
                  </a:txBody>
                  <a:tcPr/>
                </a:tc>
                <a:tc>
                  <a:txBody>
                    <a:bodyPr/>
                    <a:lstStyle/>
                    <a:p>
                      <a:r>
                        <a:rPr lang="en-US" altLang="zh-TW" dirty="0"/>
                        <a:t>Count(all)</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t>0</a:t>
                      </a:r>
                      <a:endParaRPr lang="zh-TW" altLang="en-US" dirty="0"/>
                    </a:p>
                  </a:txBody>
                  <a:tcPr/>
                </a:tc>
                <a:tc>
                  <a:txBody>
                    <a:bodyPr/>
                    <a:lstStyle/>
                    <a:p>
                      <a:r>
                        <a:rPr lang="en-US" altLang="zh-TW" dirty="0"/>
                        <a:t>4</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solidFill>
                            <a:srgbClr val="FF0000"/>
                          </a:solidFill>
                          <a:highlight>
                            <a:srgbClr val="FFFF00"/>
                          </a:highlight>
                        </a:rPr>
                        <a:t>3</a:t>
                      </a:r>
                      <a:endParaRPr lang="zh-TW" altLang="en-US" dirty="0">
                        <a:solidFill>
                          <a:srgbClr val="FF0000"/>
                        </a:solidFill>
                        <a:highlight>
                          <a:srgbClr val="FFFF00"/>
                        </a:highlight>
                      </a:endParaRPr>
                    </a:p>
                  </a:txBody>
                  <a:tcPr/>
                </a:tc>
                <a:tc>
                  <a:txBody>
                    <a:bodyPr/>
                    <a:lstStyle/>
                    <a:p>
                      <a:r>
                        <a:rPr lang="en-US" altLang="zh-TW" dirty="0">
                          <a:solidFill>
                            <a:srgbClr val="FF0000"/>
                          </a:solidFill>
                          <a:highlight>
                            <a:srgbClr val="FFFF00"/>
                          </a:highlight>
                        </a:rPr>
                        <a:t>5</a:t>
                      </a:r>
                      <a:endParaRPr lang="zh-TW" altLang="en-US" dirty="0">
                        <a:solidFill>
                          <a:srgbClr val="FF0000"/>
                        </a:solidFill>
                        <a:highlight>
                          <a:srgbClr val="FFFF00"/>
                        </a:highlight>
                      </a:endParaRPr>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2</a:t>
                      </a:r>
                      <a:endParaRPr lang="zh-TW" altLang="en-US" dirty="0"/>
                    </a:p>
                  </a:txBody>
                  <a:tcPr/>
                </a:tc>
                <a:tc>
                  <a:txBody>
                    <a:bodyPr/>
                    <a:lstStyle/>
                    <a:p>
                      <a:r>
                        <a:rPr lang="en-US" altLang="zh-TW" dirty="0">
                          <a:solidFill>
                            <a:srgbClr val="00B050"/>
                          </a:solidFill>
                          <a:highlight>
                            <a:srgbClr val="FFFF00"/>
                          </a:highlight>
                        </a:rPr>
                        <a:t>4</a:t>
                      </a:r>
                      <a:endParaRPr lang="zh-TW" altLang="en-US" dirty="0">
                        <a:solidFill>
                          <a:srgbClr val="00B050"/>
                        </a:solidFill>
                        <a:highlight>
                          <a:srgbClr val="FFFF00"/>
                        </a:highlight>
                      </a:endParaRPr>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t>2</a:t>
                      </a:r>
                      <a:endParaRPr lang="zh-TW" altLang="en-US" dirty="0"/>
                    </a:p>
                  </a:txBody>
                  <a:tcPr/>
                </a:tc>
                <a:tc>
                  <a:txBody>
                    <a:bodyPr/>
                    <a:lstStyle/>
                    <a:p>
                      <a:r>
                        <a:rPr lang="en-US" altLang="zh-TW" dirty="0">
                          <a:solidFill>
                            <a:srgbClr val="FF0000"/>
                          </a:solidFill>
                          <a:highlight>
                            <a:srgbClr val="FFFF00"/>
                          </a:highlight>
                        </a:rPr>
                        <a:t>5</a:t>
                      </a:r>
                      <a:endParaRPr lang="zh-TW" altLang="en-US" dirty="0">
                        <a:solidFill>
                          <a:srgbClr val="FF0000"/>
                        </a:solidFill>
                        <a:highlight>
                          <a:srgbClr val="FFFF00"/>
                        </a:highlight>
                      </a:endParaRPr>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0</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0</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167411400"/>
                  </a:ext>
                </a:extLst>
              </a:tr>
            </a:tbl>
          </a:graphicData>
        </a:graphic>
      </p:graphicFrame>
      <p:sp>
        <p:nvSpPr>
          <p:cNvPr id="10" name="文字方塊 9">
            <a:extLst>
              <a:ext uri="{FF2B5EF4-FFF2-40B4-BE49-F238E27FC236}">
                <a16:creationId xmlns:a16="http://schemas.microsoft.com/office/drawing/2014/main" id="{C2C39310-6AF1-77FB-CBC0-46B1D5F096D4}"/>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cxnSp>
        <p:nvCxnSpPr>
          <p:cNvPr id="11" name="直線接點 10">
            <a:extLst>
              <a:ext uri="{FF2B5EF4-FFF2-40B4-BE49-F238E27FC236}">
                <a16:creationId xmlns:a16="http://schemas.microsoft.com/office/drawing/2014/main" id="{E2A81546-56FB-3694-16E3-CDB9812B8BE7}"/>
              </a:ext>
            </a:extLst>
          </p:cNvPr>
          <p:cNvCxnSpPr>
            <a:cxnSpLocks/>
          </p:cNvCxnSpPr>
          <p:nvPr/>
        </p:nvCxnSpPr>
        <p:spPr bwMode="auto">
          <a:xfrm>
            <a:off x="289984" y="4730955"/>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 name="文字方塊 1">
            <a:extLst>
              <a:ext uri="{FF2B5EF4-FFF2-40B4-BE49-F238E27FC236}">
                <a16:creationId xmlns:a16="http://schemas.microsoft.com/office/drawing/2014/main" id="{A0BC9F0E-5971-502C-71CD-C6585F6BFADA}"/>
              </a:ext>
            </a:extLst>
          </p:cNvPr>
          <p:cNvSpPr txBox="1"/>
          <p:nvPr/>
        </p:nvSpPr>
        <p:spPr>
          <a:xfrm>
            <a:off x="3862106" y="5098959"/>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Land </a:t>
            </a:r>
            <a:r>
              <a:rPr lang="zh-TW" altLang="en-US" dirty="0">
                <a:solidFill>
                  <a:srgbClr val="FF0000"/>
                </a:solidFill>
                <a:latin typeface="Consolas" panose="020B0609020204030204" pitchFamily="49" charset="0"/>
              </a:rPr>
              <a:t>交易土地筆數</a:t>
            </a:r>
            <a:endParaRPr lang="zh-TW" altLang="en-US" dirty="0">
              <a:solidFill>
                <a:srgbClr val="FF0000"/>
              </a:solidFill>
            </a:endParaRPr>
          </a:p>
        </p:txBody>
      </p:sp>
      <p:sp>
        <p:nvSpPr>
          <p:cNvPr id="3" name="文字方塊 2">
            <a:extLst>
              <a:ext uri="{FF2B5EF4-FFF2-40B4-BE49-F238E27FC236}">
                <a16:creationId xmlns:a16="http://schemas.microsoft.com/office/drawing/2014/main" id="{9B1DD90D-36A3-B6E9-E89C-4096D51FF9C3}"/>
              </a:ext>
            </a:extLst>
          </p:cNvPr>
          <p:cNvSpPr txBox="1"/>
          <p:nvPr/>
        </p:nvSpPr>
        <p:spPr>
          <a:xfrm>
            <a:off x="3862106" y="3539383"/>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Berth_area</a:t>
            </a:r>
            <a:r>
              <a:rPr lang="en-US" altLang="zh-TW" b="0" i="0" dirty="0">
                <a:solidFill>
                  <a:srgbClr val="FF0000"/>
                </a:solidFill>
                <a:effectLst/>
                <a:latin typeface="Consolas" panose="020B0609020204030204" pitchFamily="49" charset="0"/>
              </a:rPr>
              <a:t> </a:t>
            </a:r>
            <a:r>
              <a:rPr lang="zh-TW" altLang="en-US" b="0" i="0" dirty="0">
                <a:solidFill>
                  <a:srgbClr val="FF0000"/>
                </a:solidFill>
                <a:effectLst/>
                <a:latin typeface="Consolas" panose="020B0609020204030204" pitchFamily="49" charset="0"/>
              </a:rPr>
              <a:t>車位面積</a:t>
            </a:r>
            <a:endParaRPr lang="zh-TW" altLang="en-US" dirty="0">
              <a:solidFill>
                <a:srgbClr val="FF0000"/>
              </a:solidFill>
            </a:endParaRPr>
          </a:p>
        </p:txBody>
      </p:sp>
      <p:sp>
        <p:nvSpPr>
          <p:cNvPr id="5" name="文字方塊 4">
            <a:extLst>
              <a:ext uri="{FF2B5EF4-FFF2-40B4-BE49-F238E27FC236}">
                <a16:creationId xmlns:a16="http://schemas.microsoft.com/office/drawing/2014/main" id="{6C6E4836-9EED-E55E-99E4-81E224A46D39}"/>
              </a:ext>
            </a:extLst>
          </p:cNvPr>
          <p:cNvSpPr txBox="1"/>
          <p:nvPr/>
        </p:nvSpPr>
        <p:spPr>
          <a:xfrm>
            <a:off x="3862106" y="4832463"/>
            <a:ext cx="3031596" cy="369332"/>
          </a:xfrm>
          <a:prstGeom prst="rect">
            <a:avLst/>
          </a:prstGeom>
          <a:noFill/>
        </p:spPr>
        <p:txBody>
          <a:bodyPr wrap="square">
            <a:spAutoFit/>
          </a:bodyPr>
          <a:lstStyle/>
          <a:p>
            <a:r>
              <a:rPr lang="en-US" altLang="zh-TW" dirty="0">
                <a:solidFill>
                  <a:srgbClr val="FF0000"/>
                </a:solidFill>
              </a:rPr>
              <a:t>Room </a:t>
            </a:r>
            <a:r>
              <a:rPr lang="zh-TW" altLang="en-US" dirty="0">
                <a:solidFill>
                  <a:srgbClr val="FF0000"/>
                </a:solidFill>
              </a:rPr>
              <a:t>房數</a:t>
            </a:r>
          </a:p>
        </p:txBody>
      </p:sp>
      <p:sp>
        <p:nvSpPr>
          <p:cNvPr id="8" name="文字方塊 7">
            <a:extLst>
              <a:ext uri="{FF2B5EF4-FFF2-40B4-BE49-F238E27FC236}">
                <a16:creationId xmlns:a16="http://schemas.microsoft.com/office/drawing/2014/main" id="{F3B88A05-62DA-CF67-9E1C-D0710931EF98}"/>
              </a:ext>
            </a:extLst>
          </p:cNvPr>
          <p:cNvSpPr txBox="1"/>
          <p:nvPr/>
        </p:nvSpPr>
        <p:spPr>
          <a:xfrm>
            <a:off x="3862106" y="4315973"/>
            <a:ext cx="3031596" cy="369332"/>
          </a:xfrm>
          <a:prstGeom prst="rect">
            <a:avLst/>
          </a:prstGeom>
          <a:noFill/>
        </p:spPr>
        <p:txBody>
          <a:bodyPr wrap="square">
            <a:spAutoFit/>
          </a:bodyPr>
          <a:lstStyle/>
          <a:p>
            <a:r>
              <a:rPr lang="en-US" altLang="zh-TW" dirty="0" err="1">
                <a:solidFill>
                  <a:srgbClr val="FF0000"/>
                </a:solidFill>
                <a:latin typeface="Consolas" panose="020B0609020204030204" pitchFamily="49" charset="0"/>
              </a:rPr>
              <a:t>Tot_prc</a:t>
            </a:r>
            <a:r>
              <a:rPr lang="en-US" altLang="zh-TW" dirty="0">
                <a:solidFill>
                  <a:srgbClr val="FF0000"/>
                </a:solidFill>
                <a:latin typeface="Consolas" panose="020B0609020204030204" pitchFamily="49" charset="0"/>
              </a:rPr>
              <a:t> </a:t>
            </a:r>
            <a:r>
              <a:rPr lang="zh-TW" altLang="en-US" dirty="0">
                <a:solidFill>
                  <a:srgbClr val="FF0000"/>
                </a:solidFill>
                <a:latin typeface="Consolas" panose="020B0609020204030204" pitchFamily="49" charset="0"/>
              </a:rPr>
              <a:t>總價</a:t>
            </a:r>
            <a:endParaRPr lang="zh-TW" altLang="en-US" dirty="0">
              <a:solidFill>
                <a:srgbClr val="FF0000"/>
              </a:solidFill>
            </a:endParaRPr>
          </a:p>
        </p:txBody>
      </p:sp>
      <p:sp>
        <p:nvSpPr>
          <p:cNvPr id="15" name="文字方塊 14">
            <a:extLst>
              <a:ext uri="{FF2B5EF4-FFF2-40B4-BE49-F238E27FC236}">
                <a16:creationId xmlns:a16="http://schemas.microsoft.com/office/drawing/2014/main" id="{C9FA4142-DF04-8727-8F31-27257EB59321}"/>
              </a:ext>
            </a:extLst>
          </p:cNvPr>
          <p:cNvSpPr txBox="1"/>
          <p:nvPr/>
        </p:nvSpPr>
        <p:spPr>
          <a:xfrm>
            <a:off x="3852052" y="3967255"/>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Coor_y</a:t>
            </a:r>
            <a:r>
              <a:rPr lang="zh-TW" altLang="en-US" dirty="0">
                <a:solidFill>
                  <a:srgbClr val="FF0000"/>
                </a:solidFill>
                <a:latin typeface="Consolas" panose="020B0609020204030204" pitchFamily="49" charset="0"/>
              </a:rPr>
              <a:t> 經緯度</a:t>
            </a:r>
            <a:endParaRPr lang="zh-TW" altLang="en-US" dirty="0">
              <a:solidFill>
                <a:srgbClr val="FF0000"/>
              </a:solidFill>
            </a:endParaRPr>
          </a:p>
        </p:txBody>
      </p:sp>
      <p:pic>
        <p:nvPicPr>
          <p:cNvPr id="16" name="圖片 15">
            <a:extLst>
              <a:ext uri="{FF2B5EF4-FFF2-40B4-BE49-F238E27FC236}">
                <a16:creationId xmlns:a16="http://schemas.microsoft.com/office/drawing/2014/main" id="{D11FBFE4-BC4B-ABF8-0089-E95D58D0DFAB}"/>
              </a:ext>
            </a:extLst>
          </p:cNvPr>
          <p:cNvPicPr>
            <a:picLocks noChangeAspect="1"/>
          </p:cNvPicPr>
          <p:nvPr/>
        </p:nvPicPr>
        <p:blipFill>
          <a:blip r:embed="rId4"/>
          <a:stretch>
            <a:fillRect/>
          </a:stretch>
        </p:blipFill>
        <p:spPr>
          <a:xfrm>
            <a:off x="8715376" y="215040"/>
            <a:ext cx="3218306" cy="1981618"/>
          </a:xfrm>
          <a:prstGeom prst="rect">
            <a:avLst/>
          </a:prstGeom>
        </p:spPr>
      </p:pic>
      <p:pic>
        <p:nvPicPr>
          <p:cNvPr id="18" name="Picture 12">
            <a:extLst>
              <a:ext uri="{FF2B5EF4-FFF2-40B4-BE49-F238E27FC236}">
                <a16:creationId xmlns:a16="http://schemas.microsoft.com/office/drawing/2014/main" id="{570526F0-4351-4343-0902-40C17F9B1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281" y="138400"/>
            <a:ext cx="3295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633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99896" y="105519"/>
            <a:ext cx="1145932"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(12/19)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39</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10" name="文字方塊 9">
            <a:extLst>
              <a:ext uri="{FF2B5EF4-FFF2-40B4-BE49-F238E27FC236}">
                <a16:creationId xmlns:a16="http://schemas.microsoft.com/office/drawing/2014/main" id="{C2C39310-6AF1-77FB-CBC0-46B1D5F096D4}"/>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2" name="圖片 1">
            <a:extLst>
              <a:ext uri="{FF2B5EF4-FFF2-40B4-BE49-F238E27FC236}">
                <a16:creationId xmlns:a16="http://schemas.microsoft.com/office/drawing/2014/main" id="{7940CDC9-CDDE-706F-B16F-6D885EFDEE36}"/>
              </a:ext>
            </a:extLst>
          </p:cNvPr>
          <p:cNvPicPr>
            <a:picLocks noChangeAspect="1"/>
          </p:cNvPicPr>
          <p:nvPr/>
        </p:nvPicPr>
        <p:blipFill>
          <a:blip r:embed="rId3"/>
          <a:stretch>
            <a:fillRect/>
          </a:stretch>
        </p:blipFill>
        <p:spPr>
          <a:xfrm>
            <a:off x="-42861" y="2572645"/>
            <a:ext cx="12192000" cy="3364960"/>
          </a:xfrm>
          <a:prstGeom prst="rect">
            <a:avLst/>
          </a:prstGeom>
        </p:spPr>
      </p:pic>
      <p:sp>
        <p:nvSpPr>
          <p:cNvPr id="3" name="文字方塊 2">
            <a:extLst>
              <a:ext uri="{FF2B5EF4-FFF2-40B4-BE49-F238E27FC236}">
                <a16:creationId xmlns:a16="http://schemas.microsoft.com/office/drawing/2014/main" id="{C9708446-E9E5-3A26-6682-9DA7CAD950F2}"/>
              </a:ext>
            </a:extLst>
          </p:cNvPr>
          <p:cNvSpPr txBox="1"/>
          <p:nvPr/>
        </p:nvSpPr>
        <p:spPr>
          <a:xfrm>
            <a:off x="7278360" y="3163197"/>
            <a:ext cx="2520933" cy="369332"/>
          </a:xfrm>
          <a:prstGeom prst="rect">
            <a:avLst/>
          </a:prstGeom>
          <a:noFill/>
        </p:spPr>
        <p:txBody>
          <a:bodyPr wrap="square">
            <a:spAutoFit/>
          </a:bodyPr>
          <a:lstStyle/>
          <a:p>
            <a:r>
              <a:rPr lang="en-US" altLang="zh-TW" b="0" i="0" dirty="0">
                <a:solidFill>
                  <a:srgbClr val="00B050"/>
                </a:solidFill>
                <a:effectLst/>
                <a:latin typeface="Consolas" panose="020B0609020204030204" pitchFamily="49" charset="0"/>
              </a:rPr>
              <a:t>X[410]=target_lag3</a:t>
            </a:r>
            <a:endParaRPr lang="zh-TW" altLang="en-US" dirty="0">
              <a:solidFill>
                <a:srgbClr val="00B050"/>
              </a:solidFill>
            </a:endParaRPr>
          </a:p>
        </p:txBody>
      </p:sp>
      <p:sp>
        <p:nvSpPr>
          <p:cNvPr id="5" name="文字方塊 4">
            <a:extLst>
              <a:ext uri="{FF2B5EF4-FFF2-40B4-BE49-F238E27FC236}">
                <a16:creationId xmlns:a16="http://schemas.microsoft.com/office/drawing/2014/main" id="{784E4704-D844-FB7D-C1F5-AA17299079A3}"/>
              </a:ext>
            </a:extLst>
          </p:cNvPr>
          <p:cNvSpPr txBox="1"/>
          <p:nvPr/>
        </p:nvSpPr>
        <p:spPr>
          <a:xfrm>
            <a:off x="7606471" y="4152371"/>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6" name="文字方塊 5">
            <a:extLst>
              <a:ext uri="{FF2B5EF4-FFF2-40B4-BE49-F238E27FC236}">
                <a16:creationId xmlns:a16="http://schemas.microsoft.com/office/drawing/2014/main" id="{71B02341-1D95-0FF1-1BA0-39F42B250E52}"/>
              </a:ext>
            </a:extLst>
          </p:cNvPr>
          <p:cNvSpPr txBox="1"/>
          <p:nvPr/>
        </p:nvSpPr>
        <p:spPr>
          <a:xfrm>
            <a:off x="2124895" y="4158490"/>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8" name="文字方塊 7">
            <a:extLst>
              <a:ext uri="{FF2B5EF4-FFF2-40B4-BE49-F238E27FC236}">
                <a16:creationId xmlns:a16="http://schemas.microsoft.com/office/drawing/2014/main" id="{2AD9A424-DE27-3993-C734-3B54FB867C7B}"/>
              </a:ext>
            </a:extLst>
          </p:cNvPr>
          <p:cNvSpPr txBox="1"/>
          <p:nvPr/>
        </p:nvSpPr>
        <p:spPr>
          <a:xfrm>
            <a:off x="2476930" y="3147878"/>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9" name="文字方塊 8">
            <a:extLst>
              <a:ext uri="{FF2B5EF4-FFF2-40B4-BE49-F238E27FC236}">
                <a16:creationId xmlns:a16="http://schemas.microsoft.com/office/drawing/2014/main" id="{333A2B71-9B09-CDB0-1B53-25640E8CAD4D}"/>
              </a:ext>
            </a:extLst>
          </p:cNvPr>
          <p:cNvSpPr txBox="1"/>
          <p:nvPr/>
        </p:nvSpPr>
        <p:spPr>
          <a:xfrm>
            <a:off x="4829978" y="2124889"/>
            <a:ext cx="2520933" cy="369332"/>
          </a:xfrm>
          <a:prstGeom prst="rect">
            <a:avLst/>
          </a:prstGeom>
          <a:noFill/>
        </p:spPr>
        <p:txBody>
          <a:bodyPr wrap="square">
            <a:spAutoFit/>
          </a:bodyPr>
          <a:lstStyle/>
          <a:p>
            <a:r>
              <a:rPr lang="en-US" altLang="zh-TW" b="0" i="0" dirty="0">
                <a:solidFill>
                  <a:srgbClr val="00B050"/>
                </a:solidFill>
                <a:effectLst/>
                <a:latin typeface="Consolas" panose="020B0609020204030204" pitchFamily="49" charset="0"/>
              </a:rPr>
              <a:t>X[410]=target_lag3</a:t>
            </a:r>
            <a:endParaRPr lang="zh-TW" altLang="en-US" dirty="0">
              <a:solidFill>
                <a:srgbClr val="00B050"/>
              </a:solidFill>
            </a:endParaRPr>
          </a:p>
        </p:txBody>
      </p:sp>
      <p:sp>
        <p:nvSpPr>
          <p:cNvPr id="11" name="文字方塊 10">
            <a:extLst>
              <a:ext uri="{FF2B5EF4-FFF2-40B4-BE49-F238E27FC236}">
                <a16:creationId xmlns:a16="http://schemas.microsoft.com/office/drawing/2014/main" id="{FC23C5AB-8C46-7D72-5462-B8EA2CEBA54F}"/>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pic>
        <p:nvPicPr>
          <p:cNvPr id="15" name="圖片 14">
            <a:extLst>
              <a:ext uri="{FF2B5EF4-FFF2-40B4-BE49-F238E27FC236}">
                <a16:creationId xmlns:a16="http://schemas.microsoft.com/office/drawing/2014/main" id="{CC0C902C-BB72-2D28-DCCB-C9E856E1708A}"/>
              </a:ext>
            </a:extLst>
          </p:cNvPr>
          <p:cNvPicPr>
            <a:picLocks noChangeAspect="1"/>
          </p:cNvPicPr>
          <p:nvPr/>
        </p:nvPicPr>
        <p:blipFill>
          <a:blip r:embed="rId4"/>
          <a:stretch>
            <a:fillRect/>
          </a:stretch>
        </p:blipFill>
        <p:spPr>
          <a:xfrm>
            <a:off x="8715376" y="215040"/>
            <a:ext cx="3218306" cy="1981618"/>
          </a:xfrm>
          <a:prstGeom prst="rect">
            <a:avLst/>
          </a:prstGeom>
        </p:spPr>
      </p:pic>
    </p:spTree>
    <p:extLst>
      <p:ext uri="{BB962C8B-B14F-4D97-AF65-F5344CB8AC3E}">
        <p14:creationId xmlns:p14="http://schemas.microsoft.com/office/powerpoint/2010/main" val="16264687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246C01BE-43BF-4EEF-ADDF-BFB7B6512A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6">
            <a:extLst>
              <a:ext uri="{FF2B5EF4-FFF2-40B4-BE49-F238E27FC236}">
                <a16:creationId xmlns:a16="http://schemas.microsoft.com/office/drawing/2014/main" id="{E4E247A4-0C10-4368-B6E1-2830E27BCFB3}"/>
              </a:ext>
            </a:extLst>
          </p:cNvPr>
          <p:cNvSpPr>
            <a:spLocks noChangeArrowheads="1"/>
          </p:cNvSpPr>
          <p:nvPr/>
        </p:nvSpPr>
        <p:spPr bwMode="auto">
          <a:xfrm>
            <a:off x="1803400" y="1195388"/>
            <a:ext cx="2557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Outline</a:t>
            </a:r>
            <a:endParaRPr lang="zh-CN" altLang="en-US" sz="1800">
              <a:latin typeface="Arial" panose="020B0604020202020204" pitchFamily="34" charset="0"/>
            </a:endParaRPr>
          </a:p>
        </p:txBody>
      </p:sp>
      <p:sp>
        <p:nvSpPr>
          <p:cNvPr id="5124" name="!!矩形 5">
            <a:extLst>
              <a:ext uri="{FF2B5EF4-FFF2-40B4-BE49-F238E27FC236}">
                <a16:creationId xmlns:a16="http://schemas.microsoft.com/office/drawing/2014/main" id="{2052154C-8483-460E-8BED-ECAAF9B3781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5" name="!!矩形 6">
            <a:extLst>
              <a:ext uri="{FF2B5EF4-FFF2-40B4-BE49-F238E27FC236}">
                <a16:creationId xmlns:a16="http://schemas.microsoft.com/office/drawing/2014/main" id="{5A5DC82F-1649-45DD-A234-D550EA85C6F3}"/>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6" name="矩形 7">
            <a:extLst>
              <a:ext uri="{FF2B5EF4-FFF2-40B4-BE49-F238E27FC236}">
                <a16:creationId xmlns:a16="http://schemas.microsoft.com/office/drawing/2014/main" id="{90145DC9-CA4D-4222-B34A-72320A5CA1BA}"/>
              </a:ext>
            </a:extLst>
          </p:cNvPr>
          <p:cNvSpPr>
            <a:spLocks noChangeArrowheads="1"/>
          </p:cNvSpPr>
          <p:nvPr/>
        </p:nvSpPr>
        <p:spPr bwMode="auto">
          <a:xfrm>
            <a:off x="5186363" y="1555751"/>
            <a:ext cx="5081587" cy="437261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6A36CCF9-F811-45F4-94E5-9758A9326640}"/>
              </a:ext>
            </a:extLst>
          </p:cNvPr>
          <p:cNvSpPr/>
          <p:nvPr/>
        </p:nvSpPr>
        <p:spPr bwMode="auto">
          <a:xfrm>
            <a:off x="6442077" y="1778000"/>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5B33BD90-0B33-4891-9BA8-AEAA11C7BB95}"/>
              </a:ext>
            </a:extLst>
          </p:cNvPr>
          <p:cNvSpPr/>
          <p:nvPr/>
        </p:nvSpPr>
        <p:spPr bwMode="auto">
          <a:xfrm>
            <a:off x="5503070" y="1782763"/>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F5328B1F-1FF0-45C4-949C-0941E5404299}"/>
              </a:ext>
            </a:extLst>
          </p:cNvPr>
          <p:cNvSpPr/>
          <p:nvPr/>
        </p:nvSpPr>
        <p:spPr bwMode="auto">
          <a:xfrm>
            <a:off x="6442076" y="2569842"/>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34DF45A5-3D11-4816-A6A5-0DC9A1360BF3}"/>
              </a:ext>
            </a:extLst>
          </p:cNvPr>
          <p:cNvSpPr/>
          <p:nvPr/>
        </p:nvSpPr>
        <p:spPr bwMode="auto">
          <a:xfrm>
            <a:off x="5503070" y="256984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E00957F4-AF24-4B8E-A220-3EDA42C2CAC6}"/>
              </a:ext>
            </a:extLst>
          </p:cNvPr>
          <p:cNvSpPr/>
          <p:nvPr/>
        </p:nvSpPr>
        <p:spPr bwMode="auto">
          <a:xfrm>
            <a:off x="6442075" y="3348191"/>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圓角 27">
            <a:extLst>
              <a:ext uri="{FF2B5EF4-FFF2-40B4-BE49-F238E27FC236}">
                <a16:creationId xmlns:a16="http://schemas.microsoft.com/office/drawing/2014/main" id="{F83D0D16-A011-4292-8FF5-83DD5BA42206}"/>
              </a:ext>
            </a:extLst>
          </p:cNvPr>
          <p:cNvSpPr/>
          <p:nvPr/>
        </p:nvSpPr>
        <p:spPr bwMode="auto">
          <a:xfrm>
            <a:off x="5503070" y="413606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圓角 28">
            <a:extLst>
              <a:ext uri="{FF2B5EF4-FFF2-40B4-BE49-F238E27FC236}">
                <a16:creationId xmlns:a16="http://schemas.microsoft.com/office/drawing/2014/main" id="{FF222289-50F5-49F0-85D7-E75348E73EAC}"/>
              </a:ext>
            </a:extLst>
          </p:cNvPr>
          <p:cNvSpPr/>
          <p:nvPr/>
        </p:nvSpPr>
        <p:spPr bwMode="auto">
          <a:xfrm>
            <a:off x="6442074" y="4918381"/>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圓角 29">
            <a:extLst>
              <a:ext uri="{FF2B5EF4-FFF2-40B4-BE49-F238E27FC236}">
                <a16:creationId xmlns:a16="http://schemas.microsoft.com/office/drawing/2014/main" id="{2D69B839-B31E-421A-AEE4-B0982E6B9050}"/>
              </a:ext>
            </a:extLst>
          </p:cNvPr>
          <p:cNvSpPr/>
          <p:nvPr/>
        </p:nvSpPr>
        <p:spPr bwMode="auto">
          <a:xfrm>
            <a:off x="5503305" y="4923146"/>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7" name="矩形: 圓角 16">
            <a:extLst>
              <a:ext uri="{FF2B5EF4-FFF2-40B4-BE49-F238E27FC236}">
                <a16:creationId xmlns:a16="http://schemas.microsoft.com/office/drawing/2014/main" id="{1DBB2D63-3D87-43D1-9919-40E8ADCD6441}"/>
              </a:ext>
            </a:extLst>
          </p:cNvPr>
          <p:cNvSpPr/>
          <p:nvPr/>
        </p:nvSpPr>
        <p:spPr bwMode="auto">
          <a:xfrm>
            <a:off x="5503070" y="3352953"/>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 name="矩形: 圓角 17">
            <a:extLst>
              <a:ext uri="{FF2B5EF4-FFF2-40B4-BE49-F238E27FC236}">
                <a16:creationId xmlns:a16="http://schemas.microsoft.com/office/drawing/2014/main" id="{3F2E2CAE-DE14-462B-90F5-C53C3E244B76}"/>
              </a:ext>
            </a:extLst>
          </p:cNvPr>
          <p:cNvSpPr/>
          <p:nvPr/>
        </p:nvSpPr>
        <p:spPr bwMode="auto">
          <a:xfrm>
            <a:off x="6442075" y="4140034"/>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53101" y="90051"/>
            <a:ext cx="1218198"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(13/19)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40</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2042390556"/>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0" u="none" kern="1200" dirty="0">
                          <a:solidFill>
                            <a:schemeClr val="bg1"/>
                          </a:solidFill>
                          <a:effectLst/>
                        </a:rPr>
                        <a:t>5.5530</a:t>
                      </a:r>
                      <a:endParaRPr lang="zh-TW" altLang="en-US" sz="1050" b="0" u="none" dirty="0">
                        <a:solidFill>
                          <a:schemeClr val="bg1"/>
                        </a:solidFill>
                      </a:endParaRPr>
                    </a:p>
                  </a:txBody>
                  <a:tcPr>
                    <a:solidFill>
                      <a:schemeClr val="tx1"/>
                    </a:solidFill>
                  </a:tcPr>
                </a:tc>
                <a:tc>
                  <a:txBody>
                    <a:bodyPr/>
                    <a:lstStyle/>
                    <a:p>
                      <a:r>
                        <a:rPr lang="en-US" altLang="zh-TW" sz="1050" b="0" u="none" kern="1200" dirty="0">
                          <a:solidFill>
                            <a:schemeClr val="bg1"/>
                          </a:solidFill>
                          <a:effectLst/>
                        </a:rPr>
                        <a:t>0.2634</a:t>
                      </a:r>
                      <a:endParaRPr lang="zh-TW" altLang="en-US" sz="1050" b="0" u="none" dirty="0">
                        <a:solidFill>
                          <a:schemeClr val="bg1"/>
                        </a:solidFill>
                      </a:endParaRPr>
                    </a:p>
                  </a:txBody>
                  <a:tcPr>
                    <a:solidFill>
                      <a:schemeClr val="tx1"/>
                    </a:solidFill>
                  </a:tcPr>
                </a:tc>
                <a:tc>
                  <a:txBody>
                    <a:bodyPr/>
                    <a:lstStyle/>
                    <a:p>
                      <a:r>
                        <a:rPr lang="en-US" altLang="zh-TW" sz="1050" b="0" u="none" dirty="0">
                          <a:solidFill>
                            <a:schemeClr val="bg1"/>
                          </a:solidFill>
                        </a:rPr>
                        <a:t>0.5132</a:t>
                      </a:r>
                      <a:endParaRPr lang="zh-TW" altLang="en-US" sz="1050" b="0" u="none" dirty="0">
                        <a:solidFill>
                          <a:schemeClr val="bg1"/>
                        </a:solidFill>
                      </a:endParaRPr>
                    </a:p>
                  </a:txBody>
                  <a:tcPr>
                    <a:solidFill>
                      <a:schemeClr val="tx1"/>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u="none" kern="1200" dirty="0">
                          <a:solidFill>
                            <a:schemeClr val="bg1"/>
                          </a:solidFill>
                          <a:effectLst/>
                        </a:rPr>
                        <a:t>0.6710</a:t>
                      </a:r>
                      <a:endParaRPr lang="zh-TW" altLang="en-US" sz="1050" b="0" u="none" dirty="0">
                        <a:solidFill>
                          <a:schemeClr val="bg1"/>
                        </a:solidFill>
                      </a:endParaRPr>
                    </a:p>
                  </a:txBody>
                  <a:tcPr/>
                </a:tc>
                <a:tc>
                  <a:txBody>
                    <a:bodyPr/>
                    <a:lstStyle/>
                    <a:p>
                      <a:r>
                        <a:rPr lang="en-US" altLang="zh-TW" sz="1050" b="0" u="none" dirty="0">
                          <a:solidFill>
                            <a:schemeClr val="bg1"/>
                          </a:solidFill>
                        </a:rPr>
                        <a:t>0.0054</a:t>
                      </a:r>
                      <a:endParaRPr lang="zh-TW" altLang="en-US" sz="1050" b="0" u="none" dirty="0">
                        <a:solidFill>
                          <a:schemeClr val="bg1"/>
                        </a:solidFill>
                      </a:endParaRPr>
                    </a:p>
                  </a:txBody>
                  <a:tcPr/>
                </a:tc>
                <a:tc>
                  <a:txBody>
                    <a:bodyPr/>
                    <a:lstStyle/>
                    <a:p>
                      <a:r>
                        <a:rPr lang="en-US" altLang="zh-TW" sz="1050" b="0" u="none" dirty="0">
                          <a:solidFill>
                            <a:schemeClr val="bg1"/>
                          </a:solidFill>
                        </a:rPr>
                        <a:t>0.0735</a:t>
                      </a:r>
                      <a:endParaRPr lang="zh-TW" altLang="en-US" sz="1050" b="0" u="none"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b="0" u="none" dirty="0">
                          <a:solidFill>
                            <a:srgbClr val="4DD1F7"/>
                          </a:solidFill>
                        </a:rPr>
                        <a:t>0.4617</a:t>
                      </a:r>
                      <a:endParaRPr lang="zh-TW" altLang="en-US" sz="1050" b="0" u="none" dirty="0">
                        <a:solidFill>
                          <a:srgbClr val="4DD1F7"/>
                        </a:solidFill>
                      </a:endParaRPr>
                    </a:p>
                  </a:txBody>
                  <a:tcPr/>
                </a:tc>
                <a:tc>
                  <a:txBody>
                    <a:bodyPr/>
                    <a:lstStyle/>
                    <a:p>
                      <a:r>
                        <a:rPr lang="en-US" altLang="zh-TW" sz="1050" b="1" u="sng" dirty="0">
                          <a:solidFill>
                            <a:srgbClr val="FF0000"/>
                          </a:solidFill>
                          <a:highlight>
                            <a:srgbClr val="FFFF00"/>
                          </a:highlight>
                        </a:rPr>
                        <a:t>0.0024</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0.0497</a:t>
                      </a:r>
                      <a:endParaRPr lang="zh-TW" altLang="en-US" sz="1050" b="1" u="sng" dirty="0">
                        <a:solidFill>
                          <a:srgbClr val="FF0000"/>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1" u="sng" kern="1200" dirty="0">
                          <a:solidFill>
                            <a:srgbClr val="FF0000"/>
                          </a:solidFill>
                          <a:effectLst/>
                          <a:highlight>
                            <a:srgbClr val="FFFF00"/>
                          </a:highlight>
                        </a:rPr>
                        <a:t>0.4252</a:t>
                      </a:r>
                      <a:endParaRPr lang="zh-TW" altLang="en-US" sz="1050" b="1" u="sng" dirty="0">
                        <a:solidFill>
                          <a:srgbClr val="FF0000"/>
                        </a:solidFill>
                        <a:highlight>
                          <a:srgbClr val="FFFF00"/>
                        </a:highlight>
                      </a:endParaRPr>
                    </a:p>
                  </a:txBody>
                  <a:tcPr/>
                </a:tc>
                <a:tc>
                  <a:txBody>
                    <a:bodyPr/>
                    <a:lstStyle/>
                    <a:p>
                      <a:r>
                        <a:rPr lang="en-US" altLang="zh-TW" sz="1050" b="0" u="none" dirty="0">
                          <a:solidFill>
                            <a:srgbClr val="4DD1F7"/>
                          </a:solidFill>
                        </a:rPr>
                        <a:t>0.0025</a:t>
                      </a:r>
                      <a:endParaRPr lang="zh-TW" altLang="en-US" sz="1050" b="0" u="none" dirty="0">
                        <a:solidFill>
                          <a:srgbClr val="4DD1F7"/>
                        </a:solidFill>
                      </a:endParaRPr>
                    </a:p>
                  </a:txBody>
                  <a:tcPr/>
                </a:tc>
                <a:tc>
                  <a:txBody>
                    <a:bodyPr/>
                    <a:lstStyle/>
                    <a:p>
                      <a:r>
                        <a:rPr lang="en-US" altLang="zh-TW" sz="1050" b="0" u="none" dirty="0">
                          <a:solidFill>
                            <a:srgbClr val="4DD1F7"/>
                          </a:solidFill>
                        </a:rPr>
                        <a:t>0.0503</a:t>
                      </a:r>
                      <a:endParaRPr lang="zh-TW" altLang="en-US" sz="1050" b="0" u="none" dirty="0">
                        <a:solidFill>
                          <a:srgbClr val="4DD1F7"/>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u="none" kern="1200" dirty="0">
                          <a:solidFill>
                            <a:schemeClr val="bg1"/>
                          </a:solidFill>
                          <a:effectLst/>
                        </a:rPr>
                        <a:t>5.6900</a:t>
                      </a:r>
                      <a:endParaRPr lang="zh-TW" altLang="en-US" sz="1050" b="0" u="none" dirty="0">
                        <a:solidFill>
                          <a:schemeClr val="bg1"/>
                        </a:solidFill>
                      </a:endParaRPr>
                    </a:p>
                  </a:txBody>
                  <a:tcPr/>
                </a:tc>
                <a:tc>
                  <a:txBody>
                    <a:bodyPr/>
                    <a:lstStyle/>
                    <a:p>
                      <a:r>
                        <a:rPr lang="en-US" altLang="zh-TW" sz="1050" b="0" u="none" dirty="0">
                          <a:solidFill>
                            <a:schemeClr val="bg1"/>
                          </a:solidFill>
                        </a:rPr>
                        <a:t>0.2779</a:t>
                      </a:r>
                      <a:endParaRPr lang="zh-TW" altLang="en-US" sz="1050" b="0" u="none" dirty="0">
                        <a:solidFill>
                          <a:schemeClr val="bg1"/>
                        </a:solidFill>
                      </a:endParaRPr>
                    </a:p>
                  </a:txBody>
                  <a:tcPr/>
                </a:tc>
                <a:tc>
                  <a:txBody>
                    <a:bodyPr/>
                    <a:lstStyle/>
                    <a:p>
                      <a:r>
                        <a:rPr lang="en-US" altLang="zh-TW" sz="1050" b="0" u="none" dirty="0">
                          <a:solidFill>
                            <a:schemeClr val="bg1"/>
                          </a:solidFill>
                        </a:rPr>
                        <a:t>0.5272</a:t>
                      </a:r>
                      <a:endParaRPr lang="zh-TW" altLang="en-US" sz="1050" b="0" u="none" dirty="0">
                        <a:solidFill>
                          <a:schemeClr val="bg1"/>
                        </a:solidFill>
                      </a:endParaRPr>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grpSp>
        <p:nvGrpSpPr>
          <p:cNvPr id="5" name="群組 4">
            <a:extLst>
              <a:ext uri="{FF2B5EF4-FFF2-40B4-BE49-F238E27FC236}">
                <a16:creationId xmlns:a16="http://schemas.microsoft.com/office/drawing/2014/main" id="{43381239-AFF7-720A-8253-15E40F089B1C}"/>
              </a:ext>
            </a:extLst>
          </p:cNvPr>
          <p:cNvGrpSpPr/>
          <p:nvPr/>
        </p:nvGrpSpPr>
        <p:grpSpPr>
          <a:xfrm>
            <a:off x="7060437" y="571454"/>
            <a:ext cx="4949545" cy="2030006"/>
            <a:chOff x="70426" y="2953019"/>
            <a:chExt cx="8145316" cy="3343714"/>
          </a:xfrm>
        </p:grpSpPr>
        <p:pic>
          <p:nvPicPr>
            <p:cNvPr id="7" name="圖片 6">
              <a:extLst>
                <a:ext uri="{FF2B5EF4-FFF2-40B4-BE49-F238E27FC236}">
                  <a16:creationId xmlns:a16="http://schemas.microsoft.com/office/drawing/2014/main" id="{28A7C2F6-71B9-793A-D7A1-06099B1EEAF9}"/>
                </a:ext>
              </a:extLst>
            </p:cNvPr>
            <p:cNvPicPr>
              <a:picLocks noChangeAspect="1"/>
            </p:cNvPicPr>
            <p:nvPr/>
          </p:nvPicPr>
          <p:blipFill>
            <a:blip r:embed="rId3"/>
            <a:stretch>
              <a:fillRect/>
            </a:stretch>
          </p:blipFill>
          <p:spPr>
            <a:xfrm>
              <a:off x="391314" y="3151651"/>
              <a:ext cx="4006872" cy="2260707"/>
            </a:xfrm>
            <a:prstGeom prst="rect">
              <a:avLst/>
            </a:prstGeom>
          </p:spPr>
        </p:pic>
        <p:pic>
          <p:nvPicPr>
            <p:cNvPr id="40" name="圖片 39">
              <a:extLst>
                <a:ext uri="{FF2B5EF4-FFF2-40B4-BE49-F238E27FC236}">
                  <a16:creationId xmlns:a16="http://schemas.microsoft.com/office/drawing/2014/main" id="{4E05F91D-1C83-B6EA-5F0D-EA33328B092D}"/>
                </a:ext>
              </a:extLst>
            </p:cNvPr>
            <p:cNvPicPr>
              <a:picLocks noChangeAspect="1"/>
            </p:cNvPicPr>
            <p:nvPr/>
          </p:nvPicPr>
          <p:blipFill>
            <a:blip r:embed="rId4">
              <a:alphaModFix amt="70000"/>
            </a:blip>
            <a:stretch>
              <a:fillRect/>
            </a:stretch>
          </p:blipFill>
          <p:spPr>
            <a:xfrm>
              <a:off x="3687334" y="2953019"/>
              <a:ext cx="4528408" cy="3343714"/>
            </a:xfrm>
            <a:prstGeom prst="rect">
              <a:avLst/>
            </a:prstGeom>
          </p:spPr>
        </p:pic>
        <p:grpSp>
          <p:nvGrpSpPr>
            <p:cNvPr id="45" name="群組 44">
              <a:extLst>
                <a:ext uri="{FF2B5EF4-FFF2-40B4-BE49-F238E27FC236}">
                  <a16:creationId xmlns:a16="http://schemas.microsoft.com/office/drawing/2014/main" id="{AF469BA2-E5F1-CF61-D975-EEC8C13AE688}"/>
                </a:ext>
              </a:extLst>
            </p:cNvPr>
            <p:cNvGrpSpPr/>
            <p:nvPr/>
          </p:nvGrpSpPr>
          <p:grpSpPr>
            <a:xfrm>
              <a:off x="70426" y="3350110"/>
              <a:ext cx="8099873" cy="1617688"/>
              <a:chOff x="266251" y="3069210"/>
              <a:chExt cx="10268579" cy="2600325"/>
            </a:xfrm>
          </p:grpSpPr>
          <p:cxnSp>
            <p:nvCxnSpPr>
              <p:cNvPr id="59" name="直線接點 58">
                <a:extLst>
                  <a:ext uri="{FF2B5EF4-FFF2-40B4-BE49-F238E27FC236}">
                    <a16:creationId xmlns:a16="http://schemas.microsoft.com/office/drawing/2014/main" id="{F6957A25-AEDE-DEC2-E64A-238DC8957064}"/>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0" name="直線接點 59">
                <a:extLst>
                  <a:ext uri="{FF2B5EF4-FFF2-40B4-BE49-F238E27FC236}">
                    <a16:creationId xmlns:a16="http://schemas.microsoft.com/office/drawing/2014/main" id="{BC98F57C-0525-11D7-FED0-7735C11352B5}"/>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1" name="直線接點 60">
                <a:extLst>
                  <a:ext uri="{FF2B5EF4-FFF2-40B4-BE49-F238E27FC236}">
                    <a16:creationId xmlns:a16="http://schemas.microsoft.com/office/drawing/2014/main" id="{7033A9E0-2218-416E-5F24-E74FEB808FF7}"/>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2" name="直線接點 61">
                <a:extLst>
                  <a:ext uri="{FF2B5EF4-FFF2-40B4-BE49-F238E27FC236}">
                    <a16:creationId xmlns:a16="http://schemas.microsoft.com/office/drawing/2014/main" id="{A038ED9D-F4AA-8C06-C79B-8F4F212AD070}"/>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3" name="直線接點 62">
                <a:extLst>
                  <a:ext uri="{FF2B5EF4-FFF2-40B4-BE49-F238E27FC236}">
                    <a16:creationId xmlns:a16="http://schemas.microsoft.com/office/drawing/2014/main" id="{204C6F8B-8DB1-0031-F019-2638C83BA460}"/>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40" name="直線接點 35839">
                <a:extLst>
                  <a:ext uri="{FF2B5EF4-FFF2-40B4-BE49-F238E27FC236}">
                    <a16:creationId xmlns:a16="http://schemas.microsoft.com/office/drawing/2014/main" id="{BA0A2D1C-C583-DDCD-18E8-3A648968564B}"/>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41" name="直線接點 35840">
                <a:extLst>
                  <a:ext uri="{FF2B5EF4-FFF2-40B4-BE49-F238E27FC236}">
                    <a16:creationId xmlns:a16="http://schemas.microsoft.com/office/drawing/2014/main" id="{FCAB6269-B956-5026-0E3F-90BA25B387E8}"/>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45" name="直線接點 35844">
                <a:extLst>
                  <a:ext uri="{FF2B5EF4-FFF2-40B4-BE49-F238E27FC236}">
                    <a16:creationId xmlns:a16="http://schemas.microsoft.com/office/drawing/2014/main" id="{FB30E274-FADB-5CCC-EF11-CDB8D08AF2B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grpSp>
        <p:nvGrpSpPr>
          <p:cNvPr id="35846" name="群組 35845">
            <a:extLst>
              <a:ext uri="{FF2B5EF4-FFF2-40B4-BE49-F238E27FC236}">
                <a16:creationId xmlns:a16="http://schemas.microsoft.com/office/drawing/2014/main" id="{E5CA1642-2FD6-4B6F-7FEF-21AF5EAFE5E4}"/>
              </a:ext>
            </a:extLst>
          </p:cNvPr>
          <p:cNvGrpSpPr/>
          <p:nvPr/>
        </p:nvGrpSpPr>
        <p:grpSpPr>
          <a:xfrm>
            <a:off x="932477" y="2369384"/>
            <a:ext cx="5525043" cy="2198812"/>
            <a:chOff x="70426" y="3157927"/>
            <a:chExt cx="8099873" cy="3504872"/>
          </a:xfrm>
        </p:grpSpPr>
        <p:pic>
          <p:nvPicPr>
            <p:cNvPr id="35850" name="圖片 35849">
              <a:extLst>
                <a:ext uri="{FF2B5EF4-FFF2-40B4-BE49-F238E27FC236}">
                  <a16:creationId xmlns:a16="http://schemas.microsoft.com/office/drawing/2014/main" id="{D04B07EE-6547-FFFB-9F36-3FEC7466A912}"/>
                </a:ext>
              </a:extLst>
            </p:cNvPr>
            <p:cNvPicPr>
              <a:picLocks noChangeAspect="1"/>
            </p:cNvPicPr>
            <p:nvPr/>
          </p:nvPicPr>
          <p:blipFill>
            <a:blip r:embed="rId5"/>
            <a:stretch>
              <a:fillRect/>
            </a:stretch>
          </p:blipFill>
          <p:spPr>
            <a:xfrm>
              <a:off x="541564" y="3157927"/>
              <a:ext cx="3166432" cy="2353484"/>
            </a:xfrm>
            <a:prstGeom prst="rect">
              <a:avLst/>
            </a:prstGeom>
          </p:spPr>
        </p:pic>
        <p:pic>
          <p:nvPicPr>
            <p:cNvPr id="35851" name="圖片 35850">
              <a:extLst>
                <a:ext uri="{FF2B5EF4-FFF2-40B4-BE49-F238E27FC236}">
                  <a16:creationId xmlns:a16="http://schemas.microsoft.com/office/drawing/2014/main" id="{9EAE963D-518C-62F2-E0AC-FD8E488E3C48}"/>
                </a:ext>
              </a:extLst>
            </p:cNvPr>
            <p:cNvPicPr>
              <a:picLocks noChangeAspect="1"/>
            </p:cNvPicPr>
            <p:nvPr/>
          </p:nvPicPr>
          <p:blipFill>
            <a:blip r:embed="rId6">
              <a:alphaModFix amt="70000"/>
            </a:blip>
            <a:stretch>
              <a:fillRect/>
            </a:stretch>
          </p:blipFill>
          <p:spPr>
            <a:xfrm>
              <a:off x="3053658" y="3291998"/>
              <a:ext cx="4786077" cy="3370801"/>
            </a:xfrm>
            <a:prstGeom prst="rect">
              <a:avLst/>
            </a:prstGeom>
          </p:spPr>
        </p:pic>
        <p:grpSp>
          <p:nvGrpSpPr>
            <p:cNvPr id="35852" name="群組 35851">
              <a:extLst>
                <a:ext uri="{FF2B5EF4-FFF2-40B4-BE49-F238E27FC236}">
                  <a16:creationId xmlns:a16="http://schemas.microsoft.com/office/drawing/2014/main" id="{7ABE3910-9090-F24D-749F-4FAA46AA67A9}"/>
                </a:ext>
              </a:extLst>
            </p:cNvPr>
            <p:cNvGrpSpPr/>
            <p:nvPr/>
          </p:nvGrpSpPr>
          <p:grpSpPr>
            <a:xfrm>
              <a:off x="70426" y="3350110"/>
              <a:ext cx="8099873" cy="1617688"/>
              <a:chOff x="266251" y="3069210"/>
              <a:chExt cx="10268579" cy="2600325"/>
            </a:xfrm>
          </p:grpSpPr>
          <p:cxnSp>
            <p:nvCxnSpPr>
              <p:cNvPr id="35853" name="直線接點 35852">
                <a:extLst>
                  <a:ext uri="{FF2B5EF4-FFF2-40B4-BE49-F238E27FC236}">
                    <a16:creationId xmlns:a16="http://schemas.microsoft.com/office/drawing/2014/main" id="{C8A06B5B-31A7-412D-31E0-1ED83948B3D5}"/>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4" name="直線接點 35853">
                <a:extLst>
                  <a:ext uri="{FF2B5EF4-FFF2-40B4-BE49-F238E27FC236}">
                    <a16:creationId xmlns:a16="http://schemas.microsoft.com/office/drawing/2014/main" id="{721459AF-C768-C3C5-08F0-729ACC4D01CD}"/>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5" name="直線接點 35854">
                <a:extLst>
                  <a:ext uri="{FF2B5EF4-FFF2-40B4-BE49-F238E27FC236}">
                    <a16:creationId xmlns:a16="http://schemas.microsoft.com/office/drawing/2014/main" id="{1C34B0A5-79BA-E40B-4AB8-C84AD2AEB5F3}"/>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6" name="直線接點 35855">
                <a:extLst>
                  <a:ext uri="{FF2B5EF4-FFF2-40B4-BE49-F238E27FC236}">
                    <a16:creationId xmlns:a16="http://schemas.microsoft.com/office/drawing/2014/main" id="{F8BA89F4-465C-9BFD-7E43-00E82B16745B}"/>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7" name="直線接點 35856">
                <a:extLst>
                  <a:ext uri="{FF2B5EF4-FFF2-40B4-BE49-F238E27FC236}">
                    <a16:creationId xmlns:a16="http://schemas.microsoft.com/office/drawing/2014/main" id="{7B91C88D-611A-E00A-4EFF-10AECF550333}"/>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8" name="直線接點 35857">
                <a:extLst>
                  <a:ext uri="{FF2B5EF4-FFF2-40B4-BE49-F238E27FC236}">
                    <a16:creationId xmlns:a16="http://schemas.microsoft.com/office/drawing/2014/main" id="{97F25DD7-8E8F-720D-2DAD-91F119FDFDF0}"/>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59" name="直線接點 35858">
                <a:extLst>
                  <a:ext uri="{FF2B5EF4-FFF2-40B4-BE49-F238E27FC236}">
                    <a16:creationId xmlns:a16="http://schemas.microsoft.com/office/drawing/2014/main" id="{8CF98782-2615-CDF6-6C88-DD8868CB8969}"/>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0" name="直線接點 35859">
                <a:extLst>
                  <a:ext uri="{FF2B5EF4-FFF2-40B4-BE49-F238E27FC236}">
                    <a16:creationId xmlns:a16="http://schemas.microsoft.com/office/drawing/2014/main" id="{2FFE7CD9-97A9-4782-B408-08FE1D9E0840}"/>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grpSp>
        <p:nvGrpSpPr>
          <p:cNvPr id="35861" name="群組 35860">
            <a:extLst>
              <a:ext uri="{FF2B5EF4-FFF2-40B4-BE49-F238E27FC236}">
                <a16:creationId xmlns:a16="http://schemas.microsoft.com/office/drawing/2014/main" id="{9BDD6A41-0966-C992-F69B-7E5C93FD2263}"/>
              </a:ext>
            </a:extLst>
          </p:cNvPr>
          <p:cNvGrpSpPr/>
          <p:nvPr/>
        </p:nvGrpSpPr>
        <p:grpSpPr>
          <a:xfrm>
            <a:off x="6212925" y="2367095"/>
            <a:ext cx="5293821" cy="1897383"/>
            <a:chOff x="70426" y="3156748"/>
            <a:chExt cx="8099873" cy="2993424"/>
          </a:xfrm>
        </p:grpSpPr>
        <p:pic>
          <p:nvPicPr>
            <p:cNvPr id="35862" name="圖片 35861">
              <a:extLst>
                <a:ext uri="{FF2B5EF4-FFF2-40B4-BE49-F238E27FC236}">
                  <a16:creationId xmlns:a16="http://schemas.microsoft.com/office/drawing/2014/main" id="{9C90F2C0-FF51-F615-E300-05A5D4AEE13B}"/>
                </a:ext>
              </a:extLst>
            </p:cNvPr>
            <p:cNvPicPr>
              <a:picLocks noChangeAspect="1"/>
            </p:cNvPicPr>
            <p:nvPr/>
          </p:nvPicPr>
          <p:blipFill>
            <a:blip r:embed="rId7"/>
            <a:stretch>
              <a:fillRect/>
            </a:stretch>
          </p:blipFill>
          <p:spPr>
            <a:xfrm>
              <a:off x="294020" y="3156748"/>
              <a:ext cx="3192486" cy="2354663"/>
            </a:xfrm>
            <a:prstGeom prst="rect">
              <a:avLst/>
            </a:prstGeom>
          </p:spPr>
        </p:pic>
        <p:pic>
          <p:nvPicPr>
            <p:cNvPr id="35863" name="圖片 35862">
              <a:extLst>
                <a:ext uri="{FF2B5EF4-FFF2-40B4-BE49-F238E27FC236}">
                  <a16:creationId xmlns:a16="http://schemas.microsoft.com/office/drawing/2014/main" id="{66EA5146-6897-6301-34A8-82AC3EC9463B}"/>
                </a:ext>
              </a:extLst>
            </p:cNvPr>
            <p:cNvPicPr>
              <a:picLocks noChangeAspect="1"/>
            </p:cNvPicPr>
            <p:nvPr/>
          </p:nvPicPr>
          <p:blipFill>
            <a:blip r:embed="rId8">
              <a:alphaModFix amt="70000"/>
            </a:blip>
            <a:stretch>
              <a:fillRect/>
            </a:stretch>
          </p:blipFill>
          <p:spPr>
            <a:xfrm>
              <a:off x="2851733" y="3286785"/>
              <a:ext cx="4587898" cy="2863387"/>
            </a:xfrm>
            <a:prstGeom prst="rect">
              <a:avLst/>
            </a:prstGeom>
          </p:spPr>
        </p:pic>
        <p:grpSp>
          <p:nvGrpSpPr>
            <p:cNvPr id="35864" name="群組 35863">
              <a:extLst>
                <a:ext uri="{FF2B5EF4-FFF2-40B4-BE49-F238E27FC236}">
                  <a16:creationId xmlns:a16="http://schemas.microsoft.com/office/drawing/2014/main" id="{6EC396F6-B01E-194B-7C1A-BA24736AF246}"/>
                </a:ext>
              </a:extLst>
            </p:cNvPr>
            <p:cNvGrpSpPr/>
            <p:nvPr/>
          </p:nvGrpSpPr>
          <p:grpSpPr>
            <a:xfrm>
              <a:off x="70426" y="3350110"/>
              <a:ext cx="8099873" cy="1617688"/>
              <a:chOff x="266251" y="3069210"/>
              <a:chExt cx="10268579" cy="2600325"/>
            </a:xfrm>
          </p:grpSpPr>
          <p:cxnSp>
            <p:nvCxnSpPr>
              <p:cNvPr id="35865" name="直線接點 35864">
                <a:extLst>
                  <a:ext uri="{FF2B5EF4-FFF2-40B4-BE49-F238E27FC236}">
                    <a16:creationId xmlns:a16="http://schemas.microsoft.com/office/drawing/2014/main" id="{6B89E261-580B-12D7-81D9-B92B080EE5E6}"/>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6" name="直線接點 35865">
                <a:extLst>
                  <a:ext uri="{FF2B5EF4-FFF2-40B4-BE49-F238E27FC236}">
                    <a16:creationId xmlns:a16="http://schemas.microsoft.com/office/drawing/2014/main" id="{7916A4E3-26C1-4F27-1F03-A2235A1985C1}"/>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7" name="直線接點 35866">
                <a:extLst>
                  <a:ext uri="{FF2B5EF4-FFF2-40B4-BE49-F238E27FC236}">
                    <a16:creationId xmlns:a16="http://schemas.microsoft.com/office/drawing/2014/main" id="{A73D9C6B-9644-273D-C868-592C35AA4728}"/>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8" name="直線接點 35867">
                <a:extLst>
                  <a:ext uri="{FF2B5EF4-FFF2-40B4-BE49-F238E27FC236}">
                    <a16:creationId xmlns:a16="http://schemas.microsoft.com/office/drawing/2014/main" id="{73D25E44-E573-AD55-10D8-DB3004011272}"/>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69" name="直線接點 35868">
                <a:extLst>
                  <a:ext uri="{FF2B5EF4-FFF2-40B4-BE49-F238E27FC236}">
                    <a16:creationId xmlns:a16="http://schemas.microsoft.com/office/drawing/2014/main" id="{E3C513B4-767C-C168-9B52-5BF441C66CAD}"/>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0" name="直線接點 35869">
                <a:extLst>
                  <a:ext uri="{FF2B5EF4-FFF2-40B4-BE49-F238E27FC236}">
                    <a16:creationId xmlns:a16="http://schemas.microsoft.com/office/drawing/2014/main" id="{AF66E59B-A785-83A4-F37F-0B675D537304}"/>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1" name="直線接點 35870">
                <a:extLst>
                  <a:ext uri="{FF2B5EF4-FFF2-40B4-BE49-F238E27FC236}">
                    <a16:creationId xmlns:a16="http://schemas.microsoft.com/office/drawing/2014/main" id="{ACEF77C3-AC24-A44A-D209-7ADE8A6400E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2" name="直線接點 35871">
                <a:extLst>
                  <a:ext uri="{FF2B5EF4-FFF2-40B4-BE49-F238E27FC236}">
                    <a16:creationId xmlns:a16="http://schemas.microsoft.com/office/drawing/2014/main" id="{FA29BBBF-0259-55EB-2E75-7CB2AB9F218A}"/>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35873" name="群組 35872">
            <a:extLst>
              <a:ext uri="{FF2B5EF4-FFF2-40B4-BE49-F238E27FC236}">
                <a16:creationId xmlns:a16="http://schemas.microsoft.com/office/drawing/2014/main" id="{54990E02-E0D0-49AD-7CB2-2CE6F418FB10}"/>
              </a:ext>
            </a:extLst>
          </p:cNvPr>
          <p:cNvGrpSpPr/>
          <p:nvPr/>
        </p:nvGrpSpPr>
        <p:grpSpPr>
          <a:xfrm>
            <a:off x="208429" y="4615918"/>
            <a:ext cx="5706595" cy="1908717"/>
            <a:chOff x="70426" y="3164973"/>
            <a:chExt cx="8206550" cy="2346438"/>
          </a:xfrm>
        </p:grpSpPr>
        <p:pic>
          <p:nvPicPr>
            <p:cNvPr id="35874" name="圖片 35873">
              <a:extLst>
                <a:ext uri="{FF2B5EF4-FFF2-40B4-BE49-F238E27FC236}">
                  <a16:creationId xmlns:a16="http://schemas.microsoft.com/office/drawing/2014/main" id="{F0F3931F-4CFA-6F7C-DD8B-B8DF2E89867B}"/>
                </a:ext>
              </a:extLst>
            </p:cNvPr>
            <p:cNvPicPr>
              <a:picLocks noChangeAspect="1"/>
            </p:cNvPicPr>
            <p:nvPr/>
          </p:nvPicPr>
          <p:blipFill>
            <a:blip r:embed="rId9"/>
            <a:stretch>
              <a:fillRect/>
            </a:stretch>
          </p:blipFill>
          <p:spPr>
            <a:xfrm>
              <a:off x="441685" y="3164973"/>
              <a:ext cx="3192963" cy="2346438"/>
            </a:xfrm>
            <a:prstGeom prst="rect">
              <a:avLst/>
            </a:prstGeom>
          </p:spPr>
        </p:pic>
        <p:pic>
          <p:nvPicPr>
            <p:cNvPr id="35875" name="圖片 35874">
              <a:extLst>
                <a:ext uri="{FF2B5EF4-FFF2-40B4-BE49-F238E27FC236}">
                  <a16:creationId xmlns:a16="http://schemas.microsoft.com/office/drawing/2014/main" id="{573607F0-786E-5188-DDA7-BB45759DC342}"/>
                </a:ext>
              </a:extLst>
            </p:cNvPr>
            <p:cNvPicPr>
              <a:picLocks noChangeAspect="1"/>
            </p:cNvPicPr>
            <p:nvPr/>
          </p:nvPicPr>
          <p:blipFill>
            <a:blip r:embed="rId10">
              <a:alphaModFix amt="70000"/>
            </a:blip>
            <a:stretch>
              <a:fillRect/>
            </a:stretch>
          </p:blipFill>
          <p:spPr>
            <a:xfrm>
              <a:off x="2905911" y="3236460"/>
              <a:ext cx="5371065" cy="2097540"/>
            </a:xfrm>
            <a:prstGeom prst="rect">
              <a:avLst/>
            </a:prstGeom>
          </p:spPr>
        </p:pic>
        <p:grpSp>
          <p:nvGrpSpPr>
            <p:cNvPr id="35876" name="群組 35875">
              <a:extLst>
                <a:ext uri="{FF2B5EF4-FFF2-40B4-BE49-F238E27FC236}">
                  <a16:creationId xmlns:a16="http://schemas.microsoft.com/office/drawing/2014/main" id="{9ECD1FDF-751F-9226-59B4-59775FAE47BE}"/>
                </a:ext>
              </a:extLst>
            </p:cNvPr>
            <p:cNvGrpSpPr/>
            <p:nvPr/>
          </p:nvGrpSpPr>
          <p:grpSpPr>
            <a:xfrm>
              <a:off x="70426" y="3350110"/>
              <a:ext cx="8099873" cy="1617688"/>
              <a:chOff x="266251" y="3069210"/>
              <a:chExt cx="10268579" cy="2600325"/>
            </a:xfrm>
          </p:grpSpPr>
          <p:cxnSp>
            <p:nvCxnSpPr>
              <p:cNvPr id="35877" name="直線接點 35876">
                <a:extLst>
                  <a:ext uri="{FF2B5EF4-FFF2-40B4-BE49-F238E27FC236}">
                    <a16:creationId xmlns:a16="http://schemas.microsoft.com/office/drawing/2014/main" id="{50D9FAF3-E22B-937D-38C2-7610719C5BE0}"/>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8" name="直線接點 35877">
                <a:extLst>
                  <a:ext uri="{FF2B5EF4-FFF2-40B4-BE49-F238E27FC236}">
                    <a16:creationId xmlns:a16="http://schemas.microsoft.com/office/drawing/2014/main" id="{50DA389E-21AF-F743-076A-0AA77DF7F391}"/>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8" name="直線接點 35887">
                <a:extLst>
                  <a:ext uri="{FF2B5EF4-FFF2-40B4-BE49-F238E27FC236}">
                    <a16:creationId xmlns:a16="http://schemas.microsoft.com/office/drawing/2014/main" id="{F0F291A7-C0D3-6E2A-9B85-9D11DF8F908A}"/>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9" name="直線接點 35888">
                <a:extLst>
                  <a:ext uri="{FF2B5EF4-FFF2-40B4-BE49-F238E27FC236}">
                    <a16:creationId xmlns:a16="http://schemas.microsoft.com/office/drawing/2014/main" id="{53A0FB55-8446-067A-E484-D583EDCD71E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90" name="直線接點 35889">
                <a:extLst>
                  <a:ext uri="{FF2B5EF4-FFF2-40B4-BE49-F238E27FC236}">
                    <a16:creationId xmlns:a16="http://schemas.microsoft.com/office/drawing/2014/main" id="{4044CDB1-B081-7D27-C2DF-375B6A2936A2}"/>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91" name="直線接點 35890">
                <a:extLst>
                  <a:ext uri="{FF2B5EF4-FFF2-40B4-BE49-F238E27FC236}">
                    <a16:creationId xmlns:a16="http://schemas.microsoft.com/office/drawing/2014/main" id="{DBE8EE53-0E27-0ECB-39B2-59AB01CEEB79}"/>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92" name="直線接點 35891">
                <a:extLst>
                  <a:ext uri="{FF2B5EF4-FFF2-40B4-BE49-F238E27FC236}">
                    <a16:creationId xmlns:a16="http://schemas.microsoft.com/office/drawing/2014/main" id="{5BE6F14F-695F-0243-B048-4A4A4C8645FE}"/>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93" name="直線接點 35892">
                <a:extLst>
                  <a:ext uri="{FF2B5EF4-FFF2-40B4-BE49-F238E27FC236}">
                    <a16:creationId xmlns:a16="http://schemas.microsoft.com/office/drawing/2014/main" id="{386F9A72-4616-3F57-43B2-B3E4814013AE}"/>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5894" name="群組 35893">
            <a:extLst>
              <a:ext uri="{FF2B5EF4-FFF2-40B4-BE49-F238E27FC236}">
                <a16:creationId xmlns:a16="http://schemas.microsoft.com/office/drawing/2014/main" id="{82F3BEF2-E630-3DEC-CA5B-FF88A4AE30C8}"/>
              </a:ext>
            </a:extLst>
          </p:cNvPr>
          <p:cNvGrpSpPr/>
          <p:nvPr/>
        </p:nvGrpSpPr>
        <p:grpSpPr>
          <a:xfrm>
            <a:off x="5761036" y="4403216"/>
            <a:ext cx="6388103" cy="2175129"/>
            <a:chOff x="70426" y="2899171"/>
            <a:chExt cx="8099873" cy="2677733"/>
          </a:xfrm>
        </p:grpSpPr>
        <p:pic>
          <p:nvPicPr>
            <p:cNvPr id="35895" name="圖片 35894">
              <a:extLst>
                <a:ext uri="{FF2B5EF4-FFF2-40B4-BE49-F238E27FC236}">
                  <a16:creationId xmlns:a16="http://schemas.microsoft.com/office/drawing/2014/main" id="{4FC16CEF-CBDD-4262-402F-2B3CBC710DAB}"/>
                </a:ext>
              </a:extLst>
            </p:cNvPr>
            <p:cNvPicPr>
              <a:picLocks noChangeAspect="1"/>
            </p:cNvPicPr>
            <p:nvPr/>
          </p:nvPicPr>
          <p:blipFill>
            <a:blip r:embed="rId11"/>
            <a:stretch>
              <a:fillRect/>
            </a:stretch>
          </p:blipFill>
          <p:spPr>
            <a:xfrm>
              <a:off x="380675" y="3109051"/>
              <a:ext cx="3253973" cy="2402360"/>
            </a:xfrm>
            <a:prstGeom prst="rect">
              <a:avLst/>
            </a:prstGeom>
          </p:spPr>
        </p:pic>
        <p:pic>
          <p:nvPicPr>
            <p:cNvPr id="35896" name="圖片 35895">
              <a:extLst>
                <a:ext uri="{FF2B5EF4-FFF2-40B4-BE49-F238E27FC236}">
                  <a16:creationId xmlns:a16="http://schemas.microsoft.com/office/drawing/2014/main" id="{8C752FD7-20CC-6D32-5D59-FCFF304F396F}"/>
                </a:ext>
              </a:extLst>
            </p:cNvPr>
            <p:cNvPicPr>
              <a:picLocks noChangeAspect="1"/>
            </p:cNvPicPr>
            <p:nvPr/>
          </p:nvPicPr>
          <p:blipFill>
            <a:blip r:embed="rId12">
              <a:alphaModFix amt="70000"/>
            </a:blip>
            <a:stretch>
              <a:fillRect/>
            </a:stretch>
          </p:blipFill>
          <p:spPr>
            <a:xfrm>
              <a:off x="3058145" y="2899171"/>
              <a:ext cx="4798590" cy="2677733"/>
            </a:xfrm>
            <a:prstGeom prst="rect">
              <a:avLst/>
            </a:prstGeom>
          </p:spPr>
        </p:pic>
        <p:grpSp>
          <p:nvGrpSpPr>
            <p:cNvPr id="35897" name="群組 35896">
              <a:extLst>
                <a:ext uri="{FF2B5EF4-FFF2-40B4-BE49-F238E27FC236}">
                  <a16:creationId xmlns:a16="http://schemas.microsoft.com/office/drawing/2014/main" id="{8D84AE92-1F82-9ADF-F1CF-187F75532E83}"/>
                </a:ext>
              </a:extLst>
            </p:cNvPr>
            <p:cNvGrpSpPr/>
            <p:nvPr/>
          </p:nvGrpSpPr>
          <p:grpSpPr>
            <a:xfrm>
              <a:off x="70426" y="3350110"/>
              <a:ext cx="8099873" cy="1617688"/>
              <a:chOff x="266251" y="3069210"/>
              <a:chExt cx="10268579" cy="2600325"/>
            </a:xfrm>
          </p:grpSpPr>
          <p:cxnSp>
            <p:nvCxnSpPr>
              <p:cNvPr id="35898" name="直線接點 35897">
                <a:extLst>
                  <a:ext uri="{FF2B5EF4-FFF2-40B4-BE49-F238E27FC236}">
                    <a16:creationId xmlns:a16="http://schemas.microsoft.com/office/drawing/2014/main" id="{C10E1B86-A182-5B66-AEFB-5A1953863A5B}"/>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99" name="直線接點 35898">
                <a:extLst>
                  <a:ext uri="{FF2B5EF4-FFF2-40B4-BE49-F238E27FC236}">
                    <a16:creationId xmlns:a16="http://schemas.microsoft.com/office/drawing/2014/main" id="{3E5FF575-5C2C-0692-84F1-7D88CD6AA10B}"/>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0" name="直線接點 35899">
                <a:extLst>
                  <a:ext uri="{FF2B5EF4-FFF2-40B4-BE49-F238E27FC236}">
                    <a16:creationId xmlns:a16="http://schemas.microsoft.com/office/drawing/2014/main" id="{3D5F1A28-9CF2-7F25-6D3E-A2B08C7EBA6B}"/>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1" name="直線接點 35900">
                <a:extLst>
                  <a:ext uri="{FF2B5EF4-FFF2-40B4-BE49-F238E27FC236}">
                    <a16:creationId xmlns:a16="http://schemas.microsoft.com/office/drawing/2014/main" id="{172D5D9A-5521-694A-E0DF-6EB1C6408918}"/>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2" name="直線接點 35901">
                <a:extLst>
                  <a:ext uri="{FF2B5EF4-FFF2-40B4-BE49-F238E27FC236}">
                    <a16:creationId xmlns:a16="http://schemas.microsoft.com/office/drawing/2014/main" id="{024C2A05-80A0-D7D0-2604-7EA887329312}"/>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3" name="直線接點 35902">
                <a:extLst>
                  <a:ext uri="{FF2B5EF4-FFF2-40B4-BE49-F238E27FC236}">
                    <a16:creationId xmlns:a16="http://schemas.microsoft.com/office/drawing/2014/main" id="{F14A60B1-1D02-A880-82DF-9E49BF246AC8}"/>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4" name="直線接點 35903">
                <a:extLst>
                  <a:ext uri="{FF2B5EF4-FFF2-40B4-BE49-F238E27FC236}">
                    <a16:creationId xmlns:a16="http://schemas.microsoft.com/office/drawing/2014/main" id="{85377A88-AAA0-E8E3-1405-7B5C64778351}"/>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5" name="直線接點 35904">
                <a:extLst>
                  <a:ext uri="{FF2B5EF4-FFF2-40B4-BE49-F238E27FC236}">
                    <a16:creationId xmlns:a16="http://schemas.microsoft.com/office/drawing/2014/main" id="{2A83985C-A718-85D2-CE0A-F0C9DFC1A74F}"/>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3509326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76940" y="87095"/>
            <a:ext cx="1136204"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(14/19)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3" name="圖片 2">
            <a:extLst>
              <a:ext uri="{FF2B5EF4-FFF2-40B4-BE49-F238E27FC236}">
                <a16:creationId xmlns:a16="http://schemas.microsoft.com/office/drawing/2014/main" id="{FCC9EA72-D58C-7CB8-F7FF-31083F0E5902}"/>
              </a:ext>
            </a:extLst>
          </p:cNvPr>
          <p:cNvPicPr>
            <a:picLocks noChangeAspect="1"/>
          </p:cNvPicPr>
          <p:nvPr/>
        </p:nvPicPr>
        <p:blipFill>
          <a:blip r:embed="rId3"/>
          <a:stretch>
            <a:fillRect/>
          </a:stretch>
        </p:blipFill>
        <p:spPr>
          <a:xfrm>
            <a:off x="872562" y="2606083"/>
            <a:ext cx="6483570" cy="3744820"/>
          </a:xfrm>
          <a:prstGeom prst="rect">
            <a:avLst/>
          </a:prstGeom>
        </p:spPr>
      </p:pic>
      <p:graphicFrame>
        <p:nvGraphicFramePr>
          <p:cNvPr id="9" name="表格 8">
            <a:extLst>
              <a:ext uri="{FF2B5EF4-FFF2-40B4-BE49-F238E27FC236}">
                <a16:creationId xmlns:a16="http://schemas.microsoft.com/office/drawing/2014/main" id="{6573A34B-7F93-368A-0A68-4F3E9CCB4D5E}"/>
              </a:ext>
            </a:extLst>
          </p:cNvPr>
          <p:cNvGraphicFramePr>
            <a:graphicFrameLocks noGrp="1"/>
          </p:cNvGraphicFramePr>
          <p:nvPr>
            <p:extLst>
              <p:ext uri="{D42A27DB-BD31-4B8C-83A1-F6EECF244321}">
                <p14:modId xmlns:p14="http://schemas.microsoft.com/office/powerpoint/2010/main" val="1963211169"/>
              </p:ext>
            </p:extLst>
          </p:nvPr>
        </p:nvGraphicFramePr>
        <p:xfrm>
          <a:off x="7771394" y="2926684"/>
          <a:ext cx="4123969" cy="2865120"/>
        </p:xfrm>
        <a:graphic>
          <a:graphicData uri="http://schemas.openxmlformats.org/drawingml/2006/table">
            <a:tbl>
              <a:tblPr firstRow="1" bandRow="1">
                <a:tableStyleId>{125E5076-3810-47DD-B79F-674D7AD40C01}</a:tableStyleId>
              </a:tblPr>
              <a:tblGrid>
                <a:gridCol w="885505">
                  <a:extLst>
                    <a:ext uri="{9D8B030D-6E8A-4147-A177-3AD203B41FA5}">
                      <a16:colId xmlns:a16="http://schemas.microsoft.com/office/drawing/2014/main" val="1980969074"/>
                    </a:ext>
                  </a:extLst>
                </a:gridCol>
                <a:gridCol w="1342597">
                  <a:extLst>
                    <a:ext uri="{9D8B030D-6E8A-4147-A177-3AD203B41FA5}">
                      <a16:colId xmlns:a16="http://schemas.microsoft.com/office/drawing/2014/main" val="1224993307"/>
                    </a:ext>
                  </a:extLst>
                </a:gridCol>
                <a:gridCol w="1144651">
                  <a:extLst>
                    <a:ext uri="{9D8B030D-6E8A-4147-A177-3AD203B41FA5}">
                      <a16:colId xmlns:a16="http://schemas.microsoft.com/office/drawing/2014/main" val="2848456102"/>
                    </a:ext>
                  </a:extLst>
                </a:gridCol>
                <a:gridCol w="751216">
                  <a:extLst>
                    <a:ext uri="{9D8B030D-6E8A-4147-A177-3AD203B41FA5}">
                      <a16:colId xmlns:a16="http://schemas.microsoft.com/office/drawing/2014/main" val="975753329"/>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p>
                    <a:p>
                      <a:r>
                        <a:rPr lang="en-US" altLang="zh-TW" dirty="0"/>
                        <a:t>(rank_10)</a:t>
                      </a:r>
                      <a:endParaRPr lang="zh-TW" altLang="en-US" dirty="0"/>
                    </a:p>
                  </a:txBody>
                  <a:tcPr/>
                </a:tc>
                <a:tc>
                  <a:txBody>
                    <a:bodyPr/>
                    <a:lstStyle/>
                    <a:p>
                      <a:r>
                        <a:rPr lang="en-US" altLang="zh-TW" dirty="0"/>
                        <a:t>Count(all)</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t>1</a:t>
                      </a:r>
                      <a:endParaRPr lang="zh-TW" altLang="en-US" dirty="0"/>
                    </a:p>
                  </a:txBody>
                  <a:tcPr/>
                </a:tc>
                <a:tc>
                  <a:txBody>
                    <a:bodyPr/>
                    <a:lstStyle/>
                    <a:p>
                      <a:r>
                        <a:rPr lang="en-US" altLang="zh-TW" dirty="0">
                          <a:solidFill>
                            <a:srgbClr val="FF0000"/>
                          </a:solidFill>
                          <a:highlight>
                            <a:srgbClr val="FFFF00"/>
                          </a:highlight>
                        </a:rPr>
                        <a:t>6</a:t>
                      </a:r>
                      <a:endParaRPr lang="zh-TW" altLang="en-US" dirty="0">
                        <a:solidFill>
                          <a:srgbClr val="FF0000"/>
                        </a:solidFill>
                        <a:highlight>
                          <a:srgbClr val="FFFF00"/>
                        </a:highlight>
                      </a:endParaRPr>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t>1</a:t>
                      </a:r>
                      <a:endParaRPr lang="zh-TW" altLang="en-US" dirty="0"/>
                    </a:p>
                  </a:txBody>
                  <a:tcPr/>
                </a:tc>
                <a:tc>
                  <a:txBody>
                    <a:bodyPr/>
                    <a:lstStyle/>
                    <a:p>
                      <a:r>
                        <a:rPr lang="en-US" altLang="zh-TW" dirty="0"/>
                        <a:t>3</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2</a:t>
                      </a:r>
                      <a:endParaRPr lang="zh-TW" altLang="en-US" dirty="0"/>
                    </a:p>
                  </a:txBody>
                  <a:tcPr/>
                </a:tc>
                <a:tc>
                  <a:txBody>
                    <a:bodyPr/>
                    <a:lstStyle/>
                    <a:p>
                      <a:r>
                        <a:rPr lang="en-US" altLang="zh-TW" dirty="0">
                          <a:solidFill>
                            <a:srgbClr val="00B050"/>
                          </a:solidFill>
                          <a:highlight>
                            <a:srgbClr val="FFFF00"/>
                          </a:highlight>
                        </a:rPr>
                        <a:t>5</a:t>
                      </a:r>
                      <a:endParaRPr lang="zh-TW" altLang="en-US" dirty="0">
                        <a:solidFill>
                          <a:srgbClr val="00B050"/>
                        </a:solidFill>
                        <a:highlight>
                          <a:srgbClr val="FFFF00"/>
                        </a:highlight>
                      </a:endParaRPr>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solidFill>
                            <a:srgbClr val="FF0000"/>
                          </a:solidFill>
                          <a:highlight>
                            <a:srgbClr val="FFFF00"/>
                          </a:highlight>
                        </a:rPr>
                        <a:t>3</a:t>
                      </a:r>
                      <a:endParaRPr lang="zh-TW" altLang="en-US" dirty="0">
                        <a:solidFill>
                          <a:srgbClr val="FF0000"/>
                        </a:solidFill>
                        <a:highlight>
                          <a:srgbClr val="FFFF00"/>
                        </a:highlight>
                      </a:endParaRPr>
                    </a:p>
                  </a:txBody>
                  <a:tcPr/>
                </a:tc>
                <a:tc>
                  <a:txBody>
                    <a:bodyPr/>
                    <a:lstStyle/>
                    <a:p>
                      <a:r>
                        <a:rPr lang="en-US" altLang="zh-TW" dirty="0">
                          <a:solidFill>
                            <a:srgbClr val="FF0000"/>
                          </a:solidFill>
                          <a:highlight>
                            <a:srgbClr val="FFFF00"/>
                          </a:highlight>
                        </a:rPr>
                        <a:t>6</a:t>
                      </a:r>
                      <a:endParaRPr lang="zh-TW" altLang="en-US" dirty="0">
                        <a:solidFill>
                          <a:srgbClr val="FF0000"/>
                        </a:solidFill>
                        <a:highlight>
                          <a:srgbClr val="FFFF00"/>
                        </a:highlight>
                      </a:endParaRPr>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0</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1</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167411400"/>
                  </a:ext>
                </a:extLst>
              </a:tr>
            </a:tbl>
          </a:graphicData>
        </a:graphic>
      </p:graphicFrame>
      <p:sp>
        <p:nvSpPr>
          <p:cNvPr id="10" name="文字方塊 9">
            <a:extLst>
              <a:ext uri="{FF2B5EF4-FFF2-40B4-BE49-F238E27FC236}">
                <a16:creationId xmlns:a16="http://schemas.microsoft.com/office/drawing/2014/main" id="{FC41BE17-5CA8-BE53-7D06-9EEA4A681A94}"/>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cxnSp>
        <p:nvCxnSpPr>
          <p:cNvPr id="11" name="直線接點 10">
            <a:extLst>
              <a:ext uri="{FF2B5EF4-FFF2-40B4-BE49-F238E27FC236}">
                <a16:creationId xmlns:a16="http://schemas.microsoft.com/office/drawing/2014/main" id="{199B5075-1A28-5536-FFDB-5B1915E4657E}"/>
              </a:ext>
            </a:extLst>
          </p:cNvPr>
          <p:cNvCxnSpPr>
            <a:cxnSpLocks/>
          </p:cNvCxnSpPr>
          <p:nvPr/>
        </p:nvCxnSpPr>
        <p:spPr bwMode="auto">
          <a:xfrm>
            <a:off x="289984" y="4702380"/>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 name="文字方塊 1">
            <a:extLst>
              <a:ext uri="{FF2B5EF4-FFF2-40B4-BE49-F238E27FC236}">
                <a16:creationId xmlns:a16="http://schemas.microsoft.com/office/drawing/2014/main" id="{23D3B958-0ACF-4E8D-7393-2D356F89E770}"/>
              </a:ext>
            </a:extLst>
          </p:cNvPr>
          <p:cNvSpPr txBox="1"/>
          <p:nvPr/>
        </p:nvSpPr>
        <p:spPr>
          <a:xfrm>
            <a:off x="4182118" y="4219711"/>
            <a:ext cx="3215498"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Tran_up_II</a:t>
            </a:r>
            <a:r>
              <a:rPr lang="zh-TW" altLang="en-US" b="0" i="0" dirty="0">
                <a:solidFill>
                  <a:srgbClr val="FF0000"/>
                </a:solidFill>
                <a:effectLst/>
                <a:latin typeface="Consolas" panose="020B0609020204030204" pitchFamily="49" charset="0"/>
              </a:rPr>
              <a:t>移轉地上樓層數</a:t>
            </a:r>
            <a:endParaRPr lang="zh-TW" altLang="en-US" dirty="0">
              <a:solidFill>
                <a:srgbClr val="FF0000"/>
              </a:solidFill>
            </a:endParaRPr>
          </a:p>
        </p:txBody>
      </p:sp>
      <p:sp>
        <p:nvSpPr>
          <p:cNvPr id="5" name="文字方塊 4">
            <a:extLst>
              <a:ext uri="{FF2B5EF4-FFF2-40B4-BE49-F238E27FC236}">
                <a16:creationId xmlns:a16="http://schemas.microsoft.com/office/drawing/2014/main" id="{82D38DA0-8B02-75BA-8864-760A48BF48D2}"/>
              </a:ext>
            </a:extLst>
          </p:cNvPr>
          <p:cNvSpPr txBox="1"/>
          <p:nvPr/>
        </p:nvSpPr>
        <p:spPr>
          <a:xfrm>
            <a:off x="4450365" y="5326745"/>
            <a:ext cx="3215498" cy="369332"/>
          </a:xfrm>
          <a:prstGeom prst="rect">
            <a:avLst/>
          </a:prstGeom>
          <a:noFill/>
        </p:spPr>
        <p:txBody>
          <a:bodyPr wrap="square">
            <a:spAutoFit/>
          </a:bodyPr>
          <a:lstStyle/>
          <a:p>
            <a:r>
              <a:rPr lang="en-US" altLang="zh-TW" dirty="0" err="1">
                <a:solidFill>
                  <a:srgbClr val="FF0000"/>
                </a:solidFill>
              </a:rPr>
              <a:t>Build_area</a:t>
            </a:r>
            <a:r>
              <a:rPr lang="zh-TW" altLang="en-US" dirty="0">
                <a:solidFill>
                  <a:srgbClr val="FF0000"/>
                </a:solidFill>
              </a:rPr>
              <a:t> 建物移轉坪數</a:t>
            </a:r>
          </a:p>
        </p:txBody>
      </p:sp>
      <p:sp>
        <p:nvSpPr>
          <p:cNvPr id="8" name="文字方塊 7">
            <a:extLst>
              <a:ext uri="{FF2B5EF4-FFF2-40B4-BE49-F238E27FC236}">
                <a16:creationId xmlns:a16="http://schemas.microsoft.com/office/drawing/2014/main" id="{87E4F0CB-388F-94D0-EC9E-853AB7D9E90B}"/>
              </a:ext>
            </a:extLst>
          </p:cNvPr>
          <p:cNvSpPr txBox="1"/>
          <p:nvPr/>
        </p:nvSpPr>
        <p:spPr>
          <a:xfrm>
            <a:off x="4182118" y="3865355"/>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berth </a:t>
            </a:r>
            <a:r>
              <a:rPr lang="zh-TW" altLang="en-US" b="0" i="0" dirty="0">
                <a:solidFill>
                  <a:srgbClr val="FF0000"/>
                </a:solidFill>
                <a:effectLst/>
                <a:latin typeface="Consolas" panose="020B0609020204030204" pitchFamily="49" charset="0"/>
              </a:rPr>
              <a:t>有無車位</a:t>
            </a:r>
            <a:endParaRPr lang="zh-TW" altLang="en-US" dirty="0">
              <a:solidFill>
                <a:srgbClr val="FF0000"/>
              </a:solidFill>
            </a:endParaRPr>
          </a:p>
        </p:txBody>
      </p:sp>
      <p:sp>
        <p:nvSpPr>
          <p:cNvPr id="16" name="文字方塊 15">
            <a:extLst>
              <a:ext uri="{FF2B5EF4-FFF2-40B4-BE49-F238E27FC236}">
                <a16:creationId xmlns:a16="http://schemas.microsoft.com/office/drawing/2014/main" id="{D44123B6-DE38-68D0-85D1-8DC1469EBA29}"/>
              </a:ext>
            </a:extLst>
          </p:cNvPr>
          <p:cNvSpPr txBox="1"/>
          <p:nvPr/>
        </p:nvSpPr>
        <p:spPr>
          <a:xfrm>
            <a:off x="4407504" y="5064154"/>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Health</a:t>
            </a:r>
            <a:r>
              <a:rPr lang="zh-TW" altLang="en-US" b="0" i="0" dirty="0">
                <a:solidFill>
                  <a:srgbClr val="FF0000"/>
                </a:solidFill>
                <a:effectLst/>
                <a:latin typeface="Consolas" panose="020B0609020204030204" pitchFamily="49" charset="0"/>
              </a:rPr>
              <a:t> 衛浴數</a:t>
            </a:r>
            <a:endParaRPr lang="zh-TW" altLang="en-US" dirty="0">
              <a:solidFill>
                <a:srgbClr val="FF0000"/>
              </a:solidFill>
            </a:endParaRPr>
          </a:p>
        </p:txBody>
      </p:sp>
      <p:sp>
        <p:nvSpPr>
          <p:cNvPr id="18" name="文字方塊 17">
            <a:extLst>
              <a:ext uri="{FF2B5EF4-FFF2-40B4-BE49-F238E27FC236}">
                <a16:creationId xmlns:a16="http://schemas.microsoft.com/office/drawing/2014/main" id="{4DF7A00D-FA57-F310-C49E-19FD55894C52}"/>
              </a:ext>
            </a:extLst>
          </p:cNvPr>
          <p:cNvSpPr txBox="1"/>
          <p:nvPr/>
        </p:nvSpPr>
        <p:spPr>
          <a:xfrm>
            <a:off x="4389749" y="4690239"/>
            <a:ext cx="3215498" cy="369332"/>
          </a:xfrm>
          <a:prstGeom prst="rect">
            <a:avLst/>
          </a:prstGeom>
          <a:noFill/>
        </p:spPr>
        <p:txBody>
          <a:bodyPr wrap="square">
            <a:spAutoFit/>
          </a:bodyPr>
          <a:lstStyle/>
          <a:p>
            <a:r>
              <a:rPr lang="en-US" altLang="zh-TW" dirty="0" err="1">
                <a:solidFill>
                  <a:srgbClr val="FF0000"/>
                </a:solidFill>
              </a:rPr>
              <a:t>Unit_prc</a:t>
            </a:r>
            <a:r>
              <a:rPr lang="en-US" altLang="zh-TW" dirty="0">
                <a:solidFill>
                  <a:srgbClr val="FF0000"/>
                </a:solidFill>
              </a:rPr>
              <a:t> </a:t>
            </a:r>
            <a:r>
              <a:rPr lang="zh-TW" altLang="en-US" dirty="0">
                <a:solidFill>
                  <a:srgbClr val="FF0000"/>
                </a:solidFill>
              </a:rPr>
              <a:t>每坪單價</a:t>
            </a:r>
          </a:p>
        </p:txBody>
      </p:sp>
      <p:pic>
        <p:nvPicPr>
          <p:cNvPr id="19" name="圖片 18">
            <a:extLst>
              <a:ext uri="{FF2B5EF4-FFF2-40B4-BE49-F238E27FC236}">
                <a16:creationId xmlns:a16="http://schemas.microsoft.com/office/drawing/2014/main" id="{80E23629-497F-66EF-DCE1-A3F9C0415C9E}"/>
              </a:ext>
            </a:extLst>
          </p:cNvPr>
          <p:cNvPicPr>
            <a:picLocks noChangeAspect="1"/>
          </p:cNvPicPr>
          <p:nvPr/>
        </p:nvPicPr>
        <p:blipFill>
          <a:blip r:embed="rId4"/>
          <a:stretch>
            <a:fillRect/>
          </a:stretch>
        </p:blipFill>
        <p:spPr>
          <a:xfrm>
            <a:off x="8715376" y="159359"/>
            <a:ext cx="3298826" cy="2011345"/>
          </a:xfrm>
          <a:prstGeom prst="rect">
            <a:avLst/>
          </a:prstGeom>
        </p:spPr>
      </p:pic>
      <p:pic>
        <p:nvPicPr>
          <p:cNvPr id="20" name="Picture 6">
            <a:extLst>
              <a:ext uri="{FF2B5EF4-FFF2-40B4-BE49-F238E27FC236}">
                <a16:creationId xmlns:a16="http://schemas.microsoft.com/office/drawing/2014/main" id="{B04D45E6-4B9A-FCB7-374B-94E3C314A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116" y="148195"/>
            <a:ext cx="3295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96692" y="67794"/>
            <a:ext cx="1155363"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(15/19)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10" name="文字方塊 9">
            <a:extLst>
              <a:ext uri="{FF2B5EF4-FFF2-40B4-BE49-F238E27FC236}">
                <a16:creationId xmlns:a16="http://schemas.microsoft.com/office/drawing/2014/main" id="{FC41BE17-5CA8-BE53-7D06-9EEA4A681A94}"/>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5" name="圖片 4">
            <a:extLst>
              <a:ext uri="{FF2B5EF4-FFF2-40B4-BE49-F238E27FC236}">
                <a16:creationId xmlns:a16="http://schemas.microsoft.com/office/drawing/2014/main" id="{2CB832FB-67FA-F05B-0F4E-F3853AEA11A9}"/>
              </a:ext>
            </a:extLst>
          </p:cNvPr>
          <p:cNvPicPr>
            <a:picLocks noChangeAspect="1"/>
          </p:cNvPicPr>
          <p:nvPr/>
        </p:nvPicPr>
        <p:blipFill>
          <a:blip r:embed="rId3"/>
          <a:stretch>
            <a:fillRect/>
          </a:stretch>
        </p:blipFill>
        <p:spPr>
          <a:xfrm>
            <a:off x="0" y="2647026"/>
            <a:ext cx="12192000" cy="3386667"/>
          </a:xfrm>
          <a:prstGeom prst="rect">
            <a:avLst/>
          </a:prstGeom>
        </p:spPr>
      </p:pic>
      <p:sp>
        <p:nvSpPr>
          <p:cNvPr id="3" name="文字方塊 2">
            <a:extLst>
              <a:ext uri="{FF2B5EF4-FFF2-40B4-BE49-F238E27FC236}">
                <a16:creationId xmlns:a16="http://schemas.microsoft.com/office/drawing/2014/main" id="{4A1771FB-3BBE-9EEF-8CEC-0F9909AE44B9}"/>
              </a:ext>
            </a:extLst>
          </p:cNvPr>
          <p:cNvSpPr txBox="1"/>
          <p:nvPr/>
        </p:nvSpPr>
        <p:spPr>
          <a:xfrm>
            <a:off x="7528833" y="422694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6" name="文字方塊 5">
            <a:extLst>
              <a:ext uri="{FF2B5EF4-FFF2-40B4-BE49-F238E27FC236}">
                <a16:creationId xmlns:a16="http://schemas.microsoft.com/office/drawing/2014/main" id="{A3E65302-1401-A9E1-09EC-A11B163BD205}"/>
              </a:ext>
            </a:extLst>
          </p:cNvPr>
          <p:cNvSpPr txBox="1"/>
          <p:nvPr/>
        </p:nvSpPr>
        <p:spPr>
          <a:xfrm>
            <a:off x="2170138" y="4155693"/>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8" name="文字方塊 7">
            <a:extLst>
              <a:ext uri="{FF2B5EF4-FFF2-40B4-BE49-F238E27FC236}">
                <a16:creationId xmlns:a16="http://schemas.microsoft.com/office/drawing/2014/main" id="{394F0063-70FE-28C0-C106-37B235805BDA}"/>
              </a:ext>
            </a:extLst>
          </p:cNvPr>
          <p:cNvSpPr txBox="1"/>
          <p:nvPr/>
        </p:nvSpPr>
        <p:spPr>
          <a:xfrm>
            <a:off x="2558337" y="3190875"/>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9" name="文字方塊 8">
            <a:extLst>
              <a:ext uri="{FF2B5EF4-FFF2-40B4-BE49-F238E27FC236}">
                <a16:creationId xmlns:a16="http://schemas.microsoft.com/office/drawing/2014/main" id="{6EF6F8E0-4B4A-46B3-309D-AB7281BCADC8}"/>
              </a:ext>
            </a:extLst>
          </p:cNvPr>
          <p:cNvSpPr txBox="1"/>
          <p:nvPr/>
        </p:nvSpPr>
        <p:spPr>
          <a:xfrm>
            <a:off x="4835533" y="2223327"/>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1" name="文字方塊 10">
            <a:extLst>
              <a:ext uri="{FF2B5EF4-FFF2-40B4-BE49-F238E27FC236}">
                <a16:creationId xmlns:a16="http://schemas.microsoft.com/office/drawing/2014/main" id="{94A89263-9081-D23F-74C1-FC3E9025A7C0}"/>
              </a:ext>
            </a:extLst>
          </p:cNvPr>
          <p:cNvSpPr txBox="1"/>
          <p:nvPr/>
        </p:nvSpPr>
        <p:spPr>
          <a:xfrm>
            <a:off x="7307700" y="3232428"/>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2" name="文字方塊 1">
            <a:extLst>
              <a:ext uri="{FF2B5EF4-FFF2-40B4-BE49-F238E27FC236}">
                <a16:creationId xmlns:a16="http://schemas.microsoft.com/office/drawing/2014/main" id="{DA487D9F-B1E9-7989-CA01-3EEC4661E492}"/>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pic>
        <p:nvPicPr>
          <p:cNvPr id="15" name="圖片 14">
            <a:extLst>
              <a:ext uri="{FF2B5EF4-FFF2-40B4-BE49-F238E27FC236}">
                <a16:creationId xmlns:a16="http://schemas.microsoft.com/office/drawing/2014/main" id="{81B80A0D-F5CD-D2A5-C7E0-189F434BA3E6}"/>
              </a:ext>
            </a:extLst>
          </p:cNvPr>
          <p:cNvPicPr>
            <a:picLocks noChangeAspect="1"/>
          </p:cNvPicPr>
          <p:nvPr/>
        </p:nvPicPr>
        <p:blipFill>
          <a:blip r:embed="rId4"/>
          <a:stretch>
            <a:fillRect/>
          </a:stretch>
        </p:blipFill>
        <p:spPr>
          <a:xfrm>
            <a:off x="8715376" y="159359"/>
            <a:ext cx="3298826" cy="2011345"/>
          </a:xfrm>
          <a:prstGeom prst="rect">
            <a:avLst/>
          </a:prstGeom>
        </p:spPr>
      </p:pic>
    </p:spTree>
    <p:extLst>
      <p:ext uri="{BB962C8B-B14F-4D97-AF65-F5344CB8AC3E}">
        <p14:creationId xmlns:p14="http://schemas.microsoft.com/office/powerpoint/2010/main" val="2131054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24744" y="88130"/>
            <a:ext cx="1220044"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(16/19)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43</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46" name="文字方塊 45">
            <a:extLst>
              <a:ext uri="{FF2B5EF4-FFF2-40B4-BE49-F238E27FC236}">
                <a16:creationId xmlns:a16="http://schemas.microsoft.com/office/drawing/2014/main" id="{00286027-85D3-9EBF-201A-D5D506820120}"/>
              </a:ext>
            </a:extLst>
          </p:cNvPr>
          <p:cNvSpPr txBox="1"/>
          <p:nvPr/>
        </p:nvSpPr>
        <p:spPr>
          <a:xfrm>
            <a:off x="2329254" y="1928104"/>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sp>
        <p:nvSpPr>
          <p:cNvPr id="56" name="文字方塊 55">
            <a:extLst>
              <a:ext uri="{FF2B5EF4-FFF2-40B4-BE49-F238E27FC236}">
                <a16:creationId xmlns:a16="http://schemas.microsoft.com/office/drawing/2014/main" id="{989F4034-17B6-1C8B-6613-F1D8ABB80292}"/>
              </a:ext>
            </a:extLst>
          </p:cNvPr>
          <p:cNvSpPr txBox="1"/>
          <p:nvPr/>
        </p:nvSpPr>
        <p:spPr>
          <a:xfrm>
            <a:off x="8835338" y="179095"/>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57" name="表格 56">
            <a:extLst>
              <a:ext uri="{FF2B5EF4-FFF2-40B4-BE49-F238E27FC236}">
                <a16:creationId xmlns:a16="http://schemas.microsoft.com/office/drawing/2014/main" id="{B53B164E-6148-272B-EFBF-4CD1F50C83B2}"/>
              </a:ext>
            </a:extLst>
          </p:cNvPr>
          <p:cNvGraphicFramePr>
            <a:graphicFrameLocks noGrp="1"/>
          </p:cNvGraphicFramePr>
          <p:nvPr>
            <p:extLst>
              <p:ext uri="{D42A27DB-BD31-4B8C-83A1-F6EECF244321}">
                <p14:modId xmlns:p14="http://schemas.microsoft.com/office/powerpoint/2010/main" val="3726554709"/>
              </p:ext>
            </p:extLst>
          </p:nvPr>
        </p:nvGraphicFramePr>
        <p:xfrm>
          <a:off x="4714920" y="289707"/>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0" u="none" kern="1200" dirty="0">
                          <a:solidFill>
                            <a:schemeClr val="bg1"/>
                          </a:solidFill>
                          <a:effectLst/>
                        </a:rPr>
                        <a:t>2.4290</a:t>
                      </a:r>
                      <a:endParaRPr lang="zh-TW" altLang="en-US" sz="1050" b="0" u="none" dirty="0">
                        <a:solidFill>
                          <a:schemeClr val="bg1"/>
                        </a:solidFill>
                      </a:endParaRPr>
                    </a:p>
                  </a:txBody>
                  <a:tcPr>
                    <a:solidFill>
                      <a:schemeClr val="tx1"/>
                    </a:solidFill>
                  </a:tcPr>
                </a:tc>
                <a:tc>
                  <a:txBody>
                    <a:bodyPr/>
                    <a:lstStyle/>
                    <a:p>
                      <a:r>
                        <a:rPr lang="en-US" altLang="zh-TW" sz="1050" b="0" u="none" kern="1200" dirty="0">
                          <a:solidFill>
                            <a:schemeClr val="bg1"/>
                          </a:solidFill>
                          <a:effectLst/>
                        </a:rPr>
                        <a:t>0.1872</a:t>
                      </a:r>
                      <a:endParaRPr lang="zh-TW" altLang="en-US" sz="1050" b="0" u="none" dirty="0">
                        <a:solidFill>
                          <a:schemeClr val="bg1"/>
                        </a:solidFill>
                      </a:endParaRPr>
                    </a:p>
                  </a:txBody>
                  <a:tcPr>
                    <a:solidFill>
                      <a:schemeClr val="tx1"/>
                    </a:solidFill>
                  </a:tcPr>
                </a:tc>
                <a:tc>
                  <a:txBody>
                    <a:bodyPr/>
                    <a:lstStyle/>
                    <a:p>
                      <a:r>
                        <a:rPr lang="en-US" altLang="zh-TW" sz="1050" b="0" u="none" dirty="0">
                          <a:solidFill>
                            <a:schemeClr val="bg1"/>
                          </a:solidFill>
                        </a:rPr>
                        <a:t>0.4327</a:t>
                      </a:r>
                      <a:endParaRPr lang="zh-TW" altLang="en-US" sz="1050" b="0" u="none" dirty="0">
                        <a:solidFill>
                          <a:schemeClr val="bg1"/>
                        </a:solidFill>
                      </a:endParaRPr>
                    </a:p>
                  </a:txBody>
                  <a:tcPr>
                    <a:solidFill>
                      <a:schemeClr val="tx1"/>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u="none" kern="1200" dirty="0">
                          <a:solidFill>
                            <a:schemeClr val="bg1"/>
                          </a:solidFill>
                          <a:effectLst/>
                        </a:rPr>
                        <a:t>0.4522</a:t>
                      </a:r>
                      <a:endParaRPr lang="zh-TW" altLang="en-US" sz="1050" b="0" u="none" dirty="0">
                        <a:solidFill>
                          <a:schemeClr val="bg1"/>
                        </a:solidFill>
                      </a:endParaRPr>
                    </a:p>
                  </a:txBody>
                  <a:tcPr/>
                </a:tc>
                <a:tc>
                  <a:txBody>
                    <a:bodyPr/>
                    <a:lstStyle/>
                    <a:p>
                      <a:r>
                        <a:rPr lang="en-US" altLang="zh-TW" sz="1050" b="0" u="none" dirty="0">
                          <a:solidFill>
                            <a:schemeClr val="bg1"/>
                          </a:solidFill>
                        </a:rPr>
                        <a:t>0.0038</a:t>
                      </a:r>
                      <a:endParaRPr lang="zh-TW" altLang="en-US" sz="1050" b="0" u="none" dirty="0">
                        <a:solidFill>
                          <a:schemeClr val="bg1"/>
                        </a:solidFill>
                      </a:endParaRPr>
                    </a:p>
                  </a:txBody>
                  <a:tcPr/>
                </a:tc>
                <a:tc>
                  <a:txBody>
                    <a:bodyPr/>
                    <a:lstStyle/>
                    <a:p>
                      <a:r>
                        <a:rPr lang="en-US" altLang="zh-TW" sz="1050" b="0" u="none" dirty="0">
                          <a:solidFill>
                            <a:schemeClr val="bg1"/>
                          </a:solidFill>
                        </a:rPr>
                        <a:t>0.0618</a:t>
                      </a:r>
                      <a:endParaRPr lang="zh-TW" altLang="en-US" sz="1050" b="0" u="none"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b="0" u="none" dirty="0">
                          <a:solidFill>
                            <a:srgbClr val="4DD1F7"/>
                          </a:solidFill>
                        </a:rPr>
                        <a:t>0.3349</a:t>
                      </a:r>
                      <a:endParaRPr lang="zh-TW" altLang="en-US" sz="1050" b="0" u="none" dirty="0">
                        <a:solidFill>
                          <a:srgbClr val="4DD1F7"/>
                        </a:solidFill>
                      </a:endParaRPr>
                    </a:p>
                  </a:txBody>
                  <a:tcPr/>
                </a:tc>
                <a:tc>
                  <a:txBody>
                    <a:bodyPr/>
                    <a:lstStyle/>
                    <a:p>
                      <a:r>
                        <a:rPr lang="en-US" altLang="zh-TW" sz="1050" b="0" u="none" dirty="0">
                          <a:solidFill>
                            <a:srgbClr val="4DD1F7"/>
                          </a:solidFill>
                        </a:rPr>
                        <a:t>0.0022</a:t>
                      </a:r>
                      <a:endParaRPr lang="zh-TW" altLang="en-US" sz="1050" b="0" u="none" dirty="0">
                        <a:solidFill>
                          <a:srgbClr val="4DD1F7"/>
                        </a:solidFill>
                      </a:endParaRPr>
                    </a:p>
                  </a:txBody>
                  <a:tcPr/>
                </a:tc>
                <a:tc>
                  <a:txBody>
                    <a:bodyPr/>
                    <a:lstStyle/>
                    <a:p>
                      <a:r>
                        <a:rPr lang="en-US" altLang="zh-TW" sz="1050" b="0" u="none" dirty="0">
                          <a:solidFill>
                            <a:srgbClr val="4DD1F7"/>
                          </a:solidFill>
                        </a:rPr>
                        <a:t>0.0474</a:t>
                      </a:r>
                      <a:endParaRPr lang="zh-TW" altLang="en-US" sz="1050" b="0" u="none" dirty="0">
                        <a:solidFill>
                          <a:srgbClr val="4DD1F7"/>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1" u="sng" kern="1200" dirty="0">
                          <a:solidFill>
                            <a:srgbClr val="FF0000"/>
                          </a:solidFill>
                          <a:effectLst/>
                          <a:highlight>
                            <a:srgbClr val="FFFF00"/>
                          </a:highlight>
                        </a:rPr>
                        <a:t>0.2944</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0.0019</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0.0446</a:t>
                      </a:r>
                      <a:endParaRPr lang="zh-TW" altLang="en-US" sz="1050" b="1" u="sng" dirty="0">
                        <a:solidFill>
                          <a:srgbClr val="FF0000"/>
                        </a:solidFill>
                        <a:highlight>
                          <a:srgbClr val="FFFF00"/>
                        </a:highlight>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u="none" kern="1200" dirty="0">
                          <a:solidFill>
                            <a:schemeClr val="bg1"/>
                          </a:solidFill>
                          <a:effectLst/>
                        </a:rPr>
                        <a:t>2.5307</a:t>
                      </a:r>
                      <a:endParaRPr lang="zh-TW" altLang="en-US" sz="1050" b="0" u="none" dirty="0">
                        <a:solidFill>
                          <a:schemeClr val="bg1"/>
                        </a:solidFill>
                      </a:endParaRPr>
                    </a:p>
                  </a:txBody>
                  <a:tcPr/>
                </a:tc>
                <a:tc>
                  <a:txBody>
                    <a:bodyPr/>
                    <a:lstStyle/>
                    <a:p>
                      <a:r>
                        <a:rPr lang="en-US" altLang="zh-TW" sz="1050" b="0" u="none" dirty="0">
                          <a:solidFill>
                            <a:schemeClr val="bg1"/>
                          </a:solidFill>
                        </a:rPr>
                        <a:t>0.2065</a:t>
                      </a:r>
                      <a:endParaRPr lang="zh-TW" altLang="en-US" sz="1050" b="0" u="none" dirty="0">
                        <a:solidFill>
                          <a:schemeClr val="bg1"/>
                        </a:solidFill>
                      </a:endParaRPr>
                    </a:p>
                  </a:txBody>
                  <a:tcPr/>
                </a:tc>
                <a:tc>
                  <a:txBody>
                    <a:bodyPr/>
                    <a:lstStyle/>
                    <a:p>
                      <a:r>
                        <a:rPr lang="en-US" altLang="zh-TW" sz="1050" b="0" u="none" dirty="0">
                          <a:solidFill>
                            <a:schemeClr val="bg1"/>
                          </a:solidFill>
                        </a:rPr>
                        <a:t>0.4544</a:t>
                      </a:r>
                      <a:endParaRPr lang="zh-TW" altLang="en-US" sz="1050" b="0" u="none" dirty="0">
                        <a:solidFill>
                          <a:schemeClr val="bg1"/>
                        </a:solidFill>
                      </a:endParaRPr>
                    </a:p>
                  </a:txBody>
                  <a:tcPr/>
                </a:tc>
                <a:extLst>
                  <a:ext uri="{0D108BD9-81ED-4DB2-BD59-A6C34878D82A}">
                    <a16:rowId xmlns:a16="http://schemas.microsoft.com/office/drawing/2014/main" val="167411400"/>
                  </a:ext>
                </a:extLst>
              </a:tr>
            </a:tbl>
          </a:graphicData>
        </a:graphic>
      </p:graphicFrame>
      <p:sp>
        <p:nvSpPr>
          <p:cNvPr id="58" name="文字方塊 57">
            <a:extLst>
              <a:ext uri="{FF2B5EF4-FFF2-40B4-BE49-F238E27FC236}">
                <a16:creationId xmlns:a16="http://schemas.microsoft.com/office/drawing/2014/main" id="{2FA44C6F-2555-6D81-E328-075FA66D4BA9}"/>
              </a:ext>
            </a:extLst>
          </p:cNvPr>
          <p:cNvSpPr txBox="1"/>
          <p:nvPr/>
        </p:nvSpPr>
        <p:spPr>
          <a:xfrm>
            <a:off x="682937" y="1386402"/>
            <a:ext cx="3890611"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Overall Performance Comparison</a:t>
            </a:r>
          </a:p>
        </p:txBody>
      </p:sp>
      <p:sp>
        <p:nvSpPr>
          <p:cNvPr id="25" name="文字方塊 24">
            <a:extLst>
              <a:ext uri="{FF2B5EF4-FFF2-40B4-BE49-F238E27FC236}">
                <a16:creationId xmlns:a16="http://schemas.microsoft.com/office/drawing/2014/main" id="{00424E3F-7283-A281-60EA-7402CCE957F5}"/>
              </a:ext>
            </a:extLst>
          </p:cNvPr>
          <p:cNvSpPr txBox="1"/>
          <p:nvPr/>
        </p:nvSpPr>
        <p:spPr>
          <a:xfrm>
            <a:off x="2526175" y="4140112"/>
            <a:ext cx="1180793"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7755794" y="4102021"/>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2" name="群組 1">
            <a:extLst>
              <a:ext uri="{FF2B5EF4-FFF2-40B4-BE49-F238E27FC236}">
                <a16:creationId xmlns:a16="http://schemas.microsoft.com/office/drawing/2014/main" id="{51BB8985-9AD5-87A9-61E3-C711F94F3112}"/>
              </a:ext>
            </a:extLst>
          </p:cNvPr>
          <p:cNvGrpSpPr/>
          <p:nvPr/>
        </p:nvGrpSpPr>
        <p:grpSpPr>
          <a:xfrm>
            <a:off x="7206414" y="524884"/>
            <a:ext cx="4787502" cy="1525705"/>
            <a:chOff x="96573" y="1505468"/>
            <a:chExt cx="8344642" cy="4692509"/>
          </a:xfrm>
        </p:grpSpPr>
        <p:pic>
          <p:nvPicPr>
            <p:cNvPr id="3" name="圖片 2">
              <a:extLst>
                <a:ext uri="{FF2B5EF4-FFF2-40B4-BE49-F238E27FC236}">
                  <a16:creationId xmlns:a16="http://schemas.microsoft.com/office/drawing/2014/main" id="{EE6A1B02-EF61-BD9A-B74F-38A3C0C4EB8B}"/>
                </a:ext>
              </a:extLst>
            </p:cNvPr>
            <p:cNvPicPr>
              <a:picLocks noChangeAspect="1"/>
            </p:cNvPicPr>
            <p:nvPr/>
          </p:nvPicPr>
          <p:blipFill>
            <a:blip r:embed="rId3"/>
            <a:stretch>
              <a:fillRect/>
            </a:stretch>
          </p:blipFill>
          <p:spPr>
            <a:xfrm>
              <a:off x="106267" y="2253218"/>
              <a:ext cx="4275234" cy="3944759"/>
            </a:xfrm>
            <a:prstGeom prst="rect">
              <a:avLst/>
            </a:prstGeom>
          </p:spPr>
        </p:pic>
        <p:grpSp>
          <p:nvGrpSpPr>
            <p:cNvPr id="6" name="群組 5">
              <a:extLst>
                <a:ext uri="{FF2B5EF4-FFF2-40B4-BE49-F238E27FC236}">
                  <a16:creationId xmlns:a16="http://schemas.microsoft.com/office/drawing/2014/main" id="{7D5A2804-D606-8E85-6FA7-BAA220EC91C0}"/>
                </a:ext>
              </a:extLst>
            </p:cNvPr>
            <p:cNvGrpSpPr/>
            <p:nvPr/>
          </p:nvGrpSpPr>
          <p:grpSpPr>
            <a:xfrm>
              <a:off x="96573" y="2825955"/>
              <a:ext cx="8099873" cy="2685456"/>
              <a:chOff x="70426" y="3350109"/>
              <a:chExt cx="8099873" cy="2033852"/>
            </a:xfrm>
          </p:grpSpPr>
          <p:cxnSp>
            <p:nvCxnSpPr>
              <p:cNvPr id="9" name="直線接點 8">
                <a:extLst>
                  <a:ext uri="{FF2B5EF4-FFF2-40B4-BE49-F238E27FC236}">
                    <a16:creationId xmlns:a16="http://schemas.microsoft.com/office/drawing/2014/main" id="{8785E8EF-B7DC-0D15-D8AF-CEEAAC769D36}"/>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直線接點 9">
                <a:extLst>
                  <a:ext uri="{FF2B5EF4-FFF2-40B4-BE49-F238E27FC236}">
                    <a16:creationId xmlns:a16="http://schemas.microsoft.com/office/drawing/2014/main" id="{D730A44E-8A6D-2AD4-EE1E-86239BD15F4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直線接點 10">
                <a:extLst>
                  <a:ext uri="{FF2B5EF4-FFF2-40B4-BE49-F238E27FC236}">
                    <a16:creationId xmlns:a16="http://schemas.microsoft.com/office/drawing/2014/main" id="{939155D9-EB9D-0B5E-C80F-31AAEE639292}"/>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接點 14">
                <a:extLst>
                  <a:ext uri="{FF2B5EF4-FFF2-40B4-BE49-F238E27FC236}">
                    <a16:creationId xmlns:a16="http://schemas.microsoft.com/office/drawing/2014/main" id="{55DA060C-9153-DA1D-3C63-AA947D26044D}"/>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3C573752-891C-4508-394D-8CA7D3D10B58}"/>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1B8920A8-5BD8-5735-DF88-70A67812489B}"/>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21A00DB3-F3E8-A6AE-8E78-066A0ADA5FA6}"/>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8" name="圖片 7">
              <a:extLst>
                <a:ext uri="{FF2B5EF4-FFF2-40B4-BE49-F238E27FC236}">
                  <a16:creationId xmlns:a16="http://schemas.microsoft.com/office/drawing/2014/main" id="{126CAAA4-9B17-A83E-560C-A75B5B12A733}"/>
                </a:ext>
              </a:extLst>
            </p:cNvPr>
            <p:cNvPicPr>
              <a:picLocks noChangeAspect="1"/>
            </p:cNvPicPr>
            <p:nvPr/>
          </p:nvPicPr>
          <p:blipFill>
            <a:blip r:embed="rId4">
              <a:alphaModFix amt="70000"/>
            </a:blip>
            <a:stretch>
              <a:fillRect/>
            </a:stretch>
          </p:blipFill>
          <p:spPr>
            <a:xfrm>
              <a:off x="3662424" y="1505468"/>
              <a:ext cx="4778791" cy="4569572"/>
            </a:xfrm>
            <a:prstGeom prst="rect">
              <a:avLst/>
            </a:prstGeom>
          </p:spPr>
        </p:pic>
      </p:grpSp>
      <p:sp>
        <p:nvSpPr>
          <p:cNvPr id="35" name="文字方塊 34">
            <a:extLst>
              <a:ext uri="{FF2B5EF4-FFF2-40B4-BE49-F238E27FC236}">
                <a16:creationId xmlns:a16="http://schemas.microsoft.com/office/drawing/2014/main" id="{9A4119C2-D472-63CC-9E21-3A93974589EC}"/>
              </a:ext>
            </a:extLst>
          </p:cNvPr>
          <p:cNvSpPr txBox="1"/>
          <p:nvPr/>
        </p:nvSpPr>
        <p:spPr>
          <a:xfrm>
            <a:off x="8342460" y="1871960"/>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grpSp>
        <p:nvGrpSpPr>
          <p:cNvPr id="20" name="群組 19">
            <a:extLst>
              <a:ext uri="{FF2B5EF4-FFF2-40B4-BE49-F238E27FC236}">
                <a16:creationId xmlns:a16="http://schemas.microsoft.com/office/drawing/2014/main" id="{779918DC-AAE3-97BD-669A-B2D9806775BF}"/>
              </a:ext>
            </a:extLst>
          </p:cNvPr>
          <p:cNvGrpSpPr/>
          <p:nvPr/>
        </p:nvGrpSpPr>
        <p:grpSpPr>
          <a:xfrm>
            <a:off x="487367" y="2353103"/>
            <a:ext cx="5442689" cy="1757934"/>
            <a:chOff x="96573" y="2371071"/>
            <a:chExt cx="8459631" cy="3798150"/>
          </a:xfrm>
        </p:grpSpPr>
        <p:pic>
          <p:nvPicPr>
            <p:cNvPr id="21" name="圖片 20">
              <a:extLst>
                <a:ext uri="{FF2B5EF4-FFF2-40B4-BE49-F238E27FC236}">
                  <a16:creationId xmlns:a16="http://schemas.microsoft.com/office/drawing/2014/main" id="{B9CF1C82-44FA-E817-E229-0294A1F84EAE}"/>
                </a:ext>
              </a:extLst>
            </p:cNvPr>
            <p:cNvPicPr>
              <a:picLocks noChangeAspect="1"/>
            </p:cNvPicPr>
            <p:nvPr/>
          </p:nvPicPr>
          <p:blipFill>
            <a:blip r:embed="rId5"/>
            <a:stretch>
              <a:fillRect/>
            </a:stretch>
          </p:blipFill>
          <p:spPr>
            <a:xfrm>
              <a:off x="187061" y="2371071"/>
              <a:ext cx="4280843" cy="3798150"/>
            </a:xfrm>
            <a:prstGeom prst="rect">
              <a:avLst/>
            </a:prstGeom>
          </p:spPr>
        </p:pic>
        <p:pic>
          <p:nvPicPr>
            <p:cNvPr id="22" name="圖片 21">
              <a:extLst>
                <a:ext uri="{FF2B5EF4-FFF2-40B4-BE49-F238E27FC236}">
                  <a16:creationId xmlns:a16="http://schemas.microsoft.com/office/drawing/2014/main" id="{B101CE58-73E7-4B98-DBD1-FF61F438F439}"/>
                </a:ext>
              </a:extLst>
            </p:cNvPr>
            <p:cNvPicPr>
              <a:picLocks noChangeAspect="1"/>
            </p:cNvPicPr>
            <p:nvPr/>
          </p:nvPicPr>
          <p:blipFill>
            <a:blip r:embed="rId6">
              <a:alphaModFix amt="70000"/>
            </a:blip>
            <a:stretch>
              <a:fillRect/>
            </a:stretch>
          </p:blipFill>
          <p:spPr>
            <a:xfrm>
              <a:off x="3753186" y="2517439"/>
              <a:ext cx="4803018" cy="3562511"/>
            </a:xfrm>
            <a:prstGeom prst="rect">
              <a:avLst/>
            </a:prstGeom>
          </p:spPr>
        </p:pic>
        <p:grpSp>
          <p:nvGrpSpPr>
            <p:cNvPr id="23" name="群組 22">
              <a:extLst>
                <a:ext uri="{FF2B5EF4-FFF2-40B4-BE49-F238E27FC236}">
                  <a16:creationId xmlns:a16="http://schemas.microsoft.com/office/drawing/2014/main" id="{4EC9C414-A1EA-C842-7EB5-A404AC77B844}"/>
                </a:ext>
              </a:extLst>
            </p:cNvPr>
            <p:cNvGrpSpPr/>
            <p:nvPr/>
          </p:nvGrpSpPr>
          <p:grpSpPr>
            <a:xfrm>
              <a:off x="96573" y="2825955"/>
              <a:ext cx="8099873" cy="2685456"/>
              <a:chOff x="70426" y="3350109"/>
              <a:chExt cx="8099873" cy="2033852"/>
            </a:xfrm>
          </p:grpSpPr>
          <p:cxnSp>
            <p:nvCxnSpPr>
              <p:cNvPr id="24" name="直線接點 23">
                <a:extLst>
                  <a:ext uri="{FF2B5EF4-FFF2-40B4-BE49-F238E27FC236}">
                    <a16:creationId xmlns:a16="http://schemas.microsoft.com/office/drawing/2014/main" id="{338718DC-72F6-41D6-4849-6DD6C6D7D968}"/>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接點 25">
                <a:extLst>
                  <a:ext uri="{FF2B5EF4-FFF2-40B4-BE49-F238E27FC236}">
                    <a16:creationId xmlns:a16="http://schemas.microsoft.com/office/drawing/2014/main" id="{8AC81B1B-A93E-C15E-68D3-227E5D6F65B6}"/>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34912517-6EC3-B953-F8CB-34E5B2C43004}"/>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接點 27">
                <a:extLst>
                  <a:ext uri="{FF2B5EF4-FFF2-40B4-BE49-F238E27FC236}">
                    <a16:creationId xmlns:a16="http://schemas.microsoft.com/office/drawing/2014/main" id="{C459C286-D457-6C27-B7B7-26DCAB1BE11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74FAFC09-2ED8-9C5A-7D2E-F729746FA3D8}"/>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0" name="直線接點 29">
                <a:extLst>
                  <a:ext uri="{FF2B5EF4-FFF2-40B4-BE49-F238E27FC236}">
                    <a16:creationId xmlns:a16="http://schemas.microsoft.com/office/drawing/2014/main" id="{AE2FC2C8-28F1-BC71-7692-499BD2E5D66B}"/>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7478BBD8-B0A3-EB5B-D89B-48DEB160F1E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2" name="群組 31">
            <a:extLst>
              <a:ext uri="{FF2B5EF4-FFF2-40B4-BE49-F238E27FC236}">
                <a16:creationId xmlns:a16="http://schemas.microsoft.com/office/drawing/2014/main" id="{E59B3945-D930-8110-9456-47DC93B19511}"/>
              </a:ext>
            </a:extLst>
          </p:cNvPr>
          <p:cNvGrpSpPr/>
          <p:nvPr/>
        </p:nvGrpSpPr>
        <p:grpSpPr>
          <a:xfrm>
            <a:off x="5958701" y="2304295"/>
            <a:ext cx="5640129" cy="1906264"/>
            <a:chOff x="96573" y="2353679"/>
            <a:chExt cx="8114290" cy="3960390"/>
          </a:xfrm>
        </p:grpSpPr>
        <p:pic>
          <p:nvPicPr>
            <p:cNvPr id="34" name="圖片 33">
              <a:extLst>
                <a:ext uri="{FF2B5EF4-FFF2-40B4-BE49-F238E27FC236}">
                  <a16:creationId xmlns:a16="http://schemas.microsoft.com/office/drawing/2014/main" id="{4707CFBE-0588-7189-621A-35B07E0787C7}"/>
                </a:ext>
              </a:extLst>
            </p:cNvPr>
            <p:cNvPicPr>
              <a:picLocks noChangeAspect="1"/>
            </p:cNvPicPr>
            <p:nvPr/>
          </p:nvPicPr>
          <p:blipFill>
            <a:blip r:embed="rId7"/>
            <a:stretch>
              <a:fillRect/>
            </a:stretch>
          </p:blipFill>
          <p:spPr>
            <a:xfrm>
              <a:off x="232155" y="2353679"/>
              <a:ext cx="4631216" cy="3858276"/>
            </a:xfrm>
            <a:prstGeom prst="rect">
              <a:avLst/>
            </a:prstGeom>
          </p:spPr>
        </p:pic>
        <p:pic>
          <p:nvPicPr>
            <p:cNvPr id="36" name="圖片 35">
              <a:extLst>
                <a:ext uri="{FF2B5EF4-FFF2-40B4-BE49-F238E27FC236}">
                  <a16:creationId xmlns:a16="http://schemas.microsoft.com/office/drawing/2014/main" id="{0A17DD9C-E5CB-6A10-F66F-510BCB28EE17}"/>
                </a:ext>
              </a:extLst>
            </p:cNvPr>
            <p:cNvPicPr>
              <a:picLocks noChangeAspect="1"/>
            </p:cNvPicPr>
            <p:nvPr/>
          </p:nvPicPr>
          <p:blipFill>
            <a:blip r:embed="rId8">
              <a:alphaModFix amt="70000"/>
            </a:blip>
            <a:stretch>
              <a:fillRect/>
            </a:stretch>
          </p:blipFill>
          <p:spPr>
            <a:xfrm>
              <a:off x="4122315" y="2389440"/>
              <a:ext cx="4088548" cy="3924629"/>
            </a:xfrm>
            <a:prstGeom prst="rect">
              <a:avLst/>
            </a:prstGeom>
          </p:spPr>
        </p:pic>
        <p:grpSp>
          <p:nvGrpSpPr>
            <p:cNvPr id="37" name="群組 36">
              <a:extLst>
                <a:ext uri="{FF2B5EF4-FFF2-40B4-BE49-F238E27FC236}">
                  <a16:creationId xmlns:a16="http://schemas.microsoft.com/office/drawing/2014/main" id="{30715B13-7C81-4299-9B3C-8DD2DFB35BD0}"/>
                </a:ext>
              </a:extLst>
            </p:cNvPr>
            <p:cNvGrpSpPr/>
            <p:nvPr/>
          </p:nvGrpSpPr>
          <p:grpSpPr>
            <a:xfrm>
              <a:off x="96573" y="2825955"/>
              <a:ext cx="8099873" cy="2685456"/>
              <a:chOff x="70426" y="3350109"/>
              <a:chExt cx="8099873" cy="2033852"/>
            </a:xfrm>
          </p:grpSpPr>
          <p:cxnSp>
            <p:nvCxnSpPr>
              <p:cNvPr id="38" name="直線接點 37">
                <a:extLst>
                  <a:ext uri="{FF2B5EF4-FFF2-40B4-BE49-F238E27FC236}">
                    <a16:creationId xmlns:a16="http://schemas.microsoft.com/office/drawing/2014/main" id="{949CCE21-35EF-44FE-0AD7-79C19B934044}"/>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9" name="直線接點 38">
                <a:extLst>
                  <a:ext uri="{FF2B5EF4-FFF2-40B4-BE49-F238E27FC236}">
                    <a16:creationId xmlns:a16="http://schemas.microsoft.com/office/drawing/2014/main" id="{943DA5AD-B4EF-B763-4132-FBD1AC50D5BA}"/>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1" name="直線接點 40">
                <a:extLst>
                  <a:ext uri="{FF2B5EF4-FFF2-40B4-BE49-F238E27FC236}">
                    <a16:creationId xmlns:a16="http://schemas.microsoft.com/office/drawing/2014/main" id="{9EF96984-526B-3332-A595-8A6A5394A1A4}"/>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2" name="直線接點 41">
                <a:extLst>
                  <a:ext uri="{FF2B5EF4-FFF2-40B4-BE49-F238E27FC236}">
                    <a16:creationId xmlns:a16="http://schemas.microsoft.com/office/drawing/2014/main" id="{9FB4B5F4-A1C0-4726-B84A-C8118CFFCC57}"/>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接點 42">
                <a:extLst>
                  <a:ext uri="{FF2B5EF4-FFF2-40B4-BE49-F238E27FC236}">
                    <a16:creationId xmlns:a16="http://schemas.microsoft.com/office/drawing/2014/main" id="{40B30490-A649-3A34-0989-261577FDCEEC}"/>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接點 43">
                <a:extLst>
                  <a:ext uri="{FF2B5EF4-FFF2-40B4-BE49-F238E27FC236}">
                    <a16:creationId xmlns:a16="http://schemas.microsoft.com/office/drawing/2014/main" id="{5E3248A4-A5C8-DD3C-1668-639A8DB4FE19}"/>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7" name="直線接點 46">
                <a:extLst>
                  <a:ext uri="{FF2B5EF4-FFF2-40B4-BE49-F238E27FC236}">
                    <a16:creationId xmlns:a16="http://schemas.microsoft.com/office/drawing/2014/main" id="{21892E87-6F90-1E33-3842-3431ED8C19A9}"/>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48" name="群組 47">
            <a:extLst>
              <a:ext uri="{FF2B5EF4-FFF2-40B4-BE49-F238E27FC236}">
                <a16:creationId xmlns:a16="http://schemas.microsoft.com/office/drawing/2014/main" id="{C53AE355-98FA-0032-DC00-EEAFB9A20149}"/>
              </a:ext>
            </a:extLst>
          </p:cNvPr>
          <p:cNvGrpSpPr/>
          <p:nvPr/>
        </p:nvGrpSpPr>
        <p:grpSpPr>
          <a:xfrm>
            <a:off x="238867" y="4666295"/>
            <a:ext cx="5756502" cy="1723425"/>
            <a:chOff x="96573" y="2370108"/>
            <a:chExt cx="8099873" cy="3893539"/>
          </a:xfrm>
        </p:grpSpPr>
        <p:pic>
          <p:nvPicPr>
            <p:cNvPr id="49" name="圖片 48">
              <a:extLst>
                <a:ext uri="{FF2B5EF4-FFF2-40B4-BE49-F238E27FC236}">
                  <a16:creationId xmlns:a16="http://schemas.microsoft.com/office/drawing/2014/main" id="{FA67EC3A-3363-0F78-74C1-90992CC92574}"/>
                </a:ext>
              </a:extLst>
            </p:cNvPr>
            <p:cNvPicPr>
              <a:picLocks noChangeAspect="1"/>
            </p:cNvPicPr>
            <p:nvPr/>
          </p:nvPicPr>
          <p:blipFill>
            <a:blip r:embed="rId9"/>
            <a:stretch>
              <a:fillRect/>
            </a:stretch>
          </p:blipFill>
          <p:spPr>
            <a:xfrm>
              <a:off x="134936" y="2370108"/>
              <a:ext cx="4687889" cy="3803911"/>
            </a:xfrm>
            <a:prstGeom prst="rect">
              <a:avLst/>
            </a:prstGeom>
          </p:spPr>
        </p:pic>
        <p:pic>
          <p:nvPicPr>
            <p:cNvPr id="50" name="圖片 49">
              <a:extLst>
                <a:ext uri="{FF2B5EF4-FFF2-40B4-BE49-F238E27FC236}">
                  <a16:creationId xmlns:a16="http://schemas.microsoft.com/office/drawing/2014/main" id="{8885E2BF-92ED-6ACE-25F8-AD031FAE8D7A}"/>
                </a:ext>
              </a:extLst>
            </p:cNvPr>
            <p:cNvPicPr>
              <a:picLocks noChangeAspect="1"/>
            </p:cNvPicPr>
            <p:nvPr/>
          </p:nvPicPr>
          <p:blipFill>
            <a:blip r:embed="rId10">
              <a:alphaModFix amt="70000"/>
            </a:blip>
            <a:stretch>
              <a:fillRect/>
            </a:stretch>
          </p:blipFill>
          <p:spPr>
            <a:xfrm>
              <a:off x="4162933" y="2459736"/>
              <a:ext cx="3918258" cy="3803911"/>
            </a:xfrm>
            <a:prstGeom prst="rect">
              <a:avLst/>
            </a:prstGeom>
          </p:spPr>
        </p:pic>
        <p:grpSp>
          <p:nvGrpSpPr>
            <p:cNvPr id="51" name="群組 50">
              <a:extLst>
                <a:ext uri="{FF2B5EF4-FFF2-40B4-BE49-F238E27FC236}">
                  <a16:creationId xmlns:a16="http://schemas.microsoft.com/office/drawing/2014/main" id="{784840BF-9640-148C-3589-6EF686F7835C}"/>
                </a:ext>
              </a:extLst>
            </p:cNvPr>
            <p:cNvGrpSpPr/>
            <p:nvPr/>
          </p:nvGrpSpPr>
          <p:grpSpPr>
            <a:xfrm>
              <a:off x="96573" y="2825955"/>
              <a:ext cx="8099873" cy="2685456"/>
              <a:chOff x="70426" y="3350109"/>
              <a:chExt cx="8099873" cy="2033852"/>
            </a:xfrm>
          </p:grpSpPr>
          <p:cxnSp>
            <p:nvCxnSpPr>
              <p:cNvPr id="52" name="直線接點 51">
                <a:extLst>
                  <a:ext uri="{FF2B5EF4-FFF2-40B4-BE49-F238E27FC236}">
                    <a16:creationId xmlns:a16="http://schemas.microsoft.com/office/drawing/2014/main" id="{9BE4F4E6-F944-B19D-2288-C6C4ADFE22BC}"/>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直線接點 52">
                <a:extLst>
                  <a:ext uri="{FF2B5EF4-FFF2-40B4-BE49-F238E27FC236}">
                    <a16:creationId xmlns:a16="http://schemas.microsoft.com/office/drawing/2014/main" id="{4C8B0808-B683-D96B-32FB-53A7C69F3698}"/>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4" name="直線接點 53">
                <a:extLst>
                  <a:ext uri="{FF2B5EF4-FFF2-40B4-BE49-F238E27FC236}">
                    <a16:creationId xmlns:a16="http://schemas.microsoft.com/office/drawing/2014/main" id="{609D0EF0-0D74-DBA5-4299-285278C9FAB0}"/>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5" name="直線接點 54">
                <a:extLst>
                  <a:ext uri="{FF2B5EF4-FFF2-40B4-BE49-F238E27FC236}">
                    <a16:creationId xmlns:a16="http://schemas.microsoft.com/office/drawing/2014/main" id="{C1665B37-A21E-7A1F-E093-9FE12695D630}"/>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79" name="直線接點 35878">
                <a:extLst>
                  <a:ext uri="{FF2B5EF4-FFF2-40B4-BE49-F238E27FC236}">
                    <a16:creationId xmlns:a16="http://schemas.microsoft.com/office/drawing/2014/main" id="{47C08036-20E8-C062-3BC8-56AEF58D815B}"/>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0" name="直線接點 35879">
                <a:extLst>
                  <a:ext uri="{FF2B5EF4-FFF2-40B4-BE49-F238E27FC236}">
                    <a16:creationId xmlns:a16="http://schemas.microsoft.com/office/drawing/2014/main" id="{36522A3E-C3EB-1312-BBF4-CB0B0630D16B}"/>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1" name="直線接點 35880">
                <a:extLst>
                  <a:ext uri="{FF2B5EF4-FFF2-40B4-BE49-F238E27FC236}">
                    <a16:creationId xmlns:a16="http://schemas.microsoft.com/office/drawing/2014/main" id="{75D2E786-B207-39B1-3362-64BC0EB5DBC1}"/>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pSp>
        <p:nvGrpSpPr>
          <p:cNvPr id="35882" name="群組 35881">
            <a:extLst>
              <a:ext uri="{FF2B5EF4-FFF2-40B4-BE49-F238E27FC236}">
                <a16:creationId xmlns:a16="http://schemas.microsoft.com/office/drawing/2014/main" id="{07D7888C-1370-3A77-3658-6D52E185E81C}"/>
              </a:ext>
            </a:extLst>
          </p:cNvPr>
          <p:cNvGrpSpPr/>
          <p:nvPr/>
        </p:nvGrpSpPr>
        <p:grpSpPr>
          <a:xfrm>
            <a:off x="6030261" y="4552931"/>
            <a:ext cx="5641345" cy="2007913"/>
            <a:chOff x="83236" y="2120445"/>
            <a:chExt cx="8240595" cy="4468224"/>
          </a:xfrm>
        </p:grpSpPr>
        <p:pic>
          <p:nvPicPr>
            <p:cNvPr id="35883" name="圖片 35882">
              <a:extLst>
                <a:ext uri="{FF2B5EF4-FFF2-40B4-BE49-F238E27FC236}">
                  <a16:creationId xmlns:a16="http://schemas.microsoft.com/office/drawing/2014/main" id="{E5A1C8FD-46BC-22F3-17BC-B8A365F0F458}"/>
                </a:ext>
              </a:extLst>
            </p:cNvPr>
            <p:cNvPicPr>
              <a:picLocks noChangeAspect="1"/>
            </p:cNvPicPr>
            <p:nvPr/>
          </p:nvPicPr>
          <p:blipFill>
            <a:blip r:embed="rId11"/>
            <a:stretch>
              <a:fillRect/>
            </a:stretch>
          </p:blipFill>
          <p:spPr>
            <a:xfrm>
              <a:off x="154888" y="2290833"/>
              <a:ext cx="4183922" cy="4029996"/>
            </a:xfrm>
            <a:prstGeom prst="rect">
              <a:avLst/>
            </a:prstGeom>
          </p:spPr>
        </p:pic>
        <p:pic>
          <p:nvPicPr>
            <p:cNvPr id="35884" name="圖片 35883">
              <a:extLst>
                <a:ext uri="{FF2B5EF4-FFF2-40B4-BE49-F238E27FC236}">
                  <a16:creationId xmlns:a16="http://schemas.microsoft.com/office/drawing/2014/main" id="{541E0041-5F9C-AD4E-A68B-599B69150BB8}"/>
                </a:ext>
              </a:extLst>
            </p:cNvPr>
            <p:cNvPicPr>
              <a:picLocks noChangeAspect="1"/>
            </p:cNvPicPr>
            <p:nvPr/>
          </p:nvPicPr>
          <p:blipFill>
            <a:blip r:embed="rId12">
              <a:alphaModFix amt="70000"/>
            </a:blip>
            <a:stretch>
              <a:fillRect/>
            </a:stretch>
          </p:blipFill>
          <p:spPr>
            <a:xfrm>
              <a:off x="3649320" y="2120445"/>
              <a:ext cx="4674511" cy="4468224"/>
            </a:xfrm>
            <a:prstGeom prst="rect">
              <a:avLst/>
            </a:prstGeom>
          </p:spPr>
        </p:pic>
        <p:grpSp>
          <p:nvGrpSpPr>
            <p:cNvPr id="35885" name="群組 35884">
              <a:extLst>
                <a:ext uri="{FF2B5EF4-FFF2-40B4-BE49-F238E27FC236}">
                  <a16:creationId xmlns:a16="http://schemas.microsoft.com/office/drawing/2014/main" id="{C66E72F1-6909-48D4-10D4-72D58425E35B}"/>
                </a:ext>
              </a:extLst>
            </p:cNvPr>
            <p:cNvGrpSpPr/>
            <p:nvPr/>
          </p:nvGrpSpPr>
          <p:grpSpPr>
            <a:xfrm>
              <a:off x="83236" y="2819546"/>
              <a:ext cx="8099873" cy="2685456"/>
              <a:chOff x="70426" y="3350109"/>
              <a:chExt cx="8099873" cy="2033852"/>
            </a:xfrm>
          </p:grpSpPr>
          <p:cxnSp>
            <p:nvCxnSpPr>
              <p:cNvPr id="35886" name="直線接點 35885">
                <a:extLst>
                  <a:ext uri="{FF2B5EF4-FFF2-40B4-BE49-F238E27FC236}">
                    <a16:creationId xmlns:a16="http://schemas.microsoft.com/office/drawing/2014/main" id="{CA554FA8-5681-21F4-E34B-57EF7D4520A3}"/>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887" name="直線接點 35886">
                <a:extLst>
                  <a:ext uri="{FF2B5EF4-FFF2-40B4-BE49-F238E27FC236}">
                    <a16:creationId xmlns:a16="http://schemas.microsoft.com/office/drawing/2014/main" id="{5DA86EBD-5CB7-C3B2-34C9-B74F098387D1}"/>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6" name="直線接點 35905">
                <a:extLst>
                  <a:ext uri="{FF2B5EF4-FFF2-40B4-BE49-F238E27FC236}">
                    <a16:creationId xmlns:a16="http://schemas.microsoft.com/office/drawing/2014/main" id="{78EEC82C-95E5-D090-FF45-D766EB2B29BD}"/>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7" name="直線接點 35906">
                <a:extLst>
                  <a:ext uri="{FF2B5EF4-FFF2-40B4-BE49-F238E27FC236}">
                    <a16:creationId xmlns:a16="http://schemas.microsoft.com/office/drawing/2014/main" id="{294C43EC-11D1-359E-4B84-14B3DBA11659}"/>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8" name="直線接點 35907">
                <a:extLst>
                  <a:ext uri="{FF2B5EF4-FFF2-40B4-BE49-F238E27FC236}">
                    <a16:creationId xmlns:a16="http://schemas.microsoft.com/office/drawing/2014/main" id="{9F152CBA-0FFE-4F53-9733-E18DF7526D56}"/>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09" name="直線接點 35908">
                <a:extLst>
                  <a:ext uri="{FF2B5EF4-FFF2-40B4-BE49-F238E27FC236}">
                    <a16:creationId xmlns:a16="http://schemas.microsoft.com/office/drawing/2014/main" id="{AE7C53D7-02D0-EA10-F436-51C6643B5A31}"/>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5910" name="直線接點 35909">
                <a:extLst>
                  <a:ext uri="{FF2B5EF4-FFF2-40B4-BE49-F238E27FC236}">
                    <a16:creationId xmlns:a16="http://schemas.microsoft.com/office/drawing/2014/main" id="{F38657FA-9CDF-1B2E-7050-50B33040D5BD}"/>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619124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496693" y="91327"/>
            <a:ext cx="1234058"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(17/19)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44</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Feature Importance</a:t>
            </a:r>
          </a:p>
        </p:txBody>
      </p:sp>
      <p:pic>
        <p:nvPicPr>
          <p:cNvPr id="2" name="圖片 1">
            <a:extLst>
              <a:ext uri="{FF2B5EF4-FFF2-40B4-BE49-F238E27FC236}">
                <a16:creationId xmlns:a16="http://schemas.microsoft.com/office/drawing/2014/main" id="{4A8C84F4-83A7-A1E7-8B88-3C35935BCE49}"/>
              </a:ext>
            </a:extLst>
          </p:cNvPr>
          <p:cNvPicPr>
            <a:picLocks noChangeAspect="1"/>
          </p:cNvPicPr>
          <p:nvPr/>
        </p:nvPicPr>
        <p:blipFill>
          <a:blip r:embed="rId3"/>
          <a:stretch>
            <a:fillRect/>
          </a:stretch>
        </p:blipFill>
        <p:spPr>
          <a:xfrm>
            <a:off x="703263" y="2759835"/>
            <a:ext cx="6231252" cy="3614666"/>
          </a:xfrm>
          <a:prstGeom prst="rect">
            <a:avLst/>
          </a:prstGeom>
        </p:spPr>
      </p:pic>
      <p:graphicFrame>
        <p:nvGraphicFramePr>
          <p:cNvPr id="3" name="表格 2">
            <a:extLst>
              <a:ext uri="{FF2B5EF4-FFF2-40B4-BE49-F238E27FC236}">
                <a16:creationId xmlns:a16="http://schemas.microsoft.com/office/drawing/2014/main" id="{2C7E3374-6568-3543-B1BC-8E01642DF0D8}"/>
              </a:ext>
            </a:extLst>
          </p:cNvPr>
          <p:cNvGraphicFramePr>
            <a:graphicFrameLocks noGrp="1"/>
          </p:cNvGraphicFramePr>
          <p:nvPr>
            <p:extLst>
              <p:ext uri="{D42A27DB-BD31-4B8C-83A1-F6EECF244321}">
                <p14:modId xmlns:p14="http://schemas.microsoft.com/office/powerpoint/2010/main" val="1396409731"/>
              </p:ext>
            </p:extLst>
          </p:nvPr>
        </p:nvGraphicFramePr>
        <p:xfrm>
          <a:off x="7771394" y="2926684"/>
          <a:ext cx="4123969" cy="2865120"/>
        </p:xfrm>
        <a:graphic>
          <a:graphicData uri="http://schemas.openxmlformats.org/drawingml/2006/table">
            <a:tbl>
              <a:tblPr firstRow="1" bandRow="1">
                <a:tableStyleId>{125E5076-3810-47DD-B79F-674D7AD40C01}</a:tableStyleId>
              </a:tblPr>
              <a:tblGrid>
                <a:gridCol w="885505">
                  <a:extLst>
                    <a:ext uri="{9D8B030D-6E8A-4147-A177-3AD203B41FA5}">
                      <a16:colId xmlns:a16="http://schemas.microsoft.com/office/drawing/2014/main" val="1980969074"/>
                    </a:ext>
                  </a:extLst>
                </a:gridCol>
                <a:gridCol w="1342597">
                  <a:extLst>
                    <a:ext uri="{9D8B030D-6E8A-4147-A177-3AD203B41FA5}">
                      <a16:colId xmlns:a16="http://schemas.microsoft.com/office/drawing/2014/main" val="1224993307"/>
                    </a:ext>
                  </a:extLst>
                </a:gridCol>
                <a:gridCol w="1144651">
                  <a:extLst>
                    <a:ext uri="{9D8B030D-6E8A-4147-A177-3AD203B41FA5}">
                      <a16:colId xmlns:a16="http://schemas.microsoft.com/office/drawing/2014/main" val="2848456102"/>
                    </a:ext>
                  </a:extLst>
                </a:gridCol>
                <a:gridCol w="751216">
                  <a:extLst>
                    <a:ext uri="{9D8B030D-6E8A-4147-A177-3AD203B41FA5}">
                      <a16:colId xmlns:a16="http://schemas.microsoft.com/office/drawing/2014/main" val="975753329"/>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City</a:t>
                      </a:r>
                      <a:endParaRPr lang="zh-TW" altLang="en-US" dirty="0"/>
                    </a:p>
                  </a:txBody>
                  <a:tcPr/>
                </a:tc>
                <a:tc>
                  <a:txBody>
                    <a:bodyPr/>
                    <a:lstStyle/>
                    <a:p>
                      <a:r>
                        <a:rPr lang="en-US" altLang="zh-TW" dirty="0"/>
                        <a:t>Count</a:t>
                      </a:r>
                    </a:p>
                    <a:p>
                      <a:r>
                        <a:rPr lang="en-US" altLang="zh-TW" dirty="0"/>
                        <a:t>(rank_10)</a:t>
                      </a:r>
                      <a:endParaRPr lang="zh-TW" altLang="en-US" dirty="0"/>
                    </a:p>
                  </a:txBody>
                  <a:tcPr/>
                </a:tc>
                <a:tc>
                  <a:txBody>
                    <a:bodyPr/>
                    <a:lstStyle/>
                    <a:p>
                      <a:r>
                        <a:rPr lang="en-US" altLang="zh-TW" dirty="0"/>
                        <a:t>Count(all)</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A</a:t>
                      </a:r>
                      <a:endParaRPr lang="zh-TW" altLang="en-US" dirty="0"/>
                    </a:p>
                  </a:txBody>
                  <a:tcPr/>
                </a:tc>
                <a:tc>
                  <a:txBody>
                    <a:bodyPr/>
                    <a:lstStyle/>
                    <a:p>
                      <a:r>
                        <a:rPr lang="en-US" altLang="zh-TW" sz="1800" b="0" kern="1200" dirty="0">
                          <a:solidFill>
                            <a:schemeClr val="lt1"/>
                          </a:solidFill>
                          <a:effectLst/>
                        </a:rPr>
                        <a:t>Taipei</a:t>
                      </a:r>
                      <a:endParaRPr lang="zh-TW" altLang="en-US" dirty="0"/>
                    </a:p>
                  </a:txBody>
                  <a:tcPr/>
                </a:tc>
                <a:tc>
                  <a:txBody>
                    <a:bodyPr/>
                    <a:lstStyle/>
                    <a:p>
                      <a:r>
                        <a:rPr lang="en-US" altLang="zh-TW" dirty="0"/>
                        <a:t>2</a:t>
                      </a:r>
                      <a:endParaRPr lang="zh-TW" altLang="en-US" dirty="0"/>
                    </a:p>
                  </a:txBody>
                  <a:tcPr/>
                </a:tc>
                <a:tc>
                  <a:txBody>
                    <a:bodyPr/>
                    <a:lstStyle/>
                    <a:p>
                      <a:r>
                        <a:rPr lang="en-US" altLang="zh-TW" dirty="0">
                          <a:solidFill>
                            <a:srgbClr val="FF0000"/>
                          </a:solidFill>
                          <a:highlight>
                            <a:srgbClr val="FFFF00"/>
                          </a:highlight>
                        </a:rPr>
                        <a:t>8</a:t>
                      </a:r>
                      <a:endParaRPr lang="zh-TW" altLang="en-US" dirty="0">
                        <a:solidFill>
                          <a:srgbClr val="FF0000"/>
                        </a:solidFill>
                        <a:highlight>
                          <a:srgbClr val="FFFF00"/>
                        </a:highlight>
                      </a:endParaRPr>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B</a:t>
                      </a:r>
                      <a:endParaRPr lang="zh-TW" altLang="en-US" dirty="0"/>
                    </a:p>
                  </a:txBody>
                  <a:tcPr/>
                </a:tc>
                <a:tc>
                  <a:txBody>
                    <a:bodyPr/>
                    <a:lstStyle/>
                    <a:p>
                      <a:r>
                        <a:rPr lang="en-US" altLang="zh-TW" sz="1800" b="0" kern="1200" dirty="0">
                          <a:solidFill>
                            <a:schemeClr val="lt1"/>
                          </a:solidFill>
                          <a:effectLst/>
                        </a:rPr>
                        <a:t>Taichung</a:t>
                      </a:r>
                      <a:endParaRPr lang="zh-TW" altLang="en-US" dirty="0"/>
                    </a:p>
                  </a:txBody>
                  <a:tcPr/>
                </a:tc>
                <a:tc>
                  <a:txBody>
                    <a:bodyPr/>
                    <a:lstStyle/>
                    <a:p>
                      <a:r>
                        <a:rPr lang="en-US" altLang="zh-TW" dirty="0">
                          <a:solidFill>
                            <a:srgbClr val="FF0000"/>
                          </a:solidFill>
                          <a:highlight>
                            <a:srgbClr val="FFFF00"/>
                          </a:highlight>
                        </a:rPr>
                        <a:t>3</a:t>
                      </a:r>
                      <a:endParaRPr lang="zh-TW" altLang="en-US" dirty="0">
                        <a:solidFill>
                          <a:srgbClr val="FF0000"/>
                        </a:solidFill>
                        <a:highlight>
                          <a:srgbClr val="FFFF00"/>
                        </a:highlight>
                      </a:endParaRPr>
                    </a:p>
                  </a:txBody>
                  <a:tcPr/>
                </a:tc>
                <a:tc>
                  <a:txBody>
                    <a:bodyPr/>
                    <a:lstStyle/>
                    <a:p>
                      <a:r>
                        <a:rPr lang="en-US" altLang="zh-TW" dirty="0"/>
                        <a:t>5</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dirty="0"/>
                        <a:t>D</a:t>
                      </a:r>
                      <a:endParaRPr lang="zh-TW" altLang="en-US" dirty="0"/>
                    </a:p>
                  </a:txBody>
                  <a:tcPr/>
                </a:tc>
                <a:tc>
                  <a:txBody>
                    <a:bodyPr/>
                    <a:lstStyle/>
                    <a:p>
                      <a:r>
                        <a:rPr lang="en-US" altLang="zh-TW" dirty="0"/>
                        <a:t>Tainan</a:t>
                      </a:r>
                      <a:endParaRPr lang="zh-TW" altLang="en-US" dirty="0"/>
                    </a:p>
                  </a:txBody>
                  <a:tcPr/>
                </a:tc>
                <a:tc>
                  <a:txBody>
                    <a:bodyPr/>
                    <a:lstStyle/>
                    <a:p>
                      <a:r>
                        <a:rPr lang="en-US" altLang="zh-TW" dirty="0"/>
                        <a:t>1</a:t>
                      </a:r>
                      <a:endParaRPr lang="zh-TW" altLang="en-US" dirty="0"/>
                    </a:p>
                  </a:txBody>
                  <a:tcPr/>
                </a:tc>
                <a:tc>
                  <a:txBody>
                    <a:bodyPr/>
                    <a:lstStyle/>
                    <a:p>
                      <a:r>
                        <a:rPr lang="en-US" altLang="zh-TW" dirty="0">
                          <a:solidFill>
                            <a:srgbClr val="00B050"/>
                          </a:solidFill>
                          <a:highlight>
                            <a:srgbClr val="FFFF00"/>
                          </a:highlight>
                        </a:rPr>
                        <a:t>6</a:t>
                      </a:r>
                      <a:endParaRPr lang="zh-TW" altLang="en-US" dirty="0">
                        <a:solidFill>
                          <a:srgbClr val="00B050"/>
                        </a:solidFill>
                        <a:highlight>
                          <a:srgbClr val="FFFF00"/>
                        </a:highlight>
                      </a:endParaRPr>
                    </a:p>
                  </a:txBody>
                  <a:tcPr/>
                </a:tc>
                <a:extLst>
                  <a:ext uri="{0D108BD9-81ED-4DB2-BD59-A6C34878D82A}">
                    <a16:rowId xmlns:a16="http://schemas.microsoft.com/office/drawing/2014/main" val="1549929781"/>
                  </a:ext>
                </a:extLst>
              </a:tr>
              <a:tr h="370840">
                <a:tc>
                  <a:txBody>
                    <a:bodyPr/>
                    <a:lstStyle/>
                    <a:p>
                      <a:r>
                        <a:rPr lang="en-US" altLang="zh-TW" dirty="0"/>
                        <a:t>E</a:t>
                      </a:r>
                      <a:endParaRPr lang="zh-TW" altLang="en-US" dirty="0"/>
                    </a:p>
                  </a:txBody>
                  <a:tcPr/>
                </a:tc>
                <a:tc>
                  <a:txBody>
                    <a:bodyPr/>
                    <a:lstStyle/>
                    <a:p>
                      <a:r>
                        <a:rPr lang="en-US" altLang="zh-TW" dirty="0"/>
                        <a:t>Kaohsiung</a:t>
                      </a:r>
                      <a:endParaRPr lang="zh-TW" altLang="en-US" dirty="0"/>
                    </a:p>
                  </a:txBody>
                  <a:tcPr/>
                </a:tc>
                <a:tc>
                  <a:txBody>
                    <a:bodyPr/>
                    <a:lstStyle/>
                    <a:p>
                      <a:r>
                        <a:rPr lang="en-US" altLang="zh-TW" dirty="0"/>
                        <a:t>1</a:t>
                      </a:r>
                      <a:endParaRPr lang="zh-TW" altLang="en-US" dirty="0"/>
                    </a:p>
                  </a:txBody>
                  <a:tcPr/>
                </a:tc>
                <a:tc>
                  <a:txBody>
                    <a:bodyPr/>
                    <a:lstStyle/>
                    <a:p>
                      <a:r>
                        <a:rPr lang="en-US" altLang="zh-TW" dirty="0"/>
                        <a:t>3</a:t>
                      </a:r>
                      <a:endParaRPr lang="zh-TW" altLang="en-US" dirty="0"/>
                    </a:p>
                  </a:txBody>
                  <a:tcPr/>
                </a:tc>
                <a:extLst>
                  <a:ext uri="{0D108BD9-81ED-4DB2-BD59-A6C34878D82A}">
                    <a16:rowId xmlns:a16="http://schemas.microsoft.com/office/drawing/2014/main" val="2963762333"/>
                  </a:ext>
                </a:extLst>
              </a:tr>
              <a:tr h="370840">
                <a:tc>
                  <a:txBody>
                    <a:bodyPr/>
                    <a:lstStyle/>
                    <a:p>
                      <a:r>
                        <a:rPr lang="en-US" altLang="zh-TW" sz="1800" b="0" kern="1200" dirty="0">
                          <a:solidFill>
                            <a:schemeClr val="lt1"/>
                          </a:solidFill>
                          <a:effectLst/>
                        </a:rPr>
                        <a:t>F</a:t>
                      </a:r>
                      <a:endParaRPr lang="zh-TW" altLang="en-US" dirty="0"/>
                    </a:p>
                  </a:txBody>
                  <a:tcPr/>
                </a:tc>
                <a:tc>
                  <a:txBody>
                    <a:bodyPr/>
                    <a:lstStyle/>
                    <a:p>
                      <a:r>
                        <a:rPr lang="en-US" altLang="zh-TW" sz="1800" b="0" kern="1200" dirty="0">
                          <a:solidFill>
                            <a:schemeClr val="lt1"/>
                          </a:solidFill>
                          <a:effectLst/>
                        </a:rPr>
                        <a:t>New Taipei</a:t>
                      </a:r>
                      <a:endParaRPr lang="zh-TW" altLang="en-US" dirty="0"/>
                    </a:p>
                  </a:txBody>
                  <a:tcPr/>
                </a:tc>
                <a:tc>
                  <a:txBody>
                    <a:bodyPr/>
                    <a:lstStyle/>
                    <a:p>
                      <a:r>
                        <a:rPr lang="en-US" altLang="zh-TW" dirty="0"/>
                        <a:t>0</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H</a:t>
                      </a:r>
                      <a:endParaRPr lang="zh-TW" altLang="en-US" dirty="0"/>
                    </a:p>
                  </a:txBody>
                  <a:tcPr/>
                </a:tc>
                <a:tc>
                  <a:txBody>
                    <a:bodyPr/>
                    <a:lstStyle/>
                    <a:p>
                      <a:r>
                        <a:rPr lang="en-US" altLang="zh-TW" sz="1800" b="0" kern="1200" dirty="0">
                          <a:solidFill>
                            <a:schemeClr val="lt1"/>
                          </a:solidFill>
                          <a:effectLst/>
                        </a:rPr>
                        <a:t>Taoyuan</a:t>
                      </a:r>
                      <a:endParaRPr lang="zh-TW" altLang="en-US" dirty="0"/>
                    </a:p>
                  </a:txBody>
                  <a:tcPr/>
                </a:tc>
                <a:tc>
                  <a:txBody>
                    <a:bodyPr/>
                    <a:lstStyle/>
                    <a:p>
                      <a:r>
                        <a:rPr lang="en-US" altLang="zh-TW" dirty="0"/>
                        <a:t>0</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67411400"/>
                  </a:ext>
                </a:extLst>
              </a:tr>
            </a:tbl>
          </a:graphicData>
        </a:graphic>
      </p:graphicFrame>
      <p:sp>
        <p:nvSpPr>
          <p:cNvPr id="6" name="文字方塊 5">
            <a:extLst>
              <a:ext uri="{FF2B5EF4-FFF2-40B4-BE49-F238E27FC236}">
                <a16:creationId xmlns:a16="http://schemas.microsoft.com/office/drawing/2014/main" id="{A84F99C5-6DCD-B47A-CA5B-935BDC5471A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cxnSp>
        <p:nvCxnSpPr>
          <p:cNvPr id="8" name="直線接點 7">
            <a:extLst>
              <a:ext uri="{FF2B5EF4-FFF2-40B4-BE49-F238E27FC236}">
                <a16:creationId xmlns:a16="http://schemas.microsoft.com/office/drawing/2014/main" id="{62230B0B-659F-88B9-9417-A2281B396496}"/>
              </a:ext>
            </a:extLst>
          </p:cNvPr>
          <p:cNvCxnSpPr>
            <a:cxnSpLocks/>
          </p:cNvCxnSpPr>
          <p:nvPr/>
        </p:nvCxnSpPr>
        <p:spPr bwMode="auto">
          <a:xfrm>
            <a:off x="289984" y="4769055"/>
            <a:ext cx="7072841"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 name="文字方塊 4">
            <a:extLst>
              <a:ext uri="{FF2B5EF4-FFF2-40B4-BE49-F238E27FC236}">
                <a16:creationId xmlns:a16="http://schemas.microsoft.com/office/drawing/2014/main" id="{D959D08D-B2A6-7969-A6C3-9B8981234F18}"/>
              </a:ext>
            </a:extLst>
          </p:cNvPr>
          <p:cNvSpPr txBox="1"/>
          <p:nvPr/>
        </p:nvSpPr>
        <p:spPr>
          <a:xfrm>
            <a:off x="3794696" y="4029549"/>
            <a:ext cx="3031596"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Coor_x</a:t>
            </a:r>
            <a:r>
              <a:rPr lang="zh-TW" altLang="en-US" dirty="0">
                <a:solidFill>
                  <a:srgbClr val="FF0000"/>
                </a:solidFill>
                <a:latin typeface="Consolas" panose="020B0609020204030204" pitchFamily="49" charset="0"/>
              </a:rPr>
              <a:t> 經緯度</a:t>
            </a:r>
            <a:endParaRPr lang="zh-TW" altLang="en-US" dirty="0">
              <a:solidFill>
                <a:srgbClr val="FF0000"/>
              </a:solidFill>
            </a:endParaRPr>
          </a:p>
        </p:txBody>
      </p:sp>
      <p:sp>
        <p:nvSpPr>
          <p:cNvPr id="9" name="文字方塊 8">
            <a:extLst>
              <a:ext uri="{FF2B5EF4-FFF2-40B4-BE49-F238E27FC236}">
                <a16:creationId xmlns:a16="http://schemas.microsoft.com/office/drawing/2014/main" id="{99E15725-698A-69DA-9949-94A79C519303}"/>
              </a:ext>
            </a:extLst>
          </p:cNvPr>
          <p:cNvSpPr txBox="1"/>
          <p:nvPr/>
        </p:nvSpPr>
        <p:spPr>
          <a:xfrm>
            <a:off x="3818889" y="5119239"/>
            <a:ext cx="3215498" cy="369332"/>
          </a:xfrm>
          <a:prstGeom prst="rect">
            <a:avLst/>
          </a:prstGeom>
          <a:noFill/>
        </p:spPr>
        <p:txBody>
          <a:bodyPr wrap="square">
            <a:spAutoFit/>
          </a:bodyPr>
          <a:lstStyle/>
          <a:p>
            <a:r>
              <a:rPr lang="en-US" altLang="zh-TW" b="0" i="0" dirty="0" err="1">
                <a:solidFill>
                  <a:srgbClr val="FF0000"/>
                </a:solidFill>
                <a:effectLst/>
                <a:latin typeface="Consolas" panose="020B0609020204030204" pitchFamily="49" charset="0"/>
              </a:rPr>
              <a:t>Tran_up_II</a:t>
            </a:r>
            <a:r>
              <a:rPr lang="zh-TW" altLang="en-US" b="0" i="0" dirty="0">
                <a:solidFill>
                  <a:srgbClr val="FF0000"/>
                </a:solidFill>
                <a:effectLst/>
                <a:latin typeface="Consolas" panose="020B0609020204030204" pitchFamily="49" charset="0"/>
              </a:rPr>
              <a:t>移轉地上樓層數</a:t>
            </a:r>
            <a:endParaRPr lang="zh-TW" altLang="en-US" dirty="0">
              <a:solidFill>
                <a:srgbClr val="FF0000"/>
              </a:solidFill>
            </a:endParaRPr>
          </a:p>
        </p:txBody>
      </p:sp>
      <p:sp>
        <p:nvSpPr>
          <p:cNvPr id="10" name="文字方塊 9">
            <a:extLst>
              <a:ext uri="{FF2B5EF4-FFF2-40B4-BE49-F238E27FC236}">
                <a16:creationId xmlns:a16="http://schemas.microsoft.com/office/drawing/2014/main" id="{E0CD038E-B936-CA4B-F533-A1B28946E664}"/>
              </a:ext>
            </a:extLst>
          </p:cNvPr>
          <p:cNvSpPr txBox="1"/>
          <p:nvPr/>
        </p:nvSpPr>
        <p:spPr>
          <a:xfrm>
            <a:off x="3827411" y="3641167"/>
            <a:ext cx="3215498" cy="369332"/>
          </a:xfrm>
          <a:prstGeom prst="rect">
            <a:avLst/>
          </a:prstGeom>
          <a:noFill/>
        </p:spPr>
        <p:txBody>
          <a:bodyPr wrap="square">
            <a:spAutoFit/>
          </a:bodyPr>
          <a:lstStyle/>
          <a:p>
            <a:r>
              <a:rPr lang="en-US" altLang="zh-TW" dirty="0" err="1">
                <a:solidFill>
                  <a:srgbClr val="FF0000"/>
                </a:solidFill>
              </a:rPr>
              <a:t>Unit_prc</a:t>
            </a:r>
            <a:r>
              <a:rPr lang="en-US" altLang="zh-TW" dirty="0">
                <a:solidFill>
                  <a:srgbClr val="FF0000"/>
                </a:solidFill>
              </a:rPr>
              <a:t> </a:t>
            </a:r>
            <a:r>
              <a:rPr lang="zh-TW" altLang="en-US" dirty="0">
                <a:solidFill>
                  <a:srgbClr val="FF0000"/>
                </a:solidFill>
              </a:rPr>
              <a:t>每坪單價</a:t>
            </a:r>
          </a:p>
        </p:txBody>
      </p:sp>
      <p:sp>
        <p:nvSpPr>
          <p:cNvPr id="11" name="文字方塊 10">
            <a:extLst>
              <a:ext uri="{FF2B5EF4-FFF2-40B4-BE49-F238E27FC236}">
                <a16:creationId xmlns:a16="http://schemas.microsoft.com/office/drawing/2014/main" id="{196FA7D2-EDDF-2CCF-141F-4638277FB413}"/>
              </a:ext>
            </a:extLst>
          </p:cNvPr>
          <p:cNvSpPr txBox="1"/>
          <p:nvPr/>
        </p:nvSpPr>
        <p:spPr>
          <a:xfrm>
            <a:off x="3844632" y="4398021"/>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hall </a:t>
            </a:r>
            <a:r>
              <a:rPr lang="zh-TW" altLang="en-US" b="0" i="0" dirty="0">
                <a:solidFill>
                  <a:srgbClr val="FF0000"/>
                </a:solidFill>
                <a:effectLst/>
                <a:latin typeface="Consolas" panose="020B0609020204030204" pitchFamily="49" charset="0"/>
              </a:rPr>
              <a:t>廳數</a:t>
            </a:r>
            <a:endParaRPr lang="zh-TW" altLang="en-US" dirty="0">
              <a:solidFill>
                <a:srgbClr val="FF0000"/>
              </a:solidFill>
            </a:endParaRPr>
          </a:p>
        </p:txBody>
      </p:sp>
      <p:sp>
        <p:nvSpPr>
          <p:cNvPr id="15" name="文字方塊 14">
            <a:extLst>
              <a:ext uri="{FF2B5EF4-FFF2-40B4-BE49-F238E27FC236}">
                <a16:creationId xmlns:a16="http://schemas.microsoft.com/office/drawing/2014/main" id="{0DC9A5A1-B937-D5F8-2451-9C2C6A6C1EE3}"/>
              </a:ext>
            </a:extLst>
          </p:cNvPr>
          <p:cNvSpPr txBox="1"/>
          <p:nvPr/>
        </p:nvSpPr>
        <p:spPr>
          <a:xfrm>
            <a:off x="3832399" y="5423948"/>
            <a:ext cx="3031596" cy="369332"/>
          </a:xfrm>
          <a:prstGeom prst="rect">
            <a:avLst/>
          </a:prstGeom>
          <a:noFill/>
        </p:spPr>
        <p:txBody>
          <a:bodyPr wrap="square">
            <a:spAutoFit/>
          </a:bodyPr>
          <a:lstStyle/>
          <a:p>
            <a:r>
              <a:rPr lang="en-US" altLang="zh-TW" dirty="0">
                <a:solidFill>
                  <a:srgbClr val="FF0000"/>
                </a:solidFill>
              </a:rPr>
              <a:t>Room</a:t>
            </a:r>
            <a:r>
              <a:rPr lang="zh-TW" altLang="en-US" dirty="0">
                <a:solidFill>
                  <a:srgbClr val="FF0000"/>
                </a:solidFill>
              </a:rPr>
              <a:t> 房數</a:t>
            </a:r>
          </a:p>
        </p:txBody>
      </p:sp>
      <p:sp>
        <p:nvSpPr>
          <p:cNvPr id="16" name="文字方塊 15">
            <a:extLst>
              <a:ext uri="{FF2B5EF4-FFF2-40B4-BE49-F238E27FC236}">
                <a16:creationId xmlns:a16="http://schemas.microsoft.com/office/drawing/2014/main" id="{8FDA31CC-0C44-2BC5-283A-D45A31B550C4}"/>
              </a:ext>
            </a:extLst>
          </p:cNvPr>
          <p:cNvSpPr txBox="1"/>
          <p:nvPr/>
        </p:nvSpPr>
        <p:spPr>
          <a:xfrm>
            <a:off x="3818889" y="4832271"/>
            <a:ext cx="3031596"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Build</a:t>
            </a:r>
            <a:r>
              <a:rPr lang="zh-TW" altLang="en-US" b="0" i="0" dirty="0">
                <a:solidFill>
                  <a:srgbClr val="FF0000"/>
                </a:solidFill>
                <a:effectLst/>
                <a:latin typeface="Consolas" panose="020B0609020204030204" pitchFamily="49" charset="0"/>
              </a:rPr>
              <a:t> 交易建物筆數</a:t>
            </a:r>
            <a:endParaRPr lang="zh-TW" altLang="en-US" dirty="0">
              <a:solidFill>
                <a:srgbClr val="FF0000"/>
              </a:solidFill>
            </a:endParaRPr>
          </a:p>
        </p:txBody>
      </p:sp>
      <p:pic>
        <p:nvPicPr>
          <p:cNvPr id="18" name="圖片 17">
            <a:extLst>
              <a:ext uri="{FF2B5EF4-FFF2-40B4-BE49-F238E27FC236}">
                <a16:creationId xmlns:a16="http://schemas.microsoft.com/office/drawing/2014/main" id="{912DC461-C7D8-E42C-F83A-BB803ECDCCCA}"/>
              </a:ext>
            </a:extLst>
          </p:cNvPr>
          <p:cNvPicPr>
            <a:picLocks noChangeAspect="1"/>
          </p:cNvPicPr>
          <p:nvPr/>
        </p:nvPicPr>
        <p:blipFill>
          <a:blip r:embed="rId4"/>
          <a:stretch>
            <a:fillRect/>
          </a:stretch>
        </p:blipFill>
        <p:spPr>
          <a:xfrm>
            <a:off x="8170252" y="179850"/>
            <a:ext cx="3773071" cy="2110983"/>
          </a:xfrm>
          <a:prstGeom prst="rect">
            <a:avLst/>
          </a:prstGeom>
        </p:spPr>
      </p:pic>
      <p:pic>
        <p:nvPicPr>
          <p:cNvPr id="19" name="Picture 14">
            <a:extLst>
              <a:ext uri="{FF2B5EF4-FFF2-40B4-BE49-F238E27FC236}">
                <a16:creationId xmlns:a16="http://schemas.microsoft.com/office/drawing/2014/main" id="{E1139877-855D-269D-41C9-3AABB64110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862" y="198167"/>
            <a:ext cx="3295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97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538195" y="62466"/>
            <a:ext cx="1156721"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(18/19)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45</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6" name="文字方塊 5">
            <a:extLst>
              <a:ext uri="{FF2B5EF4-FFF2-40B4-BE49-F238E27FC236}">
                <a16:creationId xmlns:a16="http://schemas.microsoft.com/office/drawing/2014/main" id="{A84F99C5-6DCD-B47A-CA5B-935BDC5471A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Model </a:t>
            </a:r>
            <a:r>
              <a:rPr lang="en-US" altLang="zh-TW" sz="2000" b="1" dirty="0" err="1">
                <a:latin typeface="+mn-lt"/>
                <a:cs typeface="Times New Roman" panose="02020603050405020304" pitchFamily="18" charset="0"/>
              </a:rPr>
              <a:t>Explanablity</a:t>
            </a:r>
            <a:endParaRPr lang="en-US" altLang="zh-TW" sz="2000" b="1" dirty="0">
              <a:latin typeface="+mn-lt"/>
              <a:cs typeface="Times New Roman" panose="02020603050405020304" pitchFamily="18" charset="0"/>
            </a:endParaRPr>
          </a:p>
        </p:txBody>
      </p:sp>
      <p:pic>
        <p:nvPicPr>
          <p:cNvPr id="9" name="圖片 8">
            <a:extLst>
              <a:ext uri="{FF2B5EF4-FFF2-40B4-BE49-F238E27FC236}">
                <a16:creationId xmlns:a16="http://schemas.microsoft.com/office/drawing/2014/main" id="{4E3DAC72-191F-A0BF-2F19-50B994D7ECAD}"/>
              </a:ext>
            </a:extLst>
          </p:cNvPr>
          <p:cNvPicPr>
            <a:picLocks noChangeAspect="1"/>
          </p:cNvPicPr>
          <p:nvPr/>
        </p:nvPicPr>
        <p:blipFill>
          <a:blip r:embed="rId3"/>
          <a:stretch>
            <a:fillRect/>
          </a:stretch>
        </p:blipFill>
        <p:spPr>
          <a:xfrm>
            <a:off x="-42861" y="2675614"/>
            <a:ext cx="12192000" cy="3372086"/>
          </a:xfrm>
          <a:prstGeom prst="rect">
            <a:avLst/>
          </a:prstGeom>
        </p:spPr>
      </p:pic>
      <p:sp>
        <p:nvSpPr>
          <p:cNvPr id="3" name="文字方塊 2">
            <a:extLst>
              <a:ext uri="{FF2B5EF4-FFF2-40B4-BE49-F238E27FC236}">
                <a16:creationId xmlns:a16="http://schemas.microsoft.com/office/drawing/2014/main" id="{C199D679-7A61-A00A-CB6E-5BD2CDA334D5}"/>
              </a:ext>
            </a:extLst>
          </p:cNvPr>
          <p:cNvSpPr txBox="1"/>
          <p:nvPr/>
        </p:nvSpPr>
        <p:spPr>
          <a:xfrm>
            <a:off x="4829978" y="2202779"/>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5" name="文字方塊 4">
            <a:extLst>
              <a:ext uri="{FF2B5EF4-FFF2-40B4-BE49-F238E27FC236}">
                <a16:creationId xmlns:a16="http://schemas.microsoft.com/office/drawing/2014/main" id="{1C5C782F-CB67-C702-78EE-0C1FEA6C6D6F}"/>
              </a:ext>
            </a:extLst>
          </p:cNvPr>
          <p:cNvSpPr txBox="1"/>
          <p:nvPr/>
        </p:nvSpPr>
        <p:spPr>
          <a:xfrm>
            <a:off x="7278360" y="3163197"/>
            <a:ext cx="2520933" cy="369332"/>
          </a:xfrm>
          <a:prstGeom prst="rect">
            <a:avLst/>
          </a:prstGeom>
          <a:noFill/>
        </p:spPr>
        <p:txBody>
          <a:bodyPr wrap="square">
            <a:spAutoFit/>
          </a:bodyPr>
          <a:lstStyle/>
          <a:p>
            <a:r>
              <a:rPr lang="en-US" altLang="zh-TW" b="0" i="0" dirty="0">
                <a:solidFill>
                  <a:srgbClr val="FF66FF"/>
                </a:solidFill>
                <a:effectLst/>
                <a:latin typeface="Consolas" panose="020B0609020204030204" pitchFamily="49" charset="0"/>
              </a:rPr>
              <a:t>X[307]=target_lag2</a:t>
            </a:r>
            <a:endParaRPr lang="zh-TW" altLang="en-US" dirty="0">
              <a:solidFill>
                <a:srgbClr val="FF66FF"/>
              </a:solidFill>
            </a:endParaRPr>
          </a:p>
        </p:txBody>
      </p:sp>
      <p:sp>
        <p:nvSpPr>
          <p:cNvPr id="8" name="文字方塊 7">
            <a:extLst>
              <a:ext uri="{FF2B5EF4-FFF2-40B4-BE49-F238E27FC236}">
                <a16:creationId xmlns:a16="http://schemas.microsoft.com/office/drawing/2014/main" id="{EE21B28F-968F-2092-3E22-6E1CED369A5D}"/>
              </a:ext>
            </a:extLst>
          </p:cNvPr>
          <p:cNvSpPr txBox="1"/>
          <p:nvPr/>
        </p:nvSpPr>
        <p:spPr>
          <a:xfrm>
            <a:off x="2247132" y="3162297"/>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0" name="文字方塊 9">
            <a:extLst>
              <a:ext uri="{FF2B5EF4-FFF2-40B4-BE49-F238E27FC236}">
                <a16:creationId xmlns:a16="http://schemas.microsoft.com/office/drawing/2014/main" id="{0EF05C8E-262D-7146-FA98-E2D4C027C3D1}"/>
              </a:ext>
            </a:extLst>
          </p:cNvPr>
          <p:cNvSpPr txBox="1"/>
          <p:nvPr/>
        </p:nvSpPr>
        <p:spPr>
          <a:xfrm>
            <a:off x="2124895" y="4176991"/>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1" name="文字方塊 10">
            <a:extLst>
              <a:ext uri="{FF2B5EF4-FFF2-40B4-BE49-F238E27FC236}">
                <a16:creationId xmlns:a16="http://schemas.microsoft.com/office/drawing/2014/main" id="{D24FE225-137A-67CE-BEB4-88E142DA380E}"/>
              </a:ext>
            </a:extLst>
          </p:cNvPr>
          <p:cNvSpPr txBox="1"/>
          <p:nvPr/>
        </p:nvSpPr>
        <p:spPr>
          <a:xfrm>
            <a:off x="7528833" y="4226942"/>
            <a:ext cx="2520933" cy="369332"/>
          </a:xfrm>
          <a:prstGeom prst="rect">
            <a:avLst/>
          </a:prstGeom>
          <a:noFill/>
        </p:spPr>
        <p:txBody>
          <a:bodyPr wrap="square">
            <a:spAutoFit/>
          </a:bodyPr>
          <a:lstStyle/>
          <a:p>
            <a:r>
              <a:rPr lang="en-US" altLang="zh-TW" b="0" i="0" dirty="0">
                <a:solidFill>
                  <a:srgbClr val="FF0000"/>
                </a:solidFill>
                <a:effectLst/>
                <a:latin typeface="Consolas" panose="020B0609020204030204" pitchFamily="49" charset="0"/>
              </a:rPr>
              <a:t>X[204]=target_lag1</a:t>
            </a:r>
            <a:endParaRPr lang="zh-TW" altLang="en-US" dirty="0">
              <a:solidFill>
                <a:srgbClr val="FF0000"/>
              </a:solidFill>
            </a:endParaRPr>
          </a:p>
        </p:txBody>
      </p:sp>
      <p:sp>
        <p:nvSpPr>
          <p:cNvPr id="15" name="文字方塊 14">
            <a:extLst>
              <a:ext uri="{FF2B5EF4-FFF2-40B4-BE49-F238E27FC236}">
                <a16:creationId xmlns:a16="http://schemas.microsoft.com/office/drawing/2014/main" id="{3C5959C0-9808-6554-805E-E2B222114182}"/>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Tree Visualization</a:t>
            </a:r>
          </a:p>
        </p:txBody>
      </p:sp>
      <p:pic>
        <p:nvPicPr>
          <p:cNvPr id="16" name="圖片 15">
            <a:extLst>
              <a:ext uri="{FF2B5EF4-FFF2-40B4-BE49-F238E27FC236}">
                <a16:creationId xmlns:a16="http://schemas.microsoft.com/office/drawing/2014/main" id="{5F38CB0D-5FF6-918E-3BF1-21949B713802}"/>
              </a:ext>
            </a:extLst>
          </p:cNvPr>
          <p:cNvPicPr>
            <a:picLocks noChangeAspect="1"/>
          </p:cNvPicPr>
          <p:nvPr/>
        </p:nvPicPr>
        <p:blipFill>
          <a:blip r:embed="rId4"/>
          <a:stretch>
            <a:fillRect/>
          </a:stretch>
        </p:blipFill>
        <p:spPr>
          <a:xfrm>
            <a:off x="8170252" y="179850"/>
            <a:ext cx="3773071" cy="2110983"/>
          </a:xfrm>
          <a:prstGeom prst="rect">
            <a:avLst/>
          </a:prstGeom>
        </p:spPr>
      </p:pic>
    </p:spTree>
    <p:extLst>
      <p:ext uri="{BB962C8B-B14F-4D97-AF65-F5344CB8AC3E}">
        <p14:creationId xmlns:p14="http://schemas.microsoft.com/office/powerpoint/2010/main" val="3615448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7">
            <a:extLst>
              <a:ext uri="{FF2B5EF4-FFF2-40B4-BE49-F238E27FC236}">
                <a16:creationId xmlns:a16="http://schemas.microsoft.com/office/drawing/2014/main" id="{537EBD92-10B8-4E30-B16F-3586DBFAF7F0}"/>
              </a:ext>
            </a:extLst>
          </p:cNvPr>
          <p:cNvSpPr>
            <a:spLocks noChangeArrowheads="1"/>
          </p:cNvSpPr>
          <p:nvPr/>
        </p:nvSpPr>
        <p:spPr bwMode="auto">
          <a:xfrm>
            <a:off x="0" y="-37870"/>
            <a:ext cx="12192000" cy="689587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46</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6" name="文字方塊 15">
            <a:extLst>
              <a:ext uri="{FF2B5EF4-FFF2-40B4-BE49-F238E27FC236}">
                <a16:creationId xmlns:a16="http://schemas.microsoft.com/office/drawing/2014/main" id="{2F839F37-2D57-482F-A0BC-DDBF015448EA}"/>
              </a:ext>
            </a:extLst>
          </p:cNvPr>
          <p:cNvSpPr txBox="1"/>
          <p:nvPr/>
        </p:nvSpPr>
        <p:spPr>
          <a:xfrm>
            <a:off x="3545171" y="78098"/>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(19/19)</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CBF04F00-B6C5-4797-AB05-5FD469336BA2}"/>
              </a:ext>
            </a:extLst>
          </p:cNvPr>
          <p:cNvSpPr txBox="1"/>
          <p:nvPr/>
        </p:nvSpPr>
        <p:spPr>
          <a:xfrm>
            <a:off x="624567" y="707828"/>
            <a:ext cx="1070191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Overall comparison (city/count(rank10)/count(all))</a:t>
            </a:r>
          </a:p>
        </p:txBody>
      </p:sp>
      <p:sp>
        <p:nvSpPr>
          <p:cNvPr id="30" name="文字方塊 29">
            <a:extLst>
              <a:ext uri="{FF2B5EF4-FFF2-40B4-BE49-F238E27FC236}">
                <a16:creationId xmlns:a16="http://schemas.microsoft.com/office/drawing/2014/main" id="{40E8E098-7561-ED61-3AB1-7B2864E37596}"/>
              </a:ext>
            </a:extLst>
          </p:cNvPr>
          <p:cNvSpPr txBox="1"/>
          <p:nvPr/>
        </p:nvSpPr>
        <p:spPr>
          <a:xfrm>
            <a:off x="464151" y="1314565"/>
            <a:ext cx="4138514"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01001T </a:t>
            </a:r>
            <a:r>
              <a:rPr lang="zh-TW" altLang="en-US" b="1" dirty="0"/>
              <a:t>土銀富邦</a:t>
            </a:r>
            <a:r>
              <a:rPr lang="en-US" altLang="zh-TW" b="1" dirty="0"/>
              <a:t>R1</a:t>
            </a:r>
          </a:p>
        </p:txBody>
      </p:sp>
      <p:sp>
        <p:nvSpPr>
          <p:cNvPr id="31" name="文字方塊 30">
            <a:extLst>
              <a:ext uri="{FF2B5EF4-FFF2-40B4-BE49-F238E27FC236}">
                <a16:creationId xmlns:a16="http://schemas.microsoft.com/office/drawing/2014/main" id="{2F8AD303-BCDE-B3DD-C0D0-C2F01BC8D7D6}"/>
              </a:ext>
            </a:extLst>
          </p:cNvPr>
          <p:cNvSpPr txBox="1"/>
          <p:nvPr/>
        </p:nvSpPr>
        <p:spPr>
          <a:xfrm>
            <a:off x="346935" y="3781487"/>
            <a:ext cx="3947585"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01002T </a:t>
            </a:r>
            <a:r>
              <a:rPr lang="zh-TW" altLang="en-US" sz="2000" b="1" dirty="0">
                <a:latin typeface="+mn-lt"/>
                <a:cs typeface="Times New Roman" panose="02020603050405020304" pitchFamily="18" charset="0"/>
              </a:rPr>
              <a:t>兆豐國泰</a:t>
            </a:r>
            <a:endParaRPr lang="en-US" altLang="zh-TW" sz="2000" b="1" dirty="0">
              <a:latin typeface="+mn-lt"/>
              <a:cs typeface="Times New Roman" panose="02020603050405020304" pitchFamily="18" charset="0"/>
            </a:endParaRPr>
          </a:p>
        </p:txBody>
      </p:sp>
      <p:sp>
        <p:nvSpPr>
          <p:cNvPr id="32" name="文字方塊 31">
            <a:extLst>
              <a:ext uri="{FF2B5EF4-FFF2-40B4-BE49-F238E27FC236}">
                <a16:creationId xmlns:a16="http://schemas.microsoft.com/office/drawing/2014/main" id="{FBD59F80-83B5-8A89-A495-8DCE44348326}"/>
              </a:ext>
            </a:extLst>
          </p:cNvPr>
          <p:cNvSpPr txBox="1"/>
          <p:nvPr/>
        </p:nvSpPr>
        <p:spPr>
          <a:xfrm>
            <a:off x="4385892" y="1398741"/>
            <a:ext cx="3878194"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01004T </a:t>
            </a:r>
            <a:r>
              <a:rPr lang="zh-TW" altLang="en-US" b="1" dirty="0"/>
              <a:t>土銀國泰</a:t>
            </a:r>
            <a:endParaRPr lang="en-US" altLang="zh-TW" b="1" dirty="0"/>
          </a:p>
        </p:txBody>
      </p:sp>
      <p:sp>
        <p:nvSpPr>
          <p:cNvPr id="33" name="文字方塊 32">
            <a:extLst>
              <a:ext uri="{FF2B5EF4-FFF2-40B4-BE49-F238E27FC236}">
                <a16:creationId xmlns:a16="http://schemas.microsoft.com/office/drawing/2014/main" id="{130A526D-CBFD-26F5-01EE-0639922486B2}"/>
              </a:ext>
            </a:extLst>
          </p:cNvPr>
          <p:cNvSpPr txBox="1"/>
          <p:nvPr/>
        </p:nvSpPr>
        <p:spPr>
          <a:xfrm>
            <a:off x="4151931" y="3762601"/>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01007T </a:t>
            </a:r>
            <a:r>
              <a:rPr lang="zh-TW" altLang="en-US" sz="2000" b="1" dirty="0">
                <a:latin typeface="+mn-lt"/>
                <a:cs typeface="Times New Roman" panose="02020603050405020304" pitchFamily="18" charset="0"/>
              </a:rPr>
              <a:t>王道圓滿 </a:t>
            </a:r>
            <a:endParaRPr lang="en-US" altLang="zh-TW" sz="2000" b="1" dirty="0">
              <a:latin typeface="+mn-lt"/>
              <a:cs typeface="Times New Roman" panose="02020603050405020304" pitchFamily="18" charset="0"/>
            </a:endParaRPr>
          </a:p>
        </p:txBody>
      </p:sp>
      <p:sp>
        <p:nvSpPr>
          <p:cNvPr id="34" name="文字方塊 33">
            <a:extLst>
              <a:ext uri="{FF2B5EF4-FFF2-40B4-BE49-F238E27FC236}">
                <a16:creationId xmlns:a16="http://schemas.microsoft.com/office/drawing/2014/main" id="{983A0A74-49EF-B1E6-5940-803BCC34F542}"/>
              </a:ext>
            </a:extLst>
          </p:cNvPr>
          <p:cNvSpPr txBox="1"/>
          <p:nvPr/>
        </p:nvSpPr>
        <p:spPr>
          <a:xfrm>
            <a:off x="8207410" y="3781487"/>
            <a:ext cx="3877027" cy="40011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000" b="1" dirty="0">
                <a:latin typeface="+mn-lt"/>
                <a:cs typeface="Times New Roman" panose="02020603050405020304" pitchFamily="18" charset="0"/>
              </a:rPr>
              <a:t> </a:t>
            </a:r>
            <a:r>
              <a:rPr lang="en-US" altLang="zh-TW" sz="2000" b="1" dirty="0">
                <a:latin typeface="+mn-lt"/>
                <a:cs typeface="Times New Roman" panose="02020603050405020304" pitchFamily="18" charset="0"/>
              </a:rPr>
              <a:t>01010T </a:t>
            </a:r>
            <a:r>
              <a:rPr lang="zh-TW" altLang="en-US" sz="2000" b="1" dirty="0">
                <a:latin typeface="+mn-lt"/>
                <a:cs typeface="Times New Roman" panose="02020603050405020304" pitchFamily="18" charset="0"/>
              </a:rPr>
              <a:t>京城樂富 </a:t>
            </a:r>
            <a:endParaRPr lang="en-US" altLang="zh-TW" sz="2000" b="1" dirty="0">
              <a:latin typeface="+mn-lt"/>
              <a:cs typeface="Times New Roman" panose="02020603050405020304" pitchFamily="18" charset="0"/>
            </a:endParaRPr>
          </a:p>
        </p:txBody>
      </p:sp>
      <p:sp>
        <p:nvSpPr>
          <p:cNvPr id="35" name="文字方塊 34">
            <a:extLst>
              <a:ext uri="{FF2B5EF4-FFF2-40B4-BE49-F238E27FC236}">
                <a16:creationId xmlns:a16="http://schemas.microsoft.com/office/drawing/2014/main" id="{DE7B2211-A5B5-F209-B204-11FDDDFCB265}"/>
              </a:ext>
            </a:extLst>
          </p:cNvPr>
          <p:cNvSpPr txBox="1"/>
          <p:nvPr/>
        </p:nvSpPr>
        <p:spPr>
          <a:xfrm>
            <a:off x="8207410" y="1422647"/>
            <a:ext cx="4143663" cy="369332"/>
          </a:xfrm>
          <a:prstGeom prst="rect">
            <a:avLst/>
          </a:prstGeom>
          <a:noFill/>
        </p:spPr>
        <p:txBody>
          <a:bodyPr wrap="square" rtlCol="0">
            <a:spAutoFit/>
          </a:bodyPr>
          <a:lstStyle/>
          <a:p>
            <a:pPr marL="285750" indent="-285750">
              <a:buFont typeface="Wingdings" panose="05000000000000000000" pitchFamily="2" charset="2"/>
              <a:buChar char="p"/>
            </a:pPr>
            <a:r>
              <a:rPr lang="zh-TW" altLang="en-US" b="1" dirty="0"/>
              <a:t> </a:t>
            </a:r>
            <a:r>
              <a:rPr lang="en-US" altLang="zh-TW" b="1" dirty="0"/>
              <a:t>01009T </a:t>
            </a:r>
            <a:r>
              <a:rPr lang="zh-TW" altLang="en-US" b="1" dirty="0"/>
              <a:t>土銀富邦</a:t>
            </a:r>
            <a:r>
              <a:rPr lang="en-US" altLang="zh-TW" b="1" dirty="0"/>
              <a:t>R2 </a:t>
            </a:r>
          </a:p>
        </p:txBody>
      </p:sp>
      <p:graphicFrame>
        <p:nvGraphicFramePr>
          <p:cNvPr id="2" name="表格 1">
            <a:extLst>
              <a:ext uri="{FF2B5EF4-FFF2-40B4-BE49-F238E27FC236}">
                <a16:creationId xmlns:a16="http://schemas.microsoft.com/office/drawing/2014/main" id="{10A01EEA-32D3-11A4-D627-364479C1B9C7}"/>
              </a:ext>
            </a:extLst>
          </p:cNvPr>
          <p:cNvGraphicFramePr>
            <a:graphicFrameLocks noGrp="1"/>
          </p:cNvGraphicFramePr>
          <p:nvPr>
            <p:extLst>
              <p:ext uri="{D42A27DB-BD31-4B8C-83A1-F6EECF244321}">
                <p14:modId xmlns:p14="http://schemas.microsoft.com/office/powerpoint/2010/main" val="254968876"/>
              </p:ext>
            </p:extLst>
          </p:nvPr>
        </p:nvGraphicFramePr>
        <p:xfrm>
          <a:off x="10579584" y="4221028"/>
          <a:ext cx="1467658" cy="2038908"/>
        </p:xfrm>
        <a:graphic>
          <a:graphicData uri="http://schemas.openxmlformats.org/drawingml/2006/table">
            <a:tbl>
              <a:tblPr firstRow="1" bandRow="1">
                <a:tableStyleId>{125E5076-3810-47DD-B79F-674D7AD40C01}</a:tableStyleId>
              </a:tblPr>
              <a:tblGrid>
                <a:gridCol w="897255">
                  <a:extLst>
                    <a:ext uri="{9D8B030D-6E8A-4147-A177-3AD203B41FA5}">
                      <a16:colId xmlns:a16="http://schemas.microsoft.com/office/drawing/2014/main" val="1224993307"/>
                    </a:ext>
                  </a:extLst>
                </a:gridCol>
                <a:gridCol w="295593">
                  <a:extLst>
                    <a:ext uri="{9D8B030D-6E8A-4147-A177-3AD203B41FA5}">
                      <a16:colId xmlns:a16="http://schemas.microsoft.com/office/drawing/2014/main" val="2848456102"/>
                    </a:ext>
                  </a:extLst>
                </a:gridCol>
                <a:gridCol w="274810">
                  <a:extLst>
                    <a:ext uri="{9D8B030D-6E8A-4147-A177-3AD203B41FA5}">
                      <a16:colId xmlns:a16="http://schemas.microsoft.com/office/drawing/2014/main" val="975753329"/>
                    </a:ext>
                  </a:extLst>
                </a:gridCol>
              </a:tblGrid>
              <a:tr h="260525">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94098">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t>2</a:t>
                      </a:r>
                      <a:endParaRPr lang="zh-TW" altLang="en-US" sz="1200" dirty="0"/>
                    </a:p>
                  </a:txBody>
                  <a:tcPr/>
                </a:tc>
                <a:tc>
                  <a:txBody>
                    <a:bodyPr/>
                    <a:lstStyle/>
                    <a:p>
                      <a:r>
                        <a:rPr lang="en-US" altLang="zh-TW" sz="1200" dirty="0">
                          <a:solidFill>
                            <a:srgbClr val="FF0000"/>
                          </a:solidFill>
                          <a:highlight>
                            <a:srgbClr val="FFFF00"/>
                          </a:highlight>
                        </a:rPr>
                        <a:t>8</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907425430"/>
                  </a:ext>
                </a:extLst>
              </a:tr>
              <a:tr h="294098">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solidFill>
                            <a:srgbClr val="FF0000"/>
                          </a:solidFill>
                          <a:highlight>
                            <a:srgbClr val="FFFF00"/>
                          </a:highlight>
                        </a:rPr>
                        <a:t>3</a:t>
                      </a:r>
                      <a:endParaRPr lang="zh-TW" altLang="en-US" sz="1200" dirty="0">
                        <a:solidFill>
                          <a:srgbClr val="FF0000"/>
                        </a:solidFill>
                        <a:highlight>
                          <a:srgbClr val="FFFF00"/>
                        </a:highlight>
                      </a:endParaRPr>
                    </a:p>
                  </a:txBody>
                  <a:tcPr/>
                </a:tc>
                <a:tc>
                  <a:txBody>
                    <a:bodyPr/>
                    <a:lstStyle/>
                    <a:p>
                      <a:r>
                        <a:rPr lang="en-US" altLang="zh-TW" sz="1200" dirty="0"/>
                        <a:t>5</a:t>
                      </a:r>
                      <a:endParaRPr lang="zh-TW" altLang="en-US" sz="1200" dirty="0"/>
                    </a:p>
                  </a:txBody>
                  <a:tcPr/>
                </a:tc>
                <a:extLst>
                  <a:ext uri="{0D108BD9-81ED-4DB2-BD59-A6C34878D82A}">
                    <a16:rowId xmlns:a16="http://schemas.microsoft.com/office/drawing/2014/main" val="2283759297"/>
                  </a:ext>
                </a:extLst>
              </a:tr>
              <a:tr h="294098">
                <a:tc>
                  <a:txBody>
                    <a:bodyPr/>
                    <a:lstStyle/>
                    <a:p>
                      <a:r>
                        <a:rPr lang="en-US" altLang="zh-TW" sz="1200" dirty="0"/>
                        <a:t>Tainan</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solidFill>
                            <a:srgbClr val="00B050"/>
                          </a:solidFill>
                          <a:highlight>
                            <a:srgbClr val="FFFF00"/>
                          </a:highlight>
                        </a:rPr>
                        <a:t>6</a:t>
                      </a:r>
                      <a:endParaRPr lang="zh-TW" altLang="en-US" sz="1200" dirty="0">
                        <a:solidFill>
                          <a:srgbClr val="00B050"/>
                        </a:solidFill>
                        <a:highlight>
                          <a:srgbClr val="FFFF00"/>
                        </a:highlight>
                      </a:endParaRPr>
                    </a:p>
                  </a:txBody>
                  <a:tcPr/>
                </a:tc>
                <a:extLst>
                  <a:ext uri="{0D108BD9-81ED-4DB2-BD59-A6C34878D82A}">
                    <a16:rowId xmlns:a16="http://schemas.microsoft.com/office/drawing/2014/main" val="1549929781"/>
                  </a:ext>
                </a:extLst>
              </a:tr>
              <a:tr h="294098">
                <a:tc>
                  <a:txBody>
                    <a:bodyPr/>
                    <a:lstStyle/>
                    <a:p>
                      <a:r>
                        <a:rPr lang="en-US" altLang="zh-TW" sz="1200" dirty="0"/>
                        <a:t>Kaohsiung</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3</a:t>
                      </a:r>
                      <a:endParaRPr lang="zh-TW" altLang="en-US" sz="1200" dirty="0"/>
                    </a:p>
                  </a:txBody>
                  <a:tcPr/>
                </a:tc>
                <a:extLst>
                  <a:ext uri="{0D108BD9-81ED-4DB2-BD59-A6C34878D82A}">
                    <a16:rowId xmlns:a16="http://schemas.microsoft.com/office/drawing/2014/main" val="2963762333"/>
                  </a:ext>
                </a:extLst>
              </a:tr>
              <a:tr h="294098">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4256950967"/>
                  </a:ext>
                </a:extLst>
              </a:tr>
              <a:tr h="294098">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3" name="表格 2">
            <a:extLst>
              <a:ext uri="{FF2B5EF4-FFF2-40B4-BE49-F238E27FC236}">
                <a16:creationId xmlns:a16="http://schemas.microsoft.com/office/drawing/2014/main" id="{D4424B4B-7BB4-8D93-3309-B76A348ACEE9}"/>
              </a:ext>
            </a:extLst>
          </p:cNvPr>
          <p:cNvGraphicFramePr>
            <a:graphicFrameLocks noGrp="1"/>
          </p:cNvGraphicFramePr>
          <p:nvPr>
            <p:extLst>
              <p:ext uri="{D42A27DB-BD31-4B8C-83A1-F6EECF244321}">
                <p14:modId xmlns:p14="http://schemas.microsoft.com/office/powerpoint/2010/main" val="3632733521"/>
              </p:ext>
            </p:extLst>
          </p:nvPr>
        </p:nvGraphicFramePr>
        <p:xfrm>
          <a:off x="8207410" y="4286173"/>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0" u="none" kern="1200" dirty="0">
                          <a:solidFill>
                            <a:schemeClr val="bg1"/>
                          </a:solidFill>
                          <a:effectLst/>
                        </a:rPr>
                        <a:t>2.4290</a:t>
                      </a:r>
                      <a:endParaRPr lang="zh-TW" altLang="en-US" sz="1050" b="0" u="none" dirty="0">
                        <a:solidFill>
                          <a:schemeClr val="bg1"/>
                        </a:solidFill>
                      </a:endParaRPr>
                    </a:p>
                  </a:txBody>
                  <a:tcPr>
                    <a:solidFill>
                      <a:schemeClr val="tx1"/>
                    </a:solidFill>
                  </a:tcPr>
                </a:tc>
                <a:tc>
                  <a:txBody>
                    <a:bodyPr/>
                    <a:lstStyle/>
                    <a:p>
                      <a:r>
                        <a:rPr lang="en-US" altLang="zh-TW" sz="1050" b="0" u="none" kern="1200" dirty="0">
                          <a:solidFill>
                            <a:schemeClr val="bg1"/>
                          </a:solidFill>
                          <a:effectLst/>
                        </a:rPr>
                        <a:t>0.1872</a:t>
                      </a:r>
                      <a:endParaRPr lang="zh-TW" altLang="en-US" sz="1050" b="0" u="none" dirty="0">
                        <a:solidFill>
                          <a:schemeClr val="bg1"/>
                        </a:solidFill>
                      </a:endParaRPr>
                    </a:p>
                  </a:txBody>
                  <a:tcPr>
                    <a:solidFill>
                      <a:schemeClr val="tx1"/>
                    </a:solidFill>
                  </a:tcPr>
                </a:tc>
                <a:tc>
                  <a:txBody>
                    <a:bodyPr/>
                    <a:lstStyle/>
                    <a:p>
                      <a:r>
                        <a:rPr lang="en-US" altLang="zh-TW" sz="1050" b="0" u="none" dirty="0">
                          <a:solidFill>
                            <a:schemeClr val="bg1"/>
                          </a:solidFill>
                        </a:rPr>
                        <a:t>0.4327</a:t>
                      </a:r>
                      <a:endParaRPr lang="zh-TW" altLang="en-US" sz="1050" b="0" u="none" dirty="0">
                        <a:solidFill>
                          <a:schemeClr val="bg1"/>
                        </a:solidFill>
                      </a:endParaRPr>
                    </a:p>
                  </a:txBody>
                  <a:tcPr>
                    <a:solidFill>
                      <a:schemeClr val="tx1"/>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u="none" kern="1200" dirty="0">
                          <a:solidFill>
                            <a:schemeClr val="bg1"/>
                          </a:solidFill>
                          <a:effectLst/>
                        </a:rPr>
                        <a:t>0.4522</a:t>
                      </a:r>
                      <a:endParaRPr lang="zh-TW" altLang="en-US" sz="1050" b="0" u="none" dirty="0">
                        <a:solidFill>
                          <a:schemeClr val="bg1"/>
                        </a:solidFill>
                      </a:endParaRPr>
                    </a:p>
                  </a:txBody>
                  <a:tcPr/>
                </a:tc>
                <a:tc>
                  <a:txBody>
                    <a:bodyPr/>
                    <a:lstStyle/>
                    <a:p>
                      <a:r>
                        <a:rPr lang="en-US" altLang="zh-TW" sz="1050" b="0" u="none" dirty="0">
                          <a:solidFill>
                            <a:schemeClr val="bg1"/>
                          </a:solidFill>
                        </a:rPr>
                        <a:t>0.0038</a:t>
                      </a:r>
                      <a:endParaRPr lang="zh-TW" altLang="en-US" sz="1050" b="0" u="none" dirty="0">
                        <a:solidFill>
                          <a:schemeClr val="bg1"/>
                        </a:solidFill>
                      </a:endParaRPr>
                    </a:p>
                  </a:txBody>
                  <a:tcPr/>
                </a:tc>
                <a:tc>
                  <a:txBody>
                    <a:bodyPr/>
                    <a:lstStyle/>
                    <a:p>
                      <a:r>
                        <a:rPr lang="en-US" altLang="zh-TW" sz="1050" b="0" u="none" dirty="0">
                          <a:solidFill>
                            <a:schemeClr val="bg1"/>
                          </a:solidFill>
                        </a:rPr>
                        <a:t>0.0618</a:t>
                      </a:r>
                      <a:endParaRPr lang="zh-TW" altLang="en-US" sz="1050" b="0" u="none"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b="0" u="none" dirty="0">
                          <a:solidFill>
                            <a:srgbClr val="4DD1F7"/>
                          </a:solidFill>
                        </a:rPr>
                        <a:t>0.3349</a:t>
                      </a:r>
                      <a:endParaRPr lang="zh-TW" altLang="en-US" sz="1050" b="0" u="none" dirty="0">
                        <a:solidFill>
                          <a:srgbClr val="4DD1F7"/>
                        </a:solidFill>
                      </a:endParaRPr>
                    </a:p>
                  </a:txBody>
                  <a:tcPr/>
                </a:tc>
                <a:tc>
                  <a:txBody>
                    <a:bodyPr/>
                    <a:lstStyle/>
                    <a:p>
                      <a:r>
                        <a:rPr lang="en-US" altLang="zh-TW" sz="1050" b="0" u="none" dirty="0">
                          <a:solidFill>
                            <a:srgbClr val="4DD1F7"/>
                          </a:solidFill>
                        </a:rPr>
                        <a:t>0.0022</a:t>
                      </a:r>
                      <a:endParaRPr lang="zh-TW" altLang="en-US" sz="1050" b="0" u="none" dirty="0">
                        <a:solidFill>
                          <a:srgbClr val="4DD1F7"/>
                        </a:solidFill>
                      </a:endParaRPr>
                    </a:p>
                  </a:txBody>
                  <a:tcPr/>
                </a:tc>
                <a:tc>
                  <a:txBody>
                    <a:bodyPr/>
                    <a:lstStyle/>
                    <a:p>
                      <a:r>
                        <a:rPr lang="en-US" altLang="zh-TW" sz="1050" b="0" u="none" dirty="0">
                          <a:solidFill>
                            <a:srgbClr val="4DD1F7"/>
                          </a:solidFill>
                        </a:rPr>
                        <a:t>0.0474</a:t>
                      </a:r>
                      <a:endParaRPr lang="zh-TW" altLang="en-US" sz="1050" b="0" u="none" dirty="0">
                        <a:solidFill>
                          <a:srgbClr val="4DD1F7"/>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1" u="sng" kern="1200" dirty="0">
                          <a:solidFill>
                            <a:srgbClr val="FF0000"/>
                          </a:solidFill>
                          <a:effectLst/>
                        </a:rPr>
                        <a:t>0.2944</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0.0019</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0.0446</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u="none" kern="1200" dirty="0">
                          <a:solidFill>
                            <a:schemeClr val="bg1"/>
                          </a:solidFill>
                          <a:effectLst/>
                        </a:rPr>
                        <a:t>2.5307</a:t>
                      </a:r>
                      <a:endParaRPr lang="zh-TW" altLang="en-US" sz="1050" b="0" u="none" dirty="0">
                        <a:solidFill>
                          <a:schemeClr val="bg1"/>
                        </a:solidFill>
                      </a:endParaRPr>
                    </a:p>
                  </a:txBody>
                  <a:tcPr/>
                </a:tc>
                <a:tc>
                  <a:txBody>
                    <a:bodyPr/>
                    <a:lstStyle/>
                    <a:p>
                      <a:r>
                        <a:rPr lang="en-US" altLang="zh-TW" sz="1050" b="0" u="none" dirty="0">
                          <a:solidFill>
                            <a:schemeClr val="bg1"/>
                          </a:solidFill>
                        </a:rPr>
                        <a:t>0.2065</a:t>
                      </a:r>
                      <a:endParaRPr lang="zh-TW" altLang="en-US" sz="1050" b="0" u="none" dirty="0">
                        <a:solidFill>
                          <a:schemeClr val="bg1"/>
                        </a:solidFill>
                      </a:endParaRPr>
                    </a:p>
                  </a:txBody>
                  <a:tcPr/>
                </a:tc>
                <a:tc>
                  <a:txBody>
                    <a:bodyPr/>
                    <a:lstStyle/>
                    <a:p>
                      <a:r>
                        <a:rPr lang="en-US" altLang="zh-TW" sz="1050" b="0" u="none" dirty="0">
                          <a:solidFill>
                            <a:schemeClr val="bg1"/>
                          </a:solidFill>
                        </a:rPr>
                        <a:t>0.4544</a:t>
                      </a:r>
                      <a:endParaRPr lang="zh-TW" altLang="en-US" sz="1050" b="0" u="none" dirty="0">
                        <a:solidFill>
                          <a:schemeClr val="bg1"/>
                        </a:solidFill>
                      </a:endParaRPr>
                    </a:p>
                  </a:txBody>
                  <a:tcPr/>
                </a:tc>
                <a:extLst>
                  <a:ext uri="{0D108BD9-81ED-4DB2-BD59-A6C34878D82A}">
                    <a16:rowId xmlns:a16="http://schemas.microsoft.com/office/drawing/2014/main" val="167411400"/>
                  </a:ext>
                </a:extLst>
              </a:tr>
            </a:tbl>
          </a:graphicData>
        </a:graphic>
      </p:graphicFrame>
      <p:graphicFrame>
        <p:nvGraphicFramePr>
          <p:cNvPr id="4" name="表格 3">
            <a:extLst>
              <a:ext uri="{FF2B5EF4-FFF2-40B4-BE49-F238E27FC236}">
                <a16:creationId xmlns:a16="http://schemas.microsoft.com/office/drawing/2014/main" id="{D747C8C9-9D32-786A-439B-AB2EB8BAFC76}"/>
              </a:ext>
            </a:extLst>
          </p:cNvPr>
          <p:cNvGraphicFramePr>
            <a:graphicFrameLocks noGrp="1"/>
          </p:cNvGraphicFramePr>
          <p:nvPr>
            <p:extLst>
              <p:ext uri="{D42A27DB-BD31-4B8C-83A1-F6EECF244321}">
                <p14:modId xmlns:p14="http://schemas.microsoft.com/office/powerpoint/2010/main" val="3341726017"/>
              </p:ext>
            </p:extLst>
          </p:nvPr>
        </p:nvGraphicFramePr>
        <p:xfrm>
          <a:off x="10579584" y="1791979"/>
          <a:ext cx="1463945" cy="2044896"/>
        </p:xfrm>
        <a:graphic>
          <a:graphicData uri="http://schemas.openxmlformats.org/drawingml/2006/table">
            <a:tbl>
              <a:tblPr firstRow="1" bandRow="1">
                <a:tableStyleId>{125E5076-3810-47DD-B79F-674D7AD40C01}</a:tableStyleId>
              </a:tblPr>
              <a:tblGrid>
                <a:gridCol w="897255">
                  <a:extLst>
                    <a:ext uri="{9D8B030D-6E8A-4147-A177-3AD203B41FA5}">
                      <a16:colId xmlns:a16="http://schemas.microsoft.com/office/drawing/2014/main" val="1224993307"/>
                    </a:ext>
                  </a:extLst>
                </a:gridCol>
                <a:gridCol w="295593">
                  <a:extLst>
                    <a:ext uri="{9D8B030D-6E8A-4147-A177-3AD203B41FA5}">
                      <a16:colId xmlns:a16="http://schemas.microsoft.com/office/drawing/2014/main" val="2848456102"/>
                    </a:ext>
                  </a:extLst>
                </a:gridCol>
                <a:gridCol w="271097">
                  <a:extLst>
                    <a:ext uri="{9D8B030D-6E8A-4147-A177-3AD203B41FA5}">
                      <a16:colId xmlns:a16="http://schemas.microsoft.com/office/drawing/2014/main" val="975753329"/>
                    </a:ext>
                  </a:extLst>
                </a:gridCol>
              </a:tblGrid>
              <a:tr h="0">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95096">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solidFill>
                            <a:srgbClr val="FF0000"/>
                          </a:solidFill>
                          <a:highlight>
                            <a:srgbClr val="FFFF00"/>
                          </a:highlight>
                        </a:rPr>
                        <a:t>6</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907425430"/>
                  </a:ext>
                </a:extLst>
              </a:tr>
              <a:tr h="295096">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3</a:t>
                      </a:r>
                      <a:endParaRPr lang="zh-TW" altLang="en-US" sz="1200" dirty="0"/>
                    </a:p>
                  </a:txBody>
                  <a:tcPr/>
                </a:tc>
                <a:extLst>
                  <a:ext uri="{0D108BD9-81ED-4DB2-BD59-A6C34878D82A}">
                    <a16:rowId xmlns:a16="http://schemas.microsoft.com/office/drawing/2014/main" val="2283759297"/>
                  </a:ext>
                </a:extLst>
              </a:tr>
              <a:tr h="295096">
                <a:tc>
                  <a:txBody>
                    <a:bodyPr/>
                    <a:lstStyle/>
                    <a:p>
                      <a:r>
                        <a:rPr lang="en-US" altLang="zh-TW" sz="1200" dirty="0"/>
                        <a:t>Tainan</a:t>
                      </a:r>
                      <a:endParaRPr lang="zh-TW" altLang="en-US" sz="1200" dirty="0"/>
                    </a:p>
                  </a:txBody>
                  <a:tcPr/>
                </a:tc>
                <a:tc>
                  <a:txBody>
                    <a:bodyPr/>
                    <a:lstStyle/>
                    <a:p>
                      <a:r>
                        <a:rPr lang="en-US" altLang="zh-TW" sz="1200" dirty="0"/>
                        <a:t>2</a:t>
                      </a:r>
                      <a:endParaRPr lang="zh-TW" altLang="en-US" sz="1200" dirty="0"/>
                    </a:p>
                  </a:txBody>
                  <a:tcPr/>
                </a:tc>
                <a:tc>
                  <a:txBody>
                    <a:bodyPr/>
                    <a:lstStyle/>
                    <a:p>
                      <a:r>
                        <a:rPr lang="en-US" altLang="zh-TW" sz="1200" dirty="0">
                          <a:solidFill>
                            <a:srgbClr val="00B050"/>
                          </a:solidFill>
                          <a:highlight>
                            <a:srgbClr val="FFFF00"/>
                          </a:highlight>
                        </a:rPr>
                        <a:t>5</a:t>
                      </a:r>
                      <a:endParaRPr lang="zh-TW" altLang="en-US" sz="1200" dirty="0">
                        <a:solidFill>
                          <a:srgbClr val="00B050"/>
                        </a:solidFill>
                        <a:highlight>
                          <a:srgbClr val="FFFF00"/>
                        </a:highlight>
                      </a:endParaRPr>
                    </a:p>
                  </a:txBody>
                  <a:tcPr/>
                </a:tc>
                <a:extLst>
                  <a:ext uri="{0D108BD9-81ED-4DB2-BD59-A6C34878D82A}">
                    <a16:rowId xmlns:a16="http://schemas.microsoft.com/office/drawing/2014/main" val="1549929781"/>
                  </a:ext>
                </a:extLst>
              </a:tr>
              <a:tr h="295096">
                <a:tc>
                  <a:txBody>
                    <a:bodyPr/>
                    <a:lstStyle/>
                    <a:p>
                      <a:r>
                        <a:rPr lang="en-US" altLang="zh-TW" sz="1200" dirty="0"/>
                        <a:t>Kaohsiung</a:t>
                      </a:r>
                      <a:endParaRPr lang="zh-TW" altLang="en-US" sz="1200" dirty="0"/>
                    </a:p>
                  </a:txBody>
                  <a:tcPr/>
                </a:tc>
                <a:tc>
                  <a:txBody>
                    <a:bodyPr/>
                    <a:lstStyle/>
                    <a:p>
                      <a:r>
                        <a:rPr lang="en-US" altLang="zh-TW" sz="1200" dirty="0">
                          <a:solidFill>
                            <a:srgbClr val="FF0000"/>
                          </a:solidFill>
                          <a:highlight>
                            <a:srgbClr val="FFFF00"/>
                          </a:highlight>
                        </a:rPr>
                        <a:t>3</a:t>
                      </a:r>
                      <a:endParaRPr lang="zh-TW" altLang="en-US" sz="1200" dirty="0">
                        <a:solidFill>
                          <a:srgbClr val="FF0000"/>
                        </a:solidFill>
                        <a:highlight>
                          <a:srgbClr val="FFFF00"/>
                        </a:highlight>
                      </a:endParaRPr>
                    </a:p>
                  </a:txBody>
                  <a:tcPr/>
                </a:tc>
                <a:tc>
                  <a:txBody>
                    <a:bodyPr/>
                    <a:lstStyle/>
                    <a:p>
                      <a:r>
                        <a:rPr lang="en-US" altLang="zh-TW" sz="1200" dirty="0">
                          <a:solidFill>
                            <a:srgbClr val="FF0000"/>
                          </a:solidFill>
                          <a:highlight>
                            <a:srgbClr val="FFFF00"/>
                          </a:highlight>
                        </a:rPr>
                        <a:t>6</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2963762333"/>
                  </a:ext>
                </a:extLst>
              </a:tr>
              <a:tr h="295096">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4256950967"/>
                  </a:ext>
                </a:extLst>
              </a:tr>
              <a:tr h="295096">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7" name="表格 6">
            <a:extLst>
              <a:ext uri="{FF2B5EF4-FFF2-40B4-BE49-F238E27FC236}">
                <a16:creationId xmlns:a16="http://schemas.microsoft.com/office/drawing/2014/main" id="{0BC55343-D78D-4D79-51A2-687D1E392EF1}"/>
              </a:ext>
            </a:extLst>
          </p:cNvPr>
          <p:cNvGraphicFramePr>
            <a:graphicFrameLocks noGrp="1"/>
          </p:cNvGraphicFramePr>
          <p:nvPr>
            <p:extLst>
              <p:ext uri="{D42A27DB-BD31-4B8C-83A1-F6EECF244321}">
                <p14:modId xmlns:p14="http://schemas.microsoft.com/office/powerpoint/2010/main" val="1122249229"/>
              </p:ext>
            </p:extLst>
          </p:nvPr>
        </p:nvGraphicFramePr>
        <p:xfrm>
          <a:off x="6602553" y="4158733"/>
          <a:ext cx="1401128" cy="2046355"/>
        </p:xfrm>
        <a:graphic>
          <a:graphicData uri="http://schemas.openxmlformats.org/drawingml/2006/table">
            <a:tbl>
              <a:tblPr firstRow="1" bandRow="1">
                <a:tableStyleId>{125E5076-3810-47DD-B79F-674D7AD40C01}</a:tableStyleId>
              </a:tblPr>
              <a:tblGrid>
                <a:gridCol w="897255">
                  <a:extLst>
                    <a:ext uri="{9D8B030D-6E8A-4147-A177-3AD203B41FA5}">
                      <a16:colId xmlns:a16="http://schemas.microsoft.com/office/drawing/2014/main" val="1224993307"/>
                    </a:ext>
                  </a:extLst>
                </a:gridCol>
                <a:gridCol w="295593">
                  <a:extLst>
                    <a:ext uri="{9D8B030D-6E8A-4147-A177-3AD203B41FA5}">
                      <a16:colId xmlns:a16="http://schemas.microsoft.com/office/drawing/2014/main" val="2848456102"/>
                    </a:ext>
                  </a:extLst>
                </a:gridCol>
                <a:gridCol w="208280">
                  <a:extLst>
                    <a:ext uri="{9D8B030D-6E8A-4147-A177-3AD203B41FA5}">
                      <a16:colId xmlns:a16="http://schemas.microsoft.com/office/drawing/2014/main" val="975753329"/>
                    </a:ext>
                  </a:extLst>
                </a:gridCol>
              </a:tblGrid>
              <a:tr h="225438">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99543">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4</a:t>
                      </a:r>
                      <a:endParaRPr lang="zh-TW" altLang="en-US" sz="1200" dirty="0"/>
                    </a:p>
                  </a:txBody>
                  <a:tcPr/>
                </a:tc>
                <a:extLst>
                  <a:ext uri="{0D108BD9-81ED-4DB2-BD59-A6C34878D82A}">
                    <a16:rowId xmlns:a16="http://schemas.microsoft.com/office/drawing/2014/main" val="907425430"/>
                  </a:ext>
                </a:extLst>
              </a:tr>
              <a:tr h="299543">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solidFill>
                            <a:srgbClr val="FF0000"/>
                          </a:solidFill>
                          <a:highlight>
                            <a:srgbClr val="FFFF00"/>
                          </a:highlight>
                        </a:rPr>
                        <a:t>3</a:t>
                      </a:r>
                      <a:endParaRPr lang="zh-TW" altLang="en-US" sz="1200" dirty="0">
                        <a:solidFill>
                          <a:srgbClr val="FF0000"/>
                        </a:solidFill>
                        <a:highlight>
                          <a:srgbClr val="FFFF00"/>
                        </a:highlight>
                      </a:endParaRPr>
                    </a:p>
                  </a:txBody>
                  <a:tcPr/>
                </a:tc>
                <a:tc>
                  <a:txBody>
                    <a:bodyPr/>
                    <a:lstStyle/>
                    <a:p>
                      <a:r>
                        <a:rPr lang="en-US" altLang="zh-TW" sz="1200" dirty="0">
                          <a:solidFill>
                            <a:srgbClr val="FF0000"/>
                          </a:solidFill>
                          <a:highlight>
                            <a:srgbClr val="FFFF00"/>
                          </a:highlight>
                        </a:rPr>
                        <a:t>5</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2283759297"/>
                  </a:ext>
                </a:extLst>
              </a:tr>
              <a:tr h="299543">
                <a:tc>
                  <a:txBody>
                    <a:bodyPr/>
                    <a:lstStyle/>
                    <a:p>
                      <a:r>
                        <a:rPr lang="en-US" altLang="zh-TW" sz="1200" dirty="0"/>
                        <a:t>Tainan</a:t>
                      </a:r>
                      <a:endParaRPr lang="zh-TW" altLang="en-US" sz="1200" dirty="0"/>
                    </a:p>
                  </a:txBody>
                  <a:tcPr/>
                </a:tc>
                <a:tc>
                  <a:txBody>
                    <a:bodyPr/>
                    <a:lstStyle/>
                    <a:p>
                      <a:r>
                        <a:rPr lang="en-US" altLang="zh-TW" sz="1200" dirty="0"/>
                        <a:t>2</a:t>
                      </a:r>
                      <a:endParaRPr lang="zh-TW" altLang="en-US" sz="1200" dirty="0"/>
                    </a:p>
                  </a:txBody>
                  <a:tcPr/>
                </a:tc>
                <a:tc>
                  <a:txBody>
                    <a:bodyPr/>
                    <a:lstStyle/>
                    <a:p>
                      <a:r>
                        <a:rPr lang="en-US" altLang="zh-TW" sz="1200" dirty="0">
                          <a:solidFill>
                            <a:srgbClr val="00B050"/>
                          </a:solidFill>
                          <a:highlight>
                            <a:srgbClr val="FFFF00"/>
                          </a:highlight>
                        </a:rPr>
                        <a:t>4</a:t>
                      </a:r>
                      <a:endParaRPr lang="zh-TW" altLang="en-US" sz="1200" dirty="0">
                        <a:solidFill>
                          <a:srgbClr val="00B050"/>
                        </a:solidFill>
                        <a:highlight>
                          <a:srgbClr val="FFFF00"/>
                        </a:highlight>
                      </a:endParaRPr>
                    </a:p>
                  </a:txBody>
                  <a:tcPr/>
                </a:tc>
                <a:extLst>
                  <a:ext uri="{0D108BD9-81ED-4DB2-BD59-A6C34878D82A}">
                    <a16:rowId xmlns:a16="http://schemas.microsoft.com/office/drawing/2014/main" val="1549929781"/>
                  </a:ext>
                </a:extLst>
              </a:tr>
              <a:tr h="299543">
                <a:tc>
                  <a:txBody>
                    <a:bodyPr/>
                    <a:lstStyle/>
                    <a:p>
                      <a:r>
                        <a:rPr lang="en-US" altLang="zh-TW" sz="1200" dirty="0"/>
                        <a:t>Kaohsiung</a:t>
                      </a:r>
                      <a:endParaRPr lang="zh-TW" altLang="en-US" sz="1200" dirty="0"/>
                    </a:p>
                  </a:txBody>
                  <a:tcPr/>
                </a:tc>
                <a:tc>
                  <a:txBody>
                    <a:bodyPr/>
                    <a:lstStyle/>
                    <a:p>
                      <a:r>
                        <a:rPr lang="en-US" altLang="zh-TW" sz="1200" dirty="0"/>
                        <a:t>2</a:t>
                      </a:r>
                      <a:endParaRPr lang="zh-TW" altLang="en-US" sz="1200" dirty="0"/>
                    </a:p>
                  </a:txBody>
                  <a:tcPr/>
                </a:tc>
                <a:tc>
                  <a:txBody>
                    <a:bodyPr/>
                    <a:lstStyle/>
                    <a:p>
                      <a:r>
                        <a:rPr lang="en-US" altLang="zh-TW" sz="1200" dirty="0">
                          <a:solidFill>
                            <a:srgbClr val="FF0000"/>
                          </a:solidFill>
                          <a:highlight>
                            <a:srgbClr val="FFFF00"/>
                          </a:highlight>
                        </a:rPr>
                        <a:t>5</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2963762333"/>
                  </a:ext>
                </a:extLst>
              </a:tr>
              <a:tr h="259801">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4256950967"/>
                  </a:ext>
                </a:extLst>
              </a:tr>
              <a:tr h="299543">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36" name="表格 35">
            <a:extLst>
              <a:ext uri="{FF2B5EF4-FFF2-40B4-BE49-F238E27FC236}">
                <a16:creationId xmlns:a16="http://schemas.microsoft.com/office/drawing/2014/main" id="{B98C8D03-5502-BA34-E202-86C336482052}"/>
              </a:ext>
            </a:extLst>
          </p:cNvPr>
          <p:cNvGraphicFramePr>
            <a:graphicFrameLocks noGrp="1"/>
          </p:cNvGraphicFramePr>
          <p:nvPr>
            <p:extLst>
              <p:ext uri="{D42A27DB-BD31-4B8C-83A1-F6EECF244321}">
                <p14:modId xmlns:p14="http://schemas.microsoft.com/office/powerpoint/2010/main" val="2263496094"/>
              </p:ext>
            </p:extLst>
          </p:nvPr>
        </p:nvGraphicFramePr>
        <p:xfrm>
          <a:off x="8204723" y="1872649"/>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0" u="none" kern="1200" dirty="0">
                          <a:solidFill>
                            <a:schemeClr val="bg1"/>
                          </a:solidFill>
                          <a:effectLst/>
                        </a:rPr>
                        <a:t>5.5530</a:t>
                      </a:r>
                      <a:endParaRPr lang="zh-TW" altLang="en-US" sz="1050" b="0" u="none" dirty="0">
                        <a:solidFill>
                          <a:schemeClr val="bg1"/>
                        </a:solidFill>
                      </a:endParaRPr>
                    </a:p>
                  </a:txBody>
                  <a:tcPr>
                    <a:solidFill>
                      <a:schemeClr val="tx1"/>
                    </a:solidFill>
                  </a:tcPr>
                </a:tc>
                <a:tc>
                  <a:txBody>
                    <a:bodyPr/>
                    <a:lstStyle/>
                    <a:p>
                      <a:r>
                        <a:rPr lang="en-US" altLang="zh-TW" sz="1050" b="0" u="none" kern="1200" dirty="0">
                          <a:solidFill>
                            <a:schemeClr val="bg1"/>
                          </a:solidFill>
                          <a:effectLst/>
                        </a:rPr>
                        <a:t>0.2634</a:t>
                      </a:r>
                      <a:endParaRPr lang="zh-TW" altLang="en-US" sz="1050" b="0" u="none" dirty="0">
                        <a:solidFill>
                          <a:schemeClr val="bg1"/>
                        </a:solidFill>
                      </a:endParaRPr>
                    </a:p>
                  </a:txBody>
                  <a:tcPr>
                    <a:solidFill>
                      <a:schemeClr val="tx1"/>
                    </a:solidFill>
                  </a:tcPr>
                </a:tc>
                <a:tc>
                  <a:txBody>
                    <a:bodyPr/>
                    <a:lstStyle/>
                    <a:p>
                      <a:r>
                        <a:rPr lang="en-US" altLang="zh-TW" sz="1050" b="0" u="none" dirty="0">
                          <a:solidFill>
                            <a:schemeClr val="bg1"/>
                          </a:solidFill>
                        </a:rPr>
                        <a:t>0.5132</a:t>
                      </a:r>
                      <a:endParaRPr lang="zh-TW" altLang="en-US" sz="1050" b="0" u="none" dirty="0">
                        <a:solidFill>
                          <a:schemeClr val="bg1"/>
                        </a:solidFill>
                      </a:endParaRPr>
                    </a:p>
                  </a:txBody>
                  <a:tcPr>
                    <a:solidFill>
                      <a:schemeClr val="tx1"/>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u="none" kern="1200" dirty="0">
                          <a:solidFill>
                            <a:schemeClr val="bg1"/>
                          </a:solidFill>
                          <a:effectLst/>
                        </a:rPr>
                        <a:t>0.6710</a:t>
                      </a:r>
                      <a:endParaRPr lang="zh-TW" altLang="en-US" sz="1050" b="0" u="none" dirty="0">
                        <a:solidFill>
                          <a:schemeClr val="bg1"/>
                        </a:solidFill>
                      </a:endParaRPr>
                    </a:p>
                  </a:txBody>
                  <a:tcPr/>
                </a:tc>
                <a:tc>
                  <a:txBody>
                    <a:bodyPr/>
                    <a:lstStyle/>
                    <a:p>
                      <a:r>
                        <a:rPr lang="en-US" altLang="zh-TW" sz="1050" b="0" u="none" dirty="0">
                          <a:solidFill>
                            <a:schemeClr val="bg1"/>
                          </a:solidFill>
                        </a:rPr>
                        <a:t>0.0054</a:t>
                      </a:r>
                      <a:endParaRPr lang="zh-TW" altLang="en-US" sz="1050" b="0" u="none" dirty="0">
                        <a:solidFill>
                          <a:schemeClr val="bg1"/>
                        </a:solidFill>
                      </a:endParaRPr>
                    </a:p>
                  </a:txBody>
                  <a:tcPr/>
                </a:tc>
                <a:tc>
                  <a:txBody>
                    <a:bodyPr/>
                    <a:lstStyle/>
                    <a:p>
                      <a:r>
                        <a:rPr lang="en-US" altLang="zh-TW" sz="1050" b="0" u="none" dirty="0">
                          <a:solidFill>
                            <a:schemeClr val="bg1"/>
                          </a:solidFill>
                        </a:rPr>
                        <a:t>0.0735</a:t>
                      </a:r>
                      <a:endParaRPr lang="zh-TW" altLang="en-US" sz="1050" b="0" u="none"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b="0" u="none" dirty="0">
                          <a:solidFill>
                            <a:srgbClr val="4DD1F7"/>
                          </a:solidFill>
                        </a:rPr>
                        <a:t>0.4617</a:t>
                      </a:r>
                      <a:endParaRPr lang="zh-TW" altLang="en-US" sz="1050" b="0" u="none" dirty="0">
                        <a:solidFill>
                          <a:srgbClr val="4DD1F7"/>
                        </a:solidFill>
                      </a:endParaRPr>
                    </a:p>
                  </a:txBody>
                  <a:tcPr/>
                </a:tc>
                <a:tc>
                  <a:txBody>
                    <a:bodyPr/>
                    <a:lstStyle/>
                    <a:p>
                      <a:r>
                        <a:rPr lang="en-US" altLang="zh-TW" sz="1050" b="1" u="sng" dirty="0">
                          <a:solidFill>
                            <a:srgbClr val="FF0000"/>
                          </a:solidFill>
                          <a:highlight>
                            <a:srgbClr val="FFFF00"/>
                          </a:highlight>
                        </a:rPr>
                        <a:t>0.0024</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0.0497</a:t>
                      </a:r>
                      <a:endParaRPr lang="zh-TW" altLang="en-US" sz="1050" b="1" u="sng" dirty="0">
                        <a:solidFill>
                          <a:srgbClr val="FF0000"/>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1" u="sng" kern="1200" dirty="0">
                          <a:solidFill>
                            <a:srgbClr val="FF0000"/>
                          </a:solidFill>
                          <a:effectLst/>
                          <a:highlight>
                            <a:srgbClr val="FFFF00"/>
                          </a:highlight>
                        </a:rPr>
                        <a:t>0.4252</a:t>
                      </a:r>
                      <a:endParaRPr lang="zh-TW" altLang="en-US" sz="1050" b="1" u="sng" dirty="0">
                        <a:solidFill>
                          <a:srgbClr val="FF0000"/>
                        </a:solidFill>
                        <a:highlight>
                          <a:srgbClr val="FFFF00"/>
                        </a:highlight>
                      </a:endParaRPr>
                    </a:p>
                  </a:txBody>
                  <a:tcPr/>
                </a:tc>
                <a:tc>
                  <a:txBody>
                    <a:bodyPr/>
                    <a:lstStyle/>
                    <a:p>
                      <a:r>
                        <a:rPr lang="en-US" altLang="zh-TW" sz="1050" b="0" u="none" dirty="0">
                          <a:solidFill>
                            <a:srgbClr val="4DD1F7"/>
                          </a:solidFill>
                        </a:rPr>
                        <a:t>0.0025</a:t>
                      </a:r>
                      <a:endParaRPr lang="zh-TW" altLang="en-US" sz="1050" b="0" u="none" dirty="0">
                        <a:solidFill>
                          <a:srgbClr val="4DD1F7"/>
                        </a:solidFill>
                      </a:endParaRPr>
                    </a:p>
                  </a:txBody>
                  <a:tcPr/>
                </a:tc>
                <a:tc>
                  <a:txBody>
                    <a:bodyPr/>
                    <a:lstStyle/>
                    <a:p>
                      <a:r>
                        <a:rPr lang="en-US" altLang="zh-TW" sz="1050" b="0" u="none" dirty="0">
                          <a:solidFill>
                            <a:srgbClr val="4DD1F7"/>
                          </a:solidFill>
                        </a:rPr>
                        <a:t>0.0503</a:t>
                      </a:r>
                      <a:endParaRPr lang="zh-TW" altLang="en-US" sz="1050" b="0" u="none" dirty="0">
                        <a:solidFill>
                          <a:srgbClr val="4DD1F7"/>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u="none" kern="1200" dirty="0">
                          <a:solidFill>
                            <a:schemeClr val="bg1"/>
                          </a:solidFill>
                          <a:effectLst/>
                        </a:rPr>
                        <a:t>5.6900</a:t>
                      </a:r>
                      <a:endParaRPr lang="zh-TW" altLang="en-US" sz="1050" b="0" u="none" dirty="0">
                        <a:solidFill>
                          <a:schemeClr val="bg1"/>
                        </a:solidFill>
                      </a:endParaRPr>
                    </a:p>
                  </a:txBody>
                  <a:tcPr/>
                </a:tc>
                <a:tc>
                  <a:txBody>
                    <a:bodyPr/>
                    <a:lstStyle/>
                    <a:p>
                      <a:r>
                        <a:rPr lang="en-US" altLang="zh-TW" sz="1050" b="0" u="none" dirty="0">
                          <a:solidFill>
                            <a:schemeClr val="bg1"/>
                          </a:solidFill>
                        </a:rPr>
                        <a:t>0.2779</a:t>
                      </a:r>
                      <a:endParaRPr lang="zh-TW" altLang="en-US" sz="1050" b="0" u="none" dirty="0">
                        <a:solidFill>
                          <a:schemeClr val="bg1"/>
                        </a:solidFill>
                      </a:endParaRPr>
                    </a:p>
                  </a:txBody>
                  <a:tcPr/>
                </a:tc>
                <a:tc>
                  <a:txBody>
                    <a:bodyPr/>
                    <a:lstStyle/>
                    <a:p>
                      <a:r>
                        <a:rPr lang="en-US" altLang="zh-TW" sz="1050" b="0" u="none" dirty="0">
                          <a:solidFill>
                            <a:schemeClr val="bg1"/>
                          </a:solidFill>
                        </a:rPr>
                        <a:t>0.5272</a:t>
                      </a:r>
                      <a:endParaRPr lang="zh-TW" altLang="en-US" sz="1050" b="0" u="none" dirty="0">
                        <a:solidFill>
                          <a:schemeClr val="bg1"/>
                        </a:solidFill>
                      </a:endParaRPr>
                    </a:p>
                  </a:txBody>
                  <a:tcPr/>
                </a:tc>
                <a:extLst>
                  <a:ext uri="{0D108BD9-81ED-4DB2-BD59-A6C34878D82A}">
                    <a16:rowId xmlns:a16="http://schemas.microsoft.com/office/drawing/2014/main" val="167411400"/>
                  </a:ext>
                </a:extLst>
              </a:tr>
            </a:tbl>
          </a:graphicData>
        </a:graphic>
      </p:graphicFrame>
      <p:graphicFrame>
        <p:nvGraphicFramePr>
          <p:cNvPr id="37" name="表格 36">
            <a:extLst>
              <a:ext uri="{FF2B5EF4-FFF2-40B4-BE49-F238E27FC236}">
                <a16:creationId xmlns:a16="http://schemas.microsoft.com/office/drawing/2014/main" id="{17D75F74-8999-6DE1-93A1-E50CDEED46A7}"/>
              </a:ext>
            </a:extLst>
          </p:cNvPr>
          <p:cNvGraphicFramePr>
            <a:graphicFrameLocks noGrp="1"/>
          </p:cNvGraphicFramePr>
          <p:nvPr>
            <p:extLst>
              <p:ext uri="{D42A27DB-BD31-4B8C-83A1-F6EECF244321}">
                <p14:modId xmlns:p14="http://schemas.microsoft.com/office/powerpoint/2010/main" val="1070347357"/>
              </p:ext>
            </p:extLst>
          </p:nvPr>
        </p:nvGraphicFramePr>
        <p:xfrm>
          <a:off x="4193478" y="4264145"/>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0.2853</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0.0171</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0.1309</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1.0194</a:t>
                      </a:r>
                      <a:endParaRPr lang="zh-TW" altLang="en-US" sz="1050" dirty="0">
                        <a:solidFill>
                          <a:schemeClr val="bg1"/>
                        </a:solidFill>
                      </a:endParaRPr>
                    </a:p>
                  </a:txBody>
                  <a:tcPr/>
                </a:tc>
                <a:tc>
                  <a:txBody>
                    <a:bodyPr/>
                    <a:lstStyle/>
                    <a:p>
                      <a:r>
                        <a:rPr lang="en-US" altLang="zh-TW" sz="1050" dirty="0">
                          <a:solidFill>
                            <a:schemeClr val="bg1"/>
                          </a:solidFill>
                        </a:rPr>
                        <a:t>0.0636</a:t>
                      </a:r>
                      <a:endParaRPr lang="zh-TW" altLang="en-US" sz="1050" dirty="0">
                        <a:solidFill>
                          <a:schemeClr val="bg1"/>
                        </a:solidFill>
                      </a:endParaRPr>
                    </a:p>
                  </a:txBody>
                  <a:tcPr/>
                </a:tc>
                <a:tc>
                  <a:txBody>
                    <a:bodyPr/>
                    <a:lstStyle/>
                    <a:p>
                      <a:r>
                        <a:rPr lang="en-US" altLang="zh-TW" sz="1050" dirty="0">
                          <a:solidFill>
                            <a:schemeClr val="bg1"/>
                          </a:solidFill>
                        </a:rPr>
                        <a:t>0.2522</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1.0382</a:t>
                      </a:r>
                      <a:endParaRPr lang="zh-TW" altLang="en-US" sz="1050" dirty="0">
                        <a:solidFill>
                          <a:schemeClr val="bg1"/>
                        </a:solidFill>
                      </a:endParaRPr>
                    </a:p>
                  </a:txBody>
                  <a:tcPr/>
                </a:tc>
                <a:tc>
                  <a:txBody>
                    <a:bodyPr/>
                    <a:lstStyle/>
                    <a:p>
                      <a:r>
                        <a:rPr lang="en-US" altLang="zh-TW" sz="1050" b="0" u="none" dirty="0">
                          <a:solidFill>
                            <a:schemeClr val="bg1"/>
                          </a:solidFill>
                        </a:rPr>
                        <a:t>0.0550</a:t>
                      </a:r>
                      <a:endParaRPr lang="zh-TW" altLang="en-US" sz="1050" b="0" u="none" dirty="0">
                        <a:solidFill>
                          <a:schemeClr val="bg1"/>
                        </a:solidFill>
                      </a:endParaRPr>
                    </a:p>
                  </a:txBody>
                  <a:tcPr/>
                </a:tc>
                <a:tc>
                  <a:txBody>
                    <a:bodyPr/>
                    <a:lstStyle/>
                    <a:p>
                      <a:r>
                        <a:rPr lang="en-US" altLang="zh-TW" sz="1050" b="0" u="none" dirty="0">
                          <a:solidFill>
                            <a:schemeClr val="bg1"/>
                          </a:solidFill>
                        </a:rPr>
                        <a:t>0.2347</a:t>
                      </a:r>
                      <a:endParaRPr lang="zh-TW" altLang="en-US" sz="1050" b="0" u="none" dirty="0">
                        <a:solidFill>
                          <a:schemeClr val="bg1"/>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1.0634</a:t>
                      </a:r>
                      <a:endParaRPr lang="zh-TW" altLang="en-US" sz="1050" dirty="0">
                        <a:solidFill>
                          <a:schemeClr val="bg1"/>
                        </a:solidFill>
                      </a:endParaRPr>
                    </a:p>
                  </a:txBody>
                  <a:tcPr/>
                </a:tc>
                <a:tc>
                  <a:txBody>
                    <a:bodyPr/>
                    <a:lstStyle/>
                    <a:p>
                      <a:r>
                        <a:rPr lang="en-US" altLang="zh-TW" sz="1050" dirty="0">
                          <a:solidFill>
                            <a:schemeClr val="bg1"/>
                          </a:solidFill>
                        </a:rPr>
                        <a:t>0.0568</a:t>
                      </a:r>
                      <a:endParaRPr lang="zh-TW" altLang="en-US" sz="1050" dirty="0">
                        <a:solidFill>
                          <a:schemeClr val="bg1"/>
                        </a:solidFill>
                      </a:endParaRPr>
                    </a:p>
                  </a:txBody>
                  <a:tcPr/>
                </a:tc>
                <a:tc>
                  <a:txBody>
                    <a:bodyPr/>
                    <a:lstStyle/>
                    <a:p>
                      <a:r>
                        <a:rPr lang="en-US" altLang="zh-TW" sz="1050" dirty="0">
                          <a:solidFill>
                            <a:schemeClr val="bg1"/>
                          </a:solidFill>
                        </a:rPr>
                        <a:t>0.2384</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0.3163</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0.0173</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0.1315</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graphicFrame>
        <p:nvGraphicFramePr>
          <p:cNvPr id="38" name="表格 37">
            <a:extLst>
              <a:ext uri="{FF2B5EF4-FFF2-40B4-BE49-F238E27FC236}">
                <a16:creationId xmlns:a16="http://schemas.microsoft.com/office/drawing/2014/main" id="{A95C6E67-66B9-01DF-27DE-8E465583274F}"/>
              </a:ext>
            </a:extLst>
          </p:cNvPr>
          <p:cNvGraphicFramePr>
            <a:graphicFrameLocks noGrp="1"/>
          </p:cNvGraphicFramePr>
          <p:nvPr>
            <p:extLst>
              <p:ext uri="{D42A27DB-BD31-4B8C-83A1-F6EECF244321}">
                <p14:modId xmlns:p14="http://schemas.microsoft.com/office/powerpoint/2010/main" val="2927293723"/>
              </p:ext>
            </p:extLst>
          </p:nvPr>
        </p:nvGraphicFramePr>
        <p:xfrm>
          <a:off x="470932" y="1875063"/>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highlight>
                            <a:srgbClr val="FFFF00"/>
                          </a:highlight>
                        </a:rPr>
                        <a:t>0.4511</a:t>
                      </a:r>
                      <a:endParaRPr lang="zh-TW" altLang="en-US" sz="1050" b="1" u="sng" dirty="0">
                        <a:solidFill>
                          <a:srgbClr val="FF0000"/>
                        </a:solidFill>
                        <a:highlight>
                          <a:srgbClr val="FFFF00"/>
                        </a:highlight>
                      </a:endParaRPr>
                    </a:p>
                  </a:txBody>
                  <a:tcPr/>
                </a:tc>
                <a:tc>
                  <a:txBody>
                    <a:bodyPr/>
                    <a:lstStyle/>
                    <a:p>
                      <a:r>
                        <a:rPr lang="en-US" altLang="zh-TW" sz="1050" b="0" kern="1200" dirty="0">
                          <a:solidFill>
                            <a:schemeClr val="lt1"/>
                          </a:solidFill>
                          <a:effectLst/>
                        </a:rPr>
                        <a:t>0.0709</a:t>
                      </a:r>
                      <a:endParaRPr lang="zh-TW" altLang="en-US" sz="1050" dirty="0"/>
                    </a:p>
                  </a:txBody>
                  <a:tcPr/>
                </a:tc>
                <a:tc>
                  <a:txBody>
                    <a:bodyPr/>
                    <a:lstStyle/>
                    <a:p>
                      <a:r>
                        <a:rPr lang="en-US" altLang="zh-TW" sz="1050" dirty="0"/>
                        <a:t>0.2664</a:t>
                      </a:r>
                      <a:endParaRPr lang="zh-TW" altLang="en-US" sz="1050" dirty="0"/>
                    </a:p>
                  </a:txBody>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lt1"/>
                          </a:solidFill>
                          <a:effectLst/>
                        </a:rPr>
                        <a:t>1.9913</a:t>
                      </a:r>
                      <a:endParaRPr lang="zh-TW" altLang="en-US" sz="1050" dirty="0"/>
                    </a:p>
                  </a:txBody>
                  <a:tcPr/>
                </a:tc>
                <a:tc>
                  <a:txBody>
                    <a:bodyPr/>
                    <a:lstStyle/>
                    <a:p>
                      <a:r>
                        <a:rPr lang="en-US" altLang="zh-TW" sz="1050" dirty="0"/>
                        <a:t>0.1832</a:t>
                      </a:r>
                      <a:endParaRPr lang="zh-TW" altLang="en-US" sz="1050" dirty="0"/>
                    </a:p>
                  </a:txBody>
                  <a:tcPr/>
                </a:tc>
                <a:tc>
                  <a:txBody>
                    <a:bodyPr/>
                    <a:lstStyle/>
                    <a:p>
                      <a:r>
                        <a:rPr lang="en-US" altLang="zh-TW" sz="1050" dirty="0"/>
                        <a:t>0.4280</a:t>
                      </a:r>
                      <a:endParaRPr lang="zh-TW" altLang="en-US" sz="1050" dirty="0"/>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t>1.1448</a:t>
                      </a:r>
                      <a:endParaRPr lang="zh-TW" altLang="en-US" sz="1050" dirty="0"/>
                    </a:p>
                  </a:txBody>
                  <a:tcPr/>
                </a:tc>
                <a:tc>
                  <a:txBody>
                    <a:bodyPr/>
                    <a:lstStyle/>
                    <a:p>
                      <a:r>
                        <a:rPr lang="en-US" altLang="zh-TW" sz="1050" b="1" u="sng" dirty="0">
                          <a:solidFill>
                            <a:srgbClr val="FF0000"/>
                          </a:solidFill>
                          <a:highlight>
                            <a:srgbClr val="FFFF00"/>
                          </a:highlight>
                        </a:rPr>
                        <a:t>0.0535</a:t>
                      </a:r>
                      <a:endParaRPr lang="zh-TW" altLang="en-US" sz="1050" b="1" u="sng" dirty="0">
                        <a:solidFill>
                          <a:srgbClr val="FF0000"/>
                        </a:solidFill>
                        <a:highlight>
                          <a:srgbClr val="FFFF00"/>
                        </a:highlight>
                      </a:endParaRPr>
                    </a:p>
                  </a:txBody>
                  <a:tcPr/>
                </a:tc>
                <a:tc>
                  <a:txBody>
                    <a:bodyPr/>
                    <a:lstStyle/>
                    <a:p>
                      <a:r>
                        <a:rPr lang="en-US" altLang="zh-TW" sz="1050" b="1" u="sng" dirty="0">
                          <a:solidFill>
                            <a:srgbClr val="FF0000"/>
                          </a:solidFill>
                          <a:highlight>
                            <a:srgbClr val="FFFF00"/>
                          </a:highlight>
                        </a:rPr>
                        <a:t>0.2314</a:t>
                      </a:r>
                      <a:endParaRPr lang="zh-TW" altLang="en-US" sz="1050" b="1" u="sng" dirty="0">
                        <a:solidFill>
                          <a:srgbClr val="FF0000"/>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lt1"/>
                          </a:solidFill>
                          <a:effectLst/>
                        </a:rPr>
                        <a:t>1.1851</a:t>
                      </a:r>
                      <a:endParaRPr lang="zh-TW" altLang="en-US" sz="1050" dirty="0"/>
                    </a:p>
                  </a:txBody>
                  <a:tcPr/>
                </a:tc>
                <a:tc>
                  <a:txBody>
                    <a:bodyPr/>
                    <a:lstStyle/>
                    <a:p>
                      <a:r>
                        <a:rPr lang="en-US" altLang="zh-TW" sz="1050" dirty="0">
                          <a:solidFill>
                            <a:srgbClr val="4DD1F7"/>
                          </a:solidFill>
                          <a:highlight>
                            <a:srgbClr val="FFFF00"/>
                          </a:highlight>
                        </a:rPr>
                        <a:t>0.0684</a:t>
                      </a:r>
                      <a:endParaRPr lang="zh-TW" altLang="en-US" sz="1050"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0.2617</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0.4799</a:t>
                      </a:r>
                      <a:endParaRPr lang="zh-TW" altLang="en-US" sz="1050" dirty="0">
                        <a:solidFill>
                          <a:srgbClr val="4DD1F7"/>
                        </a:solidFill>
                        <a:highlight>
                          <a:srgbClr val="FFFF00"/>
                        </a:highlight>
                      </a:endParaRPr>
                    </a:p>
                  </a:txBody>
                  <a:tcPr/>
                </a:tc>
                <a:tc>
                  <a:txBody>
                    <a:bodyPr/>
                    <a:lstStyle/>
                    <a:p>
                      <a:r>
                        <a:rPr lang="en-US" altLang="zh-TW" sz="1050" dirty="0"/>
                        <a:t>0.0741</a:t>
                      </a:r>
                      <a:endParaRPr lang="zh-TW" altLang="en-US" sz="1050" dirty="0"/>
                    </a:p>
                  </a:txBody>
                  <a:tcPr/>
                </a:tc>
                <a:tc>
                  <a:txBody>
                    <a:bodyPr/>
                    <a:lstStyle/>
                    <a:p>
                      <a:r>
                        <a:rPr lang="en-US" altLang="zh-TW" sz="1050" dirty="0"/>
                        <a:t>0.2722</a:t>
                      </a:r>
                      <a:endParaRPr lang="zh-TW" altLang="en-US" sz="1050" dirty="0"/>
                    </a:p>
                  </a:txBody>
                  <a:tcPr/>
                </a:tc>
                <a:extLst>
                  <a:ext uri="{0D108BD9-81ED-4DB2-BD59-A6C34878D82A}">
                    <a16:rowId xmlns:a16="http://schemas.microsoft.com/office/drawing/2014/main" val="167411400"/>
                  </a:ext>
                </a:extLst>
              </a:tr>
            </a:tbl>
          </a:graphicData>
        </a:graphic>
      </p:graphicFrame>
      <p:graphicFrame>
        <p:nvGraphicFramePr>
          <p:cNvPr id="39" name="表格 38">
            <a:extLst>
              <a:ext uri="{FF2B5EF4-FFF2-40B4-BE49-F238E27FC236}">
                <a16:creationId xmlns:a16="http://schemas.microsoft.com/office/drawing/2014/main" id="{CD6175B9-8740-B2CB-ABAC-F916C8EA6795}"/>
              </a:ext>
            </a:extLst>
          </p:cNvPr>
          <p:cNvGraphicFramePr>
            <a:graphicFrameLocks noGrp="1"/>
          </p:cNvGraphicFramePr>
          <p:nvPr>
            <p:extLst>
              <p:ext uri="{D42A27DB-BD31-4B8C-83A1-F6EECF244321}">
                <p14:modId xmlns:p14="http://schemas.microsoft.com/office/powerpoint/2010/main" val="3512499144"/>
              </p:ext>
            </p:extLst>
          </p:nvPr>
        </p:nvGraphicFramePr>
        <p:xfrm>
          <a:off x="2852303" y="1816045"/>
          <a:ext cx="1213574" cy="1920240"/>
        </p:xfrm>
        <a:graphic>
          <a:graphicData uri="http://schemas.openxmlformats.org/drawingml/2006/table">
            <a:tbl>
              <a:tblPr firstRow="1" bandRow="1">
                <a:tableStyleId>{125E5076-3810-47DD-B79F-674D7AD40C01}</a:tableStyleId>
              </a:tblPr>
              <a:tblGrid>
                <a:gridCol w="897255">
                  <a:extLst>
                    <a:ext uri="{9D8B030D-6E8A-4147-A177-3AD203B41FA5}">
                      <a16:colId xmlns:a16="http://schemas.microsoft.com/office/drawing/2014/main" val="1224993307"/>
                    </a:ext>
                  </a:extLst>
                </a:gridCol>
                <a:gridCol w="316319">
                  <a:extLst>
                    <a:ext uri="{9D8B030D-6E8A-4147-A177-3AD203B41FA5}">
                      <a16:colId xmlns:a16="http://schemas.microsoft.com/office/drawing/2014/main" val="2848456102"/>
                    </a:ext>
                  </a:extLst>
                </a:gridCol>
              </a:tblGrid>
              <a:tr h="239032">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71897">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t>2</a:t>
                      </a:r>
                      <a:endParaRPr lang="zh-TW" altLang="en-US" sz="1200" dirty="0"/>
                    </a:p>
                  </a:txBody>
                  <a:tcPr/>
                </a:tc>
                <a:extLst>
                  <a:ext uri="{0D108BD9-81ED-4DB2-BD59-A6C34878D82A}">
                    <a16:rowId xmlns:a16="http://schemas.microsoft.com/office/drawing/2014/main" val="907425430"/>
                  </a:ext>
                </a:extLst>
              </a:tr>
              <a:tr h="271897">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solidFill>
                            <a:srgbClr val="FF0000"/>
                          </a:solidFill>
                          <a:highlight>
                            <a:srgbClr val="FFFF00"/>
                          </a:highlight>
                        </a:rPr>
                        <a:t>3</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2283759297"/>
                  </a:ext>
                </a:extLst>
              </a:tr>
              <a:tr h="271897">
                <a:tc>
                  <a:txBody>
                    <a:bodyPr/>
                    <a:lstStyle/>
                    <a:p>
                      <a:r>
                        <a:rPr lang="en-US" altLang="zh-TW" sz="1200" dirty="0"/>
                        <a:t>Tainan</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549929781"/>
                  </a:ext>
                </a:extLst>
              </a:tr>
              <a:tr h="271897">
                <a:tc>
                  <a:txBody>
                    <a:bodyPr/>
                    <a:lstStyle/>
                    <a:p>
                      <a:r>
                        <a:rPr lang="en-US" altLang="zh-TW" sz="1200" dirty="0"/>
                        <a:t>Kaohsiung</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2963762333"/>
                  </a:ext>
                </a:extLst>
              </a:tr>
              <a:tr h="271897">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4256950967"/>
                  </a:ext>
                </a:extLst>
              </a:tr>
              <a:tr h="271897">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40" name="表格 39">
            <a:extLst>
              <a:ext uri="{FF2B5EF4-FFF2-40B4-BE49-F238E27FC236}">
                <a16:creationId xmlns:a16="http://schemas.microsoft.com/office/drawing/2014/main" id="{E3BFDD9A-A994-73F6-AFA9-2996A5BE2D5F}"/>
              </a:ext>
            </a:extLst>
          </p:cNvPr>
          <p:cNvGraphicFramePr>
            <a:graphicFrameLocks noGrp="1"/>
          </p:cNvGraphicFramePr>
          <p:nvPr>
            <p:extLst>
              <p:ext uri="{D42A27DB-BD31-4B8C-83A1-F6EECF244321}">
                <p14:modId xmlns:p14="http://schemas.microsoft.com/office/powerpoint/2010/main" val="1512361739"/>
              </p:ext>
            </p:extLst>
          </p:nvPr>
        </p:nvGraphicFramePr>
        <p:xfrm>
          <a:off x="431863" y="4307451"/>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0.1799</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0.0022</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0.0472</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0.3581</a:t>
                      </a:r>
                      <a:endParaRPr lang="zh-TW" altLang="en-US" sz="1050" dirty="0">
                        <a:solidFill>
                          <a:schemeClr val="bg1"/>
                        </a:solidFill>
                      </a:endParaRPr>
                    </a:p>
                  </a:txBody>
                  <a:tcPr/>
                </a:tc>
                <a:tc>
                  <a:txBody>
                    <a:bodyPr/>
                    <a:lstStyle/>
                    <a:p>
                      <a:r>
                        <a:rPr lang="en-US" altLang="zh-TW" sz="1050" dirty="0">
                          <a:solidFill>
                            <a:schemeClr val="bg1"/>
                          </a:solidFill>
                        </a:rPr>
                        <a:t>0.0066</a:t>
                      </a:r>
                      <a:endParaRPr lang="zh-TW" altLang="en-US" sz="1050" dirty="0">
                        <a:solidFill>
                          <a:schemeClr val="bg1"/>
                        </a:solidFill>
                      </a:endParaRPr>
                    </a:p>
                  </a:txBody>
                  <a:tcPr/>
                </a:tc>
                <a:tc>
                  <a:txBody>
                    <a:bodyPr/>
                    <a:lstStyle/>
                    <a:p>
                      <a:r>
                        <a:rPr lang="en-US" altLang="zh-TW" sz="1050" dirty="0">
                          <a:solidFill>
                            <a:schemeClr val="bg1"/>
                          </a:solidFill>
                        </a:rPr>
                        <a:t>0.0813</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0.2142</a:t>
                      </a:r>
                      <a:endParaRPr lang="zh-TW" altLang="en-US" sz="1050" dirty="0">
                        <a:solidFill>
                          <a:schemeClr val="bg1"/>
                        </a:solidFill>
                      </a:endParaRPr>
                    </a:p>
                  </a:txBody>
                  <a:tcPr/>
                </a:tc>
                <a:tc>
                  <a:txBody>
                    <a:bodyPr/>
                    <a:lstStyle/>
                    <a:p>
                      <a:r>
                        <a:rPr lang="en-US" altLang="zh-TW" sz="1050" b="0" u="none" dirty="0">
                          <a:solidFill>
                            <a:srgbClr val="4DD1F7"/>
                          </a:solidFill>
                          <a:highlight>
                            <a:srgbClr val="FFFF00"/>
                          </a:highlight>
                        </a:rPr>
                        <a:t>0.0026</a:t>
                      </a:r>
                      <a:endParaRPr lang="zh-TW" altLang="en-US" sz="1050" b="0" u="none" dirty="0">
                        <a:solidFill>
                          <a:srgbClr val="4DD1F7"/>
                        </a:solidFill>
                        <a:highlight>
                          <a:srgbClr val="FFFF00"/>
                        </a:highlight>
                      </a:endParaRPr>
                    </a:p>
                  </a:txBody>
                  <a:tcPr/>
                </a:tc>
                <a:tc>
                  <a:txBody>
                    <a:bodyPr/>
                    <a:lstStyle/>
                    <a:p>
                      <a:r>
                        <a:rPr lang="en-US" altLang="zh-TW" sz="1050" b="0" u="none" dirty="0">
                          <a:solidFill>
                            <a:srgbClr val="4DD1F7"/>
                          </a:solidFill>
                          <a:highlight>
                            <a:srgbClr val="FFFF00"/>
                          </a:highlight>
                        </a:rPr>
                        <a:t>0.0514</a:t>
                      </a:r>
                      <a:endParaRPr lang="zh-TW" altLang="en-US" sz="1050" b="0" u="none" dirty="0">
                        <a:solidFill>
                          <a:srgbClr val="4DD1F7"/>
                        </a:solidFill>
                        <a:highlight>
                          <a:srgbClr val="FFFF00"/>
                        </a:highlight>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0.2934</a:t>
                      </a:r>
                      <a:endParaRPr lang="zh-TW" altLang="en-US" sz="1050" dirty="0">
                        <a:solidFill>
                          <a:schemeClr val="bg1"/>
                        </a:solidFill>
                      </a:endParaRPr>
                    </a:p>
                  </a:txBody>
                  <a:tcPr/>
                </a:tc>
                <a:tc>
                  <a:txBody>
                    <a:bodyPr/>
                    <a:lstStyle/>
                    <a:p>
                      <a:r>
                        <a:rPr lang="en-US" altLang="zh-TW" sz="1050" dirty="0">
                          <a:solidFill>
                            <a:schemeClr val="bg1"/>
                          </a:solidFill>
                        </a:rPr>
                        <a:t>0.0057</a:t>
                      </a:r>
                      <a:endParaRPr lang="zh-TW" altLang="en-US" sz="1050" dirty="0">
                        <a:solidFill>
                          <a:schemeClr val="bg1"/>
                        </a:solidFill>
                      </a:endParaRPr>
                    </a:p>
                  </a:txBody>
                  <a:tcPr/>
                </a:tc>
                <a:tc>
                  <a:txBody>
                    <a:bodyPr/>
                    <a:lstStyle/>
                    <a:p>
                      <a:r>
                        <a:rPr lang="en-US" altLang="zh-TW" sz="1050" dirty="0">
                          <a:solidFill>
                            <a:schemeClr val="bg1"/>
                          </a:solidFill>
                        </a:rPr>
                        <a:t>0.0759</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0.1912</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0.0026</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0.0514</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graphicFrame>
        <p:nvGraphicFramePr>
          <p:cNvPr id="41" name="表格 40">
            <a:extLst>
              <a:ext uri="{FF2B5EF4-FFF2-40B4-BE49-F238E27FC236}">
                <a16:creationId xmlns:a16="http://schemas.microsoft.com/office/drawing/2014/main" id="{8F729B4B-7849-7FAD-E6B1-8F2CCE7376C0}"/>
              </a:ext>
            </a:extLst>
          </p:cNvPr>
          <p:cNvGraphicFramePr>
            <a:graphicFrameLocks noGrp="1"/>
          </p:cNvGraphicFramePr>
          <p:nvPr>
            <p:extLst>
              <p:ext uri="{D42A27DB-BD31-4B8C-83A1-F6EECF244321}">
                <p14:modId xmlns:p14="http://schemas.microsoft.com/office/powerpoint/2010/main" val="1154963556"/>
              </p:ext>
            </p:extLst>
          </p:nvPr>
        </p:nvGraphicFramePr>
        <p:xfrm>
          <a:off x="2808190" y="4181597"/>
          <a:ext cx="1218460" cy="1935924"/>
        </p:xfrm>
        <a:graphic>
          <a:graphicData uri="http://schemas.openxmlformats.org/drawingml/2006/table">
            <a:tbl>
              <a:tblPr firstRow="1" bandRow="1">
                <a:tableStyleId>{125E5076-3810-47DD-B79F-674D7AD40C01}</a:tableStyleId>
              </a:tblPr>
              <a:tblGrid>
                <a:gridCol w="954185">
                  <a:extLst>
                    <a:ext uri="{9D8B030D-6E8A-4147-A177-3AD203B41FA5}">
                      <a16:colId xmlns:a16="http://schemas.microsoft.com/office/drawing/2014/main" val="1224993307"/>
                    </a:ext>
                  </a:extLst>
                </a:gridCol>
                <a:gridCol w="264275">
                  <a:extLst>
                    <a:ext uri="{9D8B030D-6E8A-4147-A177-3AD203B41FA5}">
                      <a16:colId xmlns:a16="http://schemas.microsoft.com/office/drawing/2014/main" val="2848456102"/>
                    </a:ext>
                  </a:extLst>
                </a:gridCol>
              </a:tblGrid>
              <a:tr h="258636">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76934">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907425430"/>
                  </a:ext>
                </a:extLst>
              </a:tr>
              <a:tr h="276934">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solidFill>
                            <a:srgbClr val="FF0000"/>
                          </a:solidFill>
                          <a:highlight>
                            <a:srgbClr val="FFFF00"/>
                          </a:highlight>
                        </a:rPr>
                        <a:t>5</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2283759297"/>
                  </a:ext>
                </a:extLst>
              </a:tr>
              <a:tr h="276934">
                <a:tc>
                  <a:txBody>
                    <a:bodyPr/>
                    <a:lstStyle/>
                    <a:p>
                      <a:r>
                        <a:rPr lang="en-US" altLang="zh-TW" sz="1200" dirty="0"/>
                        <a:t>Tainan</a:t>
                      </a:r>
                      <a:endParaRPr lang="zh-TW" altLang="en-US" sz="1200" dirty="0"/>
                    </a:p>
                  </a:txBody>
                  <a:tcPr/>
                </a:tc>
                <a:tc>
                  <a:txBody>
                    <a:bodyPr/>
                    <a:lstStyle/>
                    <a:p>
                      <a:r>
                        <a:rPr lang="en-US" altLang="zh-TW" sz="1200" dirty="0"/>
                        <a:t>3</a:t>
                      </a:r>
                      <a:endParaRPr lang="zh-TW" altLang="en-US" sz="1200" dirty="0"/>
                    </a:p>
                  </a:txBody>
                  <a:tcPr/>
                </a:tc>
                <a:extLst>
                  <a:ext uri="{0D108BD9-81ED-4DB2-BD59-A6C34878D82A}">
                    <a16:rowId xmlns:a16="http://schemas.microsoft.com/office/drawing/2014/main" val="1549929781"/>
                  </a:ext>
                </a:extLst>
              </a:tr>
              <a:tr h="276934">
                <a:tc>
                  <a:txBody>
                    <a:bodyPr/>
                    <a:lstStyle/>
                    <a:p>
                      <a:r>
                        <a:rPr lang="en-US" altLang="zh-TW" sz="1200" dirty="0"/>
                        <a:t>Kaohsiung</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2963762333"/>
                  </a:ext>
                </a:extLst>
              </a:tr>
              <a:tr h="276934">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4256950967"/>
                  </a:ext>
                </a:extLst>
              </a:tr>
              <a:tr h="276934">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42" name="表格 41">
            <a:extLst>
              <a:ext uri="{FF2B5EF4-FFF2-40B4-BE49-F238E27FC236}">
                <a16:creationId xmlns:a16="http://schemas.microsoft.com/office/drawing/2014/main" id="{DE845C8B-6A9D-241F-2728-2BA7D0D13B8F}"/>
              </a:ext>
            </a:extLst>
          </p:cNvPr>
          <p:cNvGraphicFramePr>
            <a:graphicFrameLocks noGrp="1"/>
          </p:cNvGraphicFramePr>
          <p:nvPr>
            <p:extLst>
              <p:ext uri="{D42A27DB-BD31-4B8C-83A1-F6EECF244321}">
                <p14:modId xmlns:p14="http://schemas.microsoft.com/office/powerpoint/2010/main" val="756884369"/>
              </p:ext>
            </p:extLst>
          </p:nvPr>
        </p:nvGraphicFramePr>
        <p:xfrm>
          <a:off x="6581394" y="1815240"/>
          <a:ext cx="1573113" cy="1943784"/>
        </p:xfrm>
        <a:graphic>
          <a:graphicData uri="http://schemas.openxmlformats.org/drawingml/2006/table">
            <a:tbl>
              <a:tblPr firstRow="1" bandRow="1">
                <a:tableStyleId>{125E5076-3810-47DD-B79F-674D7AD40C01}</a:tableStyleId>
              </a:tblPr>
              <a:tblGrid>
                <a:gridCol w="897255">
                  <a:extLst>
                    <a:ext uri="{9D8B030D-6E8A-4147-A177-3AD203B41FA5}">
                      <a16:colId xmlns:a16="http://schemas.microsoft.com/office/drawing/2014/main" val="1224993307"/>
                    </a:ext>
                  </a:extLst>
                </a:gridCol>
                <a:gridCol w="295593">
                  <a:extLst>
                    <a:ext uri="{9D8B030D-6E8A-4147-A177-3AD203B41FA5}">
                      <a16:colId xmlns:a16="http://schemas.microsoft.com/office/drawing/2014/main" val="2848456102"/>
                    </a:ext>
                  </a:extLst>
                </a:gridCol>
                <a:gridCol w="380265">
                  <a:extLst>
                    <a:ext uri="{9D8B030D-6E8A-4147-A177-3AD203B41FA5}">
                      <a16:colId xmlns:a16="http://schemas.microsoft.com/office/drawing/2014/main" val="975753329"/>
                    </a:ext>
                  </a:extLst>
                </a:gridCol>
              </a:tblGrid>
              <a:tr h="228816">
                <a:tc>
                  <a:txBody>
                    <a:bodyPr/>
                    <a:lstStyle/>
                    <a:p>
                      <a:r>
                        <a:rPr lang="en-US" altLang="zh-TW" sz="1200" b="0" kern="1200" dirty="0">
                          <a:solidFill>
                            <a:schemeClr val="lt1"/>
                          </a:solidFill>
                          <a:effectLst/>
                        </a:rPr>
                        <a:t>City</a:t>
                      </a:r>
                      <a:endParaRPr lang="zh-TW" altLang="en-US" sz="1200" dirty="0"/>
                    </a:p>
                  </a:txBody>
                  <a:tcPr/>
                </a:tc>
                <a:tc>
                  <a:txBody>
                    <a:bodyPr/>
                    <a:lstStyle/>
                    <a:p>
                      <a:endParaRPr lang="zh-TW" altLang="en-US" sz="1200" dirty="0"/>
                    </a:p>
                  </a:txBody>
                  <a:tcPr/>
                </a:tc>
                <a:tc>
                  <a:txBody>
                    <a:bodyPr/>
                    <a:lstStyle/>
                    <a:p>
                      <a:endParaRPr lang="zh-TW" altLang="en-US" sz="1200" dirty="0"/>
                    </a:p>
                  </a:txBody>
                  <a:tcPr/>
                </a:tc>
                <a:extLst>
                  <a:ext uri="{0D108BD9-81ED-4DB2-BD59-A6C34878D82A}">
                    <a16:rowId xmlns:a16="http://schemas.microsoft.com/office/drawing/2014/main" val="2352815255"/>
                  </a:ext>
                </a:extLst>
              </a:tr>
              <a:tr h="228816">
                <a:tc>
                  <a:txBody>
                    <a:bodyPr/>
                    <a:lstStyle/>
                    <a:p>
                      <a:r>
                        <a:rPr lang="en-US" altLang="zh-TW" sz="1200" b="0" kern="1200" dirty="0">
                          <a:solidFill>
                            <a:schemeClr val="lt1"/>
                          </a:solidFill>
                          <a:effectLst/>
                        </a:rPr>
                        <a:t>Taipei</a:t>
                      </a:r>
                      <a:endParaRPr lang="zh-TW" altLang="en-US" sz="1200" dirty="0"/>
                    </a:p>
                  </a:txBody>
                  <a:tcPr/>
                </a:tc>
                <a:tc>
                  <a:txBody>
                    <a:bodyPr/>
                    <a:lstStyle/>
                    <a:p>
                      <a:r>
                        <a:rPr lang="en-US" altLang="zh-TW" sz="1200" dirty="0">
                          <a:solidFill>
                            <a:srgbClr val="FF0000"/>
                          </a:solidFill>
                          <a:highlight>
                            <a:srgbClr val="FFFF00"/>
                          </a:highlight>
                        </a:rPr>
                        <a:t>3</a:t>
                      </a:r>
                      <a:endParaRPr lang="zh-TW" altLang="en-US" sz="1200" dirty="0">
                        <a:solidFill>
                          <a:srgbClr val="FF0000"/>
                        </a:solidFill>
                        <a:highlight>
                          <a:srgbClr val="FFFF00"/>
                        </a:highlight>
                      </a:endParaRPr>
                    </a:p>
                  </a:txBody>
                  <a:tcPr/>
                </a:tc>
                <a:tc>
                  <a:txBody>
                    <a:bodyPr/>
                    <a:lstStyle/>
                    <a:p>
                      <a:r>
                        <a:rPr lang="en-US" altLang="zh-TW" sz="1200" dirty="0">
                          <a:solidFill>
                            <a:srgbClr val="FF0000"/>
                          </a:solidFill>
                          <a:highlight>
                            <a:srgbClr val="FFFF00"/>
                          </a:highlight>
                        </a:rPr>
                        <a:t>12</a:t>
                      </a:r>
                      <a:endParaRPr lang="zh-TW" altLang="en-US" sz="1200" dirty="0">
                        <a:solidFill>
                          <a:srgbClr val="FF0000"/>
                        </a:solidFill>
                        <a:highlight>
                          <a:srgbClr val="FFFF00"/>
                        </a:highlight>
                      </a:endParaRPr>
                    </a:p>
                  </a:txBody>
                  <a:tcPr/>
                </a:tc>
                <a:extLst>
                  <a:ext uri="{0D108BD9-81ED-4DB2-BD59-A6C34878D82A}">
                    <a16:rowId xmlns:a16="http://schemas.microsoft.com/office/drawing/2014/main" val="907425430"/>
                  </a:ext>
                </a:extLst>
              </a:tr>
              <a:tr h="228816">
                <a:tc>
                  <a:txBody>
                    <a:bodyPr/>
                    <a:lstStyle/>
                    <a:p>
                      <a:r>
                        <a:rPr lang="en-US" altLang="zh-TW" sz="1200" b="0" kern="1200" dirty="0">
                          <a:solidFill>
                            <a:schemeClr val="lt1"/>
                          </a:solidFill>
                          <a:effectLst/>
                        </a:rPr>
                        <a:t>Taichung</a:t>
                      </a:r>
                      <a:endParaRPr lang="zh-TW" altLang="en-US" sz="1200" dirty="0"/>
                    </a:p>
                  </a:txBody>
                  <a:tcPr/>
                </a:tc>
                <a:tc>
                  <a:txBody>
                    <a:bodyPr/>
                    <a:lstStyle/>
                    <a:p>
                      <a:r>
                        <a:rPr lang="en-US" altLang="zh-TW" sz="1200" dirty="0"/>
                        <a:t>2</a:t>
                      </a:r>
                      <a:endParaRPr lang="zh-TW" altLang="en-US" sz="1200" dirty="0"/>
                    </a:p>
                  </a:txBody>
                  <a:tcPr/>
                </a:tc>
                <a:tc>
                  <a:txBody>
                    <a:bodyPr/>
                    <a:lstStyle/>
                    <a:p>
                      <a:r>
                        <a:rPr lang="en-US" altLang="zh-TW" sz="1200" dirty="0">
                          <a:solidFill>
                            <a:srgbClr val="00B050"/>
                          </a:solidFill>
                          <a:highlight>
                            <a:srgbClr val="FFFF00"/>
                          </a:highlight>
                        </a:rPr>
                        <a:t>5</a:t>
                      </a:r>
                      <a:endParaRPr lang="zh-TW" altLang="en-US" sz="1200" dirty="0">
                        <a:solidFill>
                          <a:srgbClr val="00B050"/>
                        </a:solidFill>
                        <a:highlight>
                          <a:srgbClr val="FFFF00"/>
                        </a:highlight>
                      </a:endParaRPr>
                    </a:p>
                  </a:txBody>
                  <a:tcPr/>
                </a:tc>
                <a:extLst>
                  <a:ext uri="{0D108BD9-81ED-4DB2-BD59-A6C34878D82A}">
                    <a16:rowId xmlns:a16="http://schemas.microsoft.com/office/drawing/2014/main" val="2283759297"/>
                  </a:ext>
                </a:extLst>
              </a:tr>
              <a:tr h="228816">
                <a:tc>
                  <a:txBody>
                    <a:bodyPr/>
                    <a:lstStyle/>
                    <a:p>
                      <a:r>
                        <a:rPr lang="en-US" altLang="zh-TW" sz="1200" dirty="0"/>
                        <a:t>Tainan</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3</a:t>
                      </a:r>
                      <a:endParaRPr lang="zh-TW" altLang="en-US" sz="1200" dirty="0"/>
                    </a:p>
                  </a:txBody>
                  <a:tcPr/>
                </a:tc>
                <a:extLst>
                  <a:ext uri="{0D108BD9-81ED-4DB2-BD59-A6C34878D82A}">
                    <a16:rowId xmlns:a16="http://schemas.microsoft.com/office/drawing/2014/main" val="1549929781"/>
                  </a:ext>
                </a:extLst>
              </a:tr>
              <a:tr h="297864">
                <a:tc>
                  <a:txBody>
                    <a:bodyPr/>
                    <a:lstStyle/>
                    <a:p>
                      <a:r>
                        <a:rPr lang="en-US" altLang="zh-TW" sz="1200" dirty="0"/>
                        <a:t>Kaohsiung</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2</a:t>
                      </a:r>
                      <a:endParaRPr lang="zh-TW" altLang="en-US" sz="1200" dirty="0"/>
                    </a:p>
                  </a:txBody>
                  <a:tcPr/>
                </a:tc>
                <a:extLst>
                  <a:ext uri="{0D108BD9-81ED-4DB2-BD59-A6C34878D82A}">
                    <a16:rowId xmlns:a16="http://schemas.microsoft.com/office/drawing/2014/main" val="2963762333"/>
                  </a:ext>
                </a:extLst>
              </a:tr>
              <a:tr h="228816">
                <a:tc>
                  <a:txBody>
                    <a:bodyPr/>
                    <a:lstStyle/>
                    <a:p>
                      <a:r>
                        <a:rPr lang="en-US" altLang="zh-TW" sz="1200" b="0" kern="1200" dirty="0">
                          <a:solidFill>
                            <a:schemeClr val="lt1"/>
                          </a:solidFill>
                          <a:effectLst/>
                        </a:rPr>
                        <a:t>New Taipei</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4256950967"/>
                  </a:ext>
                </a:extLst>
              </a:tr>
              <a:tr h="228816">
                <a:tc>
                  <a:txBody>
                    <a:bodyPr/>
                    <a:lstStyle/>
                    <a:p>
                      <a:r>
                        <a:rPr lang="en-US" altLang="zh-TW" sz="1200" b="0" kern="1200" dirty="0">
                          <a:solidFill>
                            <a:schemeClr val="lt1"/>
                          </a:solidFill>
                          <a:effectLst/>
                        </a:rPr>
                        <a:t>Taoyuan</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67411400"/>
                  </a:ext>
                </a:extLst>
              </a:tr>
            </a:tbl>
          </a:graphicData>
        </a:graphic>
      </p:graphicFrame>
      <p:graphicFrame>
        <p:nvGraphicFramePr>
          <p:cNvPr id="43" name="表格 42">
            <a:extLst>
              <a:ext uri="{FF2B5EF4-FFF2-40B4-BE49-F238E27FC236}">
                <a16:creationId xmlns:a16="http://schemas.microsoft.com/office/drawing/2014/main" id="{6EE86899-8071-C0CF-6F62-20BAE40733B9}"/>
              </a:ext>
            </a:extLst>
          </p:cNvPr>
          <p:cNvGraphicFramePr>
            <a:graphicFrameLocks noGrp="1"/>
          </p:cNvGraphicFramePr>
          <p:nvPr>
            <p:extLst>
              <p:ext uri="{D42A27DB-BD31-4B8C-83A1-F6EECF244321}">
                <p14:modId xmlns:p14="http://schemas.microsoft.com/office/powerpoint/2010/main" val="306021691"/>
              </p:ext>
            </p:extLst>
          </p:nvPr>
        </p:nvGraphicFramePr>
        <p:xfrm>
          <a:off x="4191092" y="1861389"/>
          <a:ext cx="2380481" cy="1728205"/>
        </p:xfrm>
        <a:graphic>
          <a:graphicData uri="http://schemas.openxmlformats.org/drawingml/2006/table">
            <a:tbl>
              <a:tblPr firstRow="1" bandRow="1">
                <a:tableStyleId>{E929F9F4-4A8F-4326-A1B4-22849713DDAB}</a:tableStyleId>
              </a:tblPr>
              <a:tblGrid>
                <a:gridCol w="614680">
                  <a:extLst>
                    <a:ext uri="{9D8B030D-6E8A-4147-A177-3AD203B41FA5}">
                      <a16:colId xmlns:a16="http://schemas.microsoft.com/office/drawing/2014/main" val="1980969074"/>
                    </a:ext>
                  </a:extLst>
                </a:gridCol>
                <a:gridCol w="582803">
                  <a:extLst>
                    <a:ext uri="{9D8B030D-6E8A-4147-A177-3AD203B41FA5}">
                      <a16:colId xmlns:a16="http://schemas.microsoft.com/office/drawing/2014/main" val="1224993307"/>
                    </a:ext>
                  </a:extLst>
                </a:gridCol>
                <a:gridCol w="591499">
                  <a:extLst>
                    <a:ext uri="{9D8B030D-6E8A-4147-A177-3AD203B41FA5}">
                      <a16:colId xmlns:a16="http://schemas.microsoft.com/office/drawing/2014/main" val="1728543872"/>
                    </a:ext>
                  </a:extLst>
                </a:gridCol>
                <a:gridCol w="591499">
                  <a:extLst>
                    <a:ext uri="{9D8B030D-6E8A-4147-A177-3AD203B41FA5}">
                      <a16:colId xmlns:a16="http://schemas.microsoft.com/office/drawing/2014/main" val="3206895851"/>
                    </a:ext>
                  </a:extLst>
                </a:gridCol>
              </a:tblGrid>
              <a:tr h="239766">
                <a:tc>
                  <a:txBody>
                    <a:bodyPr/>
                    <a:lstStyle/>
                    <a:p>
                      <a:r>
                        <a:rPr lang="en-US" altLang="zh-TW" sz="1050" dirty="0"/>
                        <a:t>Testing</a:t>
                      </a:r>
                      <a:endParaRPr lang="zh-TW" altLang="en-US" sz="1050" dirty="0"/>
                    </a:p>
                  </a:txBody>
                  <a:tcPr/>
                </a:tc>
                <a:tc>
                  <a:txBody>
                    <a:bodyPr/>
                    <a:lstStyle/>
                    <a:p>
                      <a:r>
                        <a:rPr lang="en-US" altLang="zh-TW" sz="1050" b="0" kern="1200" dirty="0">
                          <a:solidFill>
                            <a:schemeClr val="lt1"/>
                          </a:solidFill>
                          <a:effectLst/>
                        </a:rPr>
                        <a:t>MAPE</a:t>
                      </a:r>
                      <a:endParaRPr lang="zh-TW" altLang="en-US" sz="1050" dirty="0"/>
                    </a:p>
                  </a:txBody>
                  <a:tcPr/>
                </a:tc>
                <a:tc>
                  <a:txBody>
                    <a:bodyPr/>
                    <a:lstStyle/>
                    <a:p>
                      <a:r>
                        <a:rPr lang="en-US" altLang="zh-TW" sz="1050" b="0" kern="1200" dirty="0">
                          <a:solidFill>
                            <a:schemeClr val="lt1"/>
                          </a:solidFill>
                          <a:effectLst/>
                        </a:rPr>
                        <a:t>MSE</a:t>
                      </a:r>
                      <a:endParaRPr lang="zh-TW" altLang="en-US" sz="1050" dirty="0"/>
                    </a:p>
                  </a:txBody>
                  <a:tcPr/>
                </a:tc>
                <a:tc>
                  <a:txBody>
                    <a:bodyPr/>
                    <a:lstStyle/>
                    <a:p>
                      <a:r>
                        <a:rPr lang="en-US" altLang="zh-TW" sz="1050" dirty="0"/>
                        <a:t>RMSE</a:t>
                      </a:r>
                      <a:endParaRPr lang="zh-TW" altLang="en-US" sz="1050" dirty="0"/>
                    </a:p>
                  </a:txBody>
                  <a:tcPr/>
                </a:tc>
                <a:extLst>
                  <a:ext uri="{0D108BD9-81ED-4DB2-BD59-A6C34878D82A}">
                    <a16:rowId xmlns:a16="http://schemas.microsoft.com/office/drawing/2014/main" val="2352815255"/>
                  </a:ext>
                </a:extLst>
              </a:tr>
              <a:tr h="295349">
                <a:tc>
                  <a:txBody>
                    <a:bodyPr/>
                    <a:lstStyle/>
                    <a:p>
                      <a:r>
                        <a:rPr lang="en-US" altLang="zh-TW" sz="1050" b="0" kern="1200" dirty="0">
                          <a:solidFill>
                            <a:schemeClr val="lt1"/>
                          </a:solidFill>
                          <a:effectLst/>
                        </a:rPr>
                        <a:t>LR</a:t>
                      </a:r>
                      <a:endParaRPr lang="zh-TW" altLang="en-US" sz="1050" dirty="0"/>
                    </a:p>
                  </a:txBody>
                  <a:tcPr/>
                </a:tc>
                <a:tc>
                  <a:txBody>
                    <a:bodyPr/>
                    <a:lstStyle/>
                    <a:p>
                      <a:r>
                        <a:rPr lang="en-US" altLang="zh-TW" sz="1050" b="1" u="sng" kern="1200" dirty="0">
                          <a:solidFill>
                            <a:srgbClr val="FF0000"/>
                          </a:solidFill>
                          <a:effectLst/>
                        </a:rPr>
                        <a:t>0.2025</a:t>
                      </a:r>
                      <a:endParaRPr lang="zh-TW" altLang="en-US" sz="1050" b="1" u="sng" dirty="0">
                        <a:solidFill>
                          <a:srgbClr val="FF0000"/>
                        </a:solidFill>
                      </a:endParaRPr>
                    </a:p>
                  </a:txBody>
                  <a:tcPr>
                    <a:solidFill>
                      <a:srgbClr val="FFFF00"/>
                    </a:solidFill>
                  </a:tcPr>
                </a:tc>
                <a:tc>
                  <a:txBody>
                    <a:bodyPr/>
                    <a:lstStyle/>
                    <a:p>
                      <a:r>
                        <a:rPr lang="en-US" altLang="zh-TW" sz="1050" b="1" u="sng" kern="1200" dirty="0">
                          <a:solidFill>
                            <a:srgbClr val="FF0000"/>
                          </a:solidFill>
                          <a:effectLst/>
                        </a:rPr>
                        <a:t>0.0030</a:t>
                      </a:r>
                      <a:endParaRPr lang="zh-TW" altLang="en-US" sz="1050" b="1" u="sng" dirty="0">
                        <a:solidFill>
                          <a:srgbClr val="FF0000"/>
                        </a:solidFill>
                      </a:endParaRPr>
                    </a:p>
                  </a:txBody>
                  <a:tcPr>
                    <a:solidFill>
                      <a:srgbClr val="FFFF00"/>
                    </a:solidFill>
                  </a:tcPr>
                </a:tc>
                <a:tc>
                  <a:txBody>
                    <a:bodyPr/>
                    <a:lstStyle/>
                    <a:p>
                      <a:r>
                        <a:rPr lang="en-US" altLang="zh-TW" sz="1050" b="1" u="sng" dirty="0">
                          <a:solidFill>
                            <a:srgbClr val="FF0000"/>
                          </a:solidFill>
                        </a:rPr>
                        <a:t>0.0549</a:t>
                      </a:r>
                      <a:endParaRPr lang="zh-TW" altLang="en-US" sz="1050" b="1" u="sng" dirty="0">
                        <a:solidFill>
                          <a:srgbClr val="FF0000"/>
                        </a:solidFill>
                      </a:endParaRPr>
                    </a:p>
                  </a:txBody>
                  <a:tcPr>
                    <a:solidFill>
                      <a:srgbClr val="FFFF00"/>
                    </a:solidFill>
                  </a:tcPr>
                </a:tc>
                <a:extLst>
                  <a:ext uri="{0D108BD9-81ED-4DB2-BD59-A6C34878D82A}">
                    <a16:rowId xmlns:a16="http://schemas.microsoft.com/office/drawing/2014/main" val="907425430"/>
                  </a:ext>
                </a:extLst>
              </a:tr>
              <a:tr h="295349">
                <a:tc>
                  <a:txBody>
                    <a:bodyPr/>
                    <a:lstStyle/>
                    <a:p>
                      <a:r>
                        <a:rPr lang="en-US" altLang="zh-TW" sz="1050" b="0" kern="1200" dirty="0">
                          <a:solidFill>
                            <a:schemeClr val="lt1"/>
                          </a:solidFill>
                          <a:effectLst/>
                        </a:rPr>
                        <a:t>TREE</a:t>
                      </a:r>
                      <a:endParaRPr lang="zh-TW" altLang="en-US" sz="1050" dirty="0"/>
                    </a:p>
                  </a:txBody>
                  <a:tcPr/>
                </a:tc>
                <a:tc>
                  <a:txBody>
                    <a:bodyPr/>
                    <a:lstStyle/>
                    <a:p>
                      <a:r>
                        <a:rPr lang="en-US" altLang="zh-TW" sz="1050" b="0" kern="1200" dirty="0">
                          <a:solidFill>
                            <a:schemeClr val="bg1"/>
                          </a:solidFill>
                          <a:effectLst/>
                        </a:rPr>
                        <a:t>1.4743</a:t>
                      </a:r>
                      <a:endParaRPr lang="zh-TW" altLang="en-US" sz="1050" dirty="0">
                        <a:solidFill>
                          <a:schemeClr val="bg1"/>
                        </a:solidFill>
                      </a:endParaRPr>
                    </a:p>
                  </a:txBody>
                  <a:tcPr/>
                </a:tc>
                <a:tc>
                  <a:txBody>
                    <a:bodyPr/>
                    <a:lstStyle/>
                    <a:p>
                      <a:r>
                        <a:rPr lang="en-US" altLang="zh-TW" sz="1050" dirty="0">
                          <a:solidFill>
                            <a:schemeClr val="bg1"/>
                          </a:solidFill>
                        </a:rPr>
                        <a:t>0.0740</a:t>
                      </a:r>
                      <a:endParaRPr lang="zh-TW" altLang="en-US" sz="1050" dirty="0">
                        <a:solidFill>
                          <a:schemeClr val="bg1"/>
                        </a:solidFill>
                      </a:endParaRPr>
                    </a:p>
                  </a:txBody>
                  <a:tcPr/>
                </a:tc>
                <a:tc>
                  <a:txBody>
                    <a:bodyPr/>
                    <a:lstStyle/>
                    <a:p>
                      <a:r>
                        <a:rPr lang="en-US" altLang="zh-TW" sz="1050" dirty="0">
                          <a:solidFill>
                            <a:schemeClr val="bg1"/>
                          </a:solidFill>
                        </a:rPr>
                        <a:t>0.2722</a:t>
                      </a:r>
                      <a:endParaRPr lang="zh-TW" altLang="en-US" sz="1050" dirty="0">
                        <a:solidFill>
                          <a:schemeClr val="bg1"/>
                        </a:solidFill>
                      </a:endParaRPr>
                    </a:p>
                  </a:txBody>
                  <a:tcPr/>
                </a:tc>
                <a:extLst>
                  <a:ext uri="{0D108BD9-81ED-4DB2-BD59-A6C34878D82A}">
                    <a16:rowId xmlns:a16="http://schemas.microsoft.com/office/drawing/2014/main" val="2283759297"/>
                  </a:ext>
                </a:extLst>
              </a:tr>
              <a:tr h="295349">
                <a:tc>
                  <a:txBody>
                    <a:bodyPr/>
                    <a:lstStyle/>
                    <a:p>
                      <a:r>
                        <a:rPr lang="en-US" altLang="zh-TW" sz="1050" dirty="0"/>
                        <a:t>RF</a:t>
                      </a:r>
                      <a:endParaRPr lang="zh-TW" altLang="en-US" sz="1050" dirty="0"/>
                    </a:p>
                  </a:txBody>
                  <a:tcPr/>
                </a:tc>
                <a:tc>
                  <a:txBody>
                    <a:bodyPr/>
                    <a:lstStyle/>
                    <a:p>
                      <a:r>
                        <a:rPr lang="en-US" altLang="zh-TW" sz="1050" dirty="0">
                          <a:solidFill>
                            <a:schemeClr val="bg1"/>
                          </a:solidFill>
                        </a:rPr>
                        <a:t>2.2355</a:t>
                      </a:r>
                      <a:endParaRPr lang="zh-TW" altLang="en-US" sz="1050" dirty="0">
                        <a:solidFill>
                          <a:schemeClr val="bg1"/>
                        </a:solidFill>
                      </a:endParaRPr>
                    </a:p>
                  </a:txBody>
                  <a:tcPr/>
                </a:tc>
                <a:tc>
                  <a:txBody>
                    <a:bodyPr/>
                    <a:lstStyle/>
                    <a:p>
                      <a:r>
                        <a:rPr lang="en-US" altLang="zh-TW" sz="1050" b="0" u="none" dirty="0">
                          <a:solidFill>
                            <a:schemeClr val="bg1"/>
                          </a:solidFill>
                        </a:rPr>
                        <a:t>0.1328</a:t>
                      </a:r>
                      <a:endParaRPr lang="zh-TW" altLang="en-US" sz="1050" b="0" u="none" dirty="0">
                        <a:solidFill>
                          <a:schemeClr val="bg1"/>
                        </a:solidFill>
                      </a:endParaRPr>
                    </a:p>
                  </a:txBody>
                  <a:tcPr/>
                </a:tc>
                <a:tc>
                  <a:txBody>
                    <a:bodyPr/>
                    <a:lstStyle/>
                    <a:p>
                      <a:r>
                        <a:rPr lang="en-US" altLang="zh-TW" sz="1050" b="0" u="none" dirty="0">
                          <a:solidFill>
                            <a:schemeClr val="bg1"/>
                          </a:solidFill>
                        </a:rPr>
                        <a:t>0.3644</a:t>
                      </a:r>
                      <a:endParaRPr lang="zh-TW" altLang="en-US" sz="1050" b="0" u="none" dirty="0">
                        <a:solidFill>
                          <a:schemeClr val="bg1"/>
                        </a:solidFill>
                      </a:endParaRPr>
                    </a:p>
                  </a:txBody>
                  <a:tcPr/>
                </a:tc>
                <a:extLst>
                  <a:ext uri="{0D108BD9-81ED-4DB2-BD59-A6C34878D82A}">
                    <a16:rowId xmlns:a16="http://schemas.microsoft.com/office/drawing/2014/main" val="2535492039"/>
                  </a:ext>
                </a:extLst>
              </a:tr>
              <a:tr h="295349">
                <a:tc>
                  <a:txBody>
                    <a:bodyPr/>
                    <a:lstStyle/>
                    <a:p>
                      <a:r>
                        <a:rPr lang="en-US" altLang="zh-TW" sz="1050" b="0" kern="1200" dirty="0">
                          <a:solidFill>
                            <a:schemeClr val="lt1"/>
                          </a:solidFill>
                          <a:effectLst/>
                        </a:rPr>
                        <a:t>XGB</a:t>
                      </a:r>
                      <a:endParaRPr lang="zh-TW" altLang="en-US" sz="1050" dirty="0"/>
                    </a:p>
                  </a:txBody>
                  <a:tcPr/>
                </a:tc>
                <a:tc>
                  <a:txBody>
                    <a:bodyPr/>
                    <a:lstStyle/>
                    <a:p>
                      <a:r>
                        <a:rPr lang="en-US" altLang="zh-TW" sz="1050" b="0" kern="1200" dirty="0">
                          <a:solidFill>
                            <a:schemeClr val="bg1"/>
                          </a:solidFill>
                          <a:effectLst/>
                        </a:rPr>
                        <a:t>1.4071</a:t>
                      </a:r>
                      <a:endParaRPr lang="zh-TW" altLang="en-US" sz="1050" dirty="0">
                        <a:solidFill>
                          <a:schemeClr val="bg1"/>
                        </a:solidFill>
                      </a:endParaRPr>
                    </a:p>
                  </a:txBody>
                  <a:tcPr/>
                </a:tc>
                <a:tc>
                  <a:txBody>
                    <a:bodyPr/>
                    <a:lstStyle/>
                    <a:p>
                      <a:r>
                        <a:rPr lang="en-US" altLang="zh-TW" sz="1050" dirty="0">
                          <a:solidFill>
                            <a:schemeClr val="bg1"/>
                          </a:solidFill>
                        </a:rPr>
                        <a:t>0.0608</a:t>
                      </a:r>
                      <a:endParaRPr lang="zh-TW" altLang="en-US" sz="1050" dirty="0">
                        <a:solidFill>
                          <a:schemeClr val="bg1"/>
                        </a:solidFill>
                      </a:endParaRPr>
                    </a:p>
                  </a:txBody>
                  <a:tcPr/>
                </a:tc>
                <a:tc>
                  <a:txBody>
                    <a:bodyPr/>
                    <a:lstStyle/>
                    <a:p>
                      <a:r>
                        <a:rPr lang="en-US" altLang="zh-TW" sz="1050" dirty="0">
                          <a:solidFill>
                            <a:schemeClr val="bg1"/>
                          </a:solidFill>
                        </a:rPr>
                        <a:t>0.2466</a:t>
                      </a:r>
                      <a:endParaRPr lang="zh-TW" altLang="en-US" sz="1050" dirty="0">
                        <a:solidFill>
                          <a:schemeClr val="bg1"/>
                        </a:solidFill>
                      </a:endParaRPr>
                    </a:p>
                  </a:txBody>
                  <a:tcPr/>
                </a:tc>
                <a:extLst>
                  <a:ext uri="{0D108BD9-81ED-4DB2-BD59-A6C34878D82A}">
                    <a16:rowId xmlns:a16="http://schemas.microsoft.com/office/drawing/2014/main" val="4256950967"/>
                  </a:ext>
                </a:extLst>
              </a:tr>
              <a:tr h="295349">
                <a:tc>
                  <a:txBody>
                    <a:bodyPr/>
                    <a:lstStyle/>
                    <a:p>
                      <a:r>
                        <a:rPr lang="en-US" altLang="zh-TW" sz="1050" b="0" kern="1200" dirty="0">
                          <a:solidFill>
                            <a:schemeClr val="lt1"/>
                          </a:solidFill>
                          <a:effectLst/>
                        </a:rPr>
                        <a:t>SVM</a:t>
                      </a:r>
                      <a:endParaRPr lang="zh-TW" altLang="en-US" sz="1050" dirty="0"/>
                    </a:p>
                  </a:txBody>
                  <a:tcPr/>
                </a:tc>
                <a:tc>
                  <a:txBody>
                    <a:bodyPr/>
                    <a:lstStyle/>
                    <a:p>
                      <a:r>
                        <a:rPr lang="en-US" altLang="zh-TW" sz="1050" b="0" kern="1200" dirty="0">
                          <a:solidFill>
                            <a:srgbClr val="4DD1F7"/>
                          </a:solidFill>
                          <a:effectLst/>
                          <a:highlight>
                            <a:srgbClr val="FFFF00"/>
                          </a:highlight>
                        </a:rPr>
                        <a:t>0.2636</a:t>
                      </a:r>
                      <a:endParaRPr lang="zh-TW" altLang="en-US" sz="1050" dirty="0">
                        <a:solidFill>
                          <a:srgbClr val="4DD1F7"/>
                        </a:solidFill>
                        <a:highlight>
                          <a:srgbClr val="FFFF00"/>
                        </a:highlight>
                      </a:endParaRPr>
                    </a:p>
                  </a:txBody>
                  <a:tcPr/>
                </a:tc>
                <a:tc>
                  <a:txBody>
                    <a:bodyPr/>
                    <a:lstStyle/>
                    <a:p>
                      <a:r>
                        <a:rPr lang="en-US" altLang="zh-TW" sz="1050" u="none" dirty="0">
                          <a:solidFill>
                            <a:srgbClr val="4DD1F7"/>
                          </a:solidFill>
                          <a:highlight>
                            <a:srgbClr val="FFFF00"/>
                          </a:highlight>
                        </a:rPr>
                        <a:t>0.0046</a:t>
                      </a:r>
                      <a:endParaRPr lang="zh-TW" altLang="en-US" sz="1050" u="none" dirty="0">
                        <a:solidFill>
                          <a:srgbClr val="4DD1F7"/>
                        </a:solidFill>
                        <a:highlight>
                          <a:srgbClr val="FFFF00"/>
                        </a:highlight>
                      </a:endParaRPr>
                    </a:p>
                  </a:txBody>
                  <a:tcPr/>
                </a:tc>
                <a:tc>
                  <a:txBody>
                    <a:bodyPr/>
                    <a:lstStyle/>
                    <a:p>
                      <a:r>
                        <a:rPr lang="en-US" altLang="zh-TW" sz="1050" dirty="0">
                          <a:solidFill>
                            <a:srgbClr val="4DD1F7"/>
                          </a:solidFill>
                          <a:highlight>
                            <a:srgbClr val="FFFF00"/>
                          </a:highlight>
                        </a:rPr>
                        <a:t>0.0681</a:t>
                      </a:r>
                      <a:endParaRPr lang="zh-TW" altLang="en-US" sz="1050" dirty="0">
                        <a:solidFill>
                          <a:srgbClr val="4DD1F7"/>
                        </a:solidFill>
                        <a:highlight>
                          <a:srgbClr val="FFFF00"/>
                        </a:highlight>
                      </a:endParaRPr>
                    </a:p>
                  </a:txBody>
                  <a:tcPr/>
                </a:tc>
                <a:extLst>
                  <a:ext uri="{0D108BD9-81ED-4DB2-BD59-A6C34878D82A}">
                    <a16:rowId xmlns:a16="http://schemas.microsoft.com/office/drawing/2014/main" val="167411400"/>
                  </a:ext>
                </a:extLst>
              </a:tr>
            </a:tbl>
          </a:graphicData>
        </a:graphic>
      </p:graphicFrame>
      <p:sp>
        <p:nvSpPr>
          <p:cNvPr id="5" name="文字方塊 4">
            <a:extLst>
              <a:ext uri="{FF2B5EF4-FFF2-40B4-BE49-F238E27FC236}">
                <a16:creationId xmlns:a16="http://schemas.microsoft.com/office/drawing/2014/main" id="{C5AF237E-70D1-2891-D3E0-D45396CCC3FC}"/>
              </a:ext>
            </a:extLst>
          </p:cNvPr>
          <p:cNvSpPr txBox="1"/>
          <p:nvPr/>
        </p:nvSpPr>
        <p:spPr>
          <a:xfrm>
            <a:off x="2978115" y="1163342"/>
            <a:ext cx="2281496" cy="369332"/>
          </a:xfrm>
          <a:prstGeom prst="rect">
            <a:avLst/>
          </a:prstGeom>
          <a:noFill/>
        </p:spPr>
        <p:txBody>
          <a:bodyPr wrap="square" rtlCol="0">
            <a:spAutoFit/>
          </a:bodyPr>
          <a:lstStyle/>
          <a:p>
            <a:endParaRPr lang="en-US" altLang="zh-TW" b="1" dirty="0"/>
          </a:p>
        </p:txBody>
      </p:sp>
      <p:sp>
        <p:nvSpPr>
          <p:cNvPr id="6" name="文字方塊 5">
            <a:extLst>
              <a:ext uri="{FF2B5EF4-FFF2-40B4-BE49-F238E27FC236}">
                <a16:creationId xmlns:a16="http://schemas.microsoft.com/office/drawing/2014/main" id="{CC34AF67-1B3B-710E-81AE-E097648CCF5E}"/>
              </a:ext>
            </a:extLst>
          </p:cNvPr>
          <p:cNvSpPr txBox="1"/>
          <p:nvPr/>
        </p:nvSpPr>
        <p:spPr>
          <a:xfrm>
            <a:off x="3373732" y="1735187"/>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8" name="文字方塊 7">
            <a:extLst>
              <a:ext uri="{FF2B5EF4-FFF2-40B4-BE49-F238E27FC236}">
                <a16:creationId xmlns:a16="http://schemas.microsoft.com/office/drawing/2014/main" id="{17D166B4-1095-BF7F-6C96-DDDFCD6C23A9}"/>
              </a:ext>
            </a:extLst>
          </p:cNvPr>
          <p:cNvSpPr txBox="1"/>
          <p:nvPr/>
        </p:nvSpPr>
        <p:spPr>
          <a:xfrm>
            <a:off x="3346959" y="4097672"/>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9" name="文字方塊 8">
            <a:extLst>
              <a:ext uri="{FF2B5EF4-FFF2-40B4-BE49-F238E27FC236}">
                <a16:creationId xmlns:a16="http://schemas.microsoft.com/office/drawing/2014/main" id="{81421F11-9C3C-8FCA-170F-8F8EF781E439}"/>
              </a:ext>
            </a:extLst>
          </p:cNvPr>
          <p:cNvSpPr txBox="1"/>
          <p:nvPr/>
        </p:nvSpPr>
        <p:spPr>
          <a:xfrm>
            <a:off x="7013676" y="1721275"/>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10" name="文字方塊 9">
            <a:extLst>
              <a:ext uri="{FF2B5EF4-FFF2-40B4-BE49-F238E27FC236}">
                <a16:creationId xmlns:a16="http://schemas.microsoft.com/office/drawing/2014/main" id="{332A5FDF-C696-DF79-362B-3457F586D799}"/>
              </a:ext>
            </a:extLst>
          </p:cNvPr>
          <p:cNvSpPr txBox="1"/>
          <p:nvPr/>
        </p:nvSpPr>
        <p:spPr>
          <a:xfrm>
            <a:off x="6975686" y="4070427"/>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13" name="文字方塊 12">
            <a:extLst>
              <a:ext uri="{FF2B5EF4-FFF2-40B4-BE49-F238E27FC236}">
                <a16:creationId xmlns:a16="http://schemas.microsoft.com/office/drawing/2014/main" id="{78DB752A-CD57-95FA-CF92-8869104550FC}"/>
              </a:ext>
            </a:extLst>
          </p:cNvPr>
          <p:cNvSpPr txBox="1"/>
          <p:nvPr/>
        </p:nvSpPr>
        <p:spPr>
          <a:xfrm>
            <a:off x="10994104" y="1695491"/>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14" name="文字方塊 13">
            <a:extLst>
              <a:ext uri="{FF2B5EF4-FFF2-40B4-BE49-F238E27FC236}">
                <a16:creationId xmlns:a16="http://schemas.microsoft.com/office/drawing/2014/main" id="{C24741D7-BDD7-F790-1150-E7155C8D3322}"/>
              </a:ext>
            </a:extLst>
          </p:cNvPr>
          <p:cNvSpPr txBox="1"/>
          <p:nvPr/>
        </p:nvSpPr>
        <p:spPr>
          <a:xfrm>
            <a:off x="10977808" y="4140323"/>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(rank10)</a:t>
            </a:r>
          </a:p>
        </p:txBody>
      </p:sp>
      <p:sp>
        <p:nvSpPr>
          <p:cNvPr id="15" name="文字方塊 14">
            <a:extLst>
              <a:ext uri="{FF2B5EF4-FFF2-40B4-BE49-F238E27FC236}">
                <a16:creationId xmlns:a16="http://schemas.microsoft.com/office/drawing/2014/main" id="{26BE9C22-2FB1-CC15-4A37-0B3EF223E010}"/>
              </a:ext>
            </a:extLst>
          </p:cNvPr>
          <p:cNvSpPr txBox="1"/>
          <p:nvPr/>
        </p:nvSpPr>
        <p:spPr>
          <a:xfrm>
            <a:off x="7427885" y="1724852"/>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(all)</a:t>
            </a:r>
          </a:p>
        </p:txBody>
      </p:sp>
      <p:sp>
        <p:nvSpPr>
          <p:cNvPr id="18" name="文字方塊 17">
            <a:extLst>
              <a:ext uri="{FF2B5EF4-FFF2-40B4-BE49-F238E27FC236}">
                <a16:creationId xmlns:a16="http://schemas.microsoft.com/office/drawing/2014/main" id="{E47C4950-7F81-5062-A023-8A1DB1997709}"/>
              </a:ext>
            </a:extLst>
          </p:cNvPr>
          <p:cNvSpPr txBox="1"/>
          <p:nvPr/>
        </p:nvSpPr>
        <p:spPr>
          <a:xfrm>
            <a:off x="7407979" y="4068044"/>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(all)</a:t>
            </a:r>
          </a:p>
        </p:txBody>
      </p:sp>
      <p:sp>
        <p:nvSpPr>
          <p:cNvPr id="19" name="文字方塊 18">
            <a:extLst>
              <a:ext uri="{FF2B5EF4-FFF2-40B4-BE49-F238E27FC236}">
                <a16:creationId xmlns:a16="http://schemas.microsoft.com/office/drawing/2014/main" id="{16ABE0BB-3123-2B61-0CD0-AA0A259BD837}"/>
              </a:ext>
            </a:extLst>
          </p:cNvPr>
          <p:cNvSpPr txBox="1"/>
          <p:nvPr/>
        </p:nvSpPr>
        <p:spPr>
          <a:xfrm>
            <a:off x="11402087" y="1687534"/>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(all)</a:t>
            </a:r>
          </a:p>
        </p:txBody>
      </p:sp>
      <p:sp>
        <p:nvSpPr>
          <p:cNvPr id="20" name="文字方塊 19">
            <a:extLst>
              <a:ext uri="{FF2B5EF4-FFF2-40B4-BE49-F238E27FC236}">
                <a16:creationId xmlns:a16="http://schemas.microsoft.com/office/drawing/2014/main" id="{2588B858-E558-186C-D70D-BC6A516FBF5B}"/>
              </a:ext>
            </a:extLst>
          </p:cNvPr>
          <p:cNvSpPr txBox="1"/>
          <p:nvPr/>
        </p:nvSpPr>
        <p:spPr>
          <a:xfrm>
            <a:off x="11389049" y="4127065"/>
            <a:ext cx="1049425" cy="369332"/>
          </a:xfrm>
          <a:prstGeom prst="rect">
            <a:avLst/>
          </a:prstGeom>
          <a:noFill/>
        </p:spPr>
        <p:txBody>
          <a:bodyPr wrap="square" rtlCol="0">
            <a:spAutoFit/>
          </a:bodyPr>
          <a:lstStyle/>
          <a:p>
            <a:pPr algn="ctr"/>
            <a:r>
              <a:rPr lang="en-US" altLang="zh-TW" sz="900" dirty="0">
                <a:solidFill>
                  <a:schemeClr val="bg1"/>
                </a:solidFill>
                <a:highlight>
                  <a:srgbClr val="FF00FF"/>
                </a:highlight>
              </a:rPr>
              <a:t>Count</a:t>
            </a:r>
          </a:p>
          <a:p>
            <a:pPr algn="ctr"/>
            <a:r>
              <a:rPr lang="en-US" altLang="zh-TW" sz="900" dirty="0">
                <a:solidFill>
                  <a:schemeClr val="bg1"/>
                </a:solidFill>
                <a:highlight>
                  <a:srgbClr val="FF00FF"/>
                </a:highlight>
              </a:rPr>
              <a:t>(all)</a:t>
            </a:r>
          </a:p>
        </p:txBody>
      </p:sp>
    </p:spTree>
    <p:extLst>
      <p:ext uri="{BB962C8B-B14F-4D97-AF65-F5344CB8AC3E}">
        <p14:creationId xmlns:p14="http://schemas.microsoft.com/office/powerpoint/2010/main" val="3288718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246C01BE-43BF-4EEF-ADDF-BFB7B6512A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6">
            <a:extLst>
              <a:ext uri="{FF2B5EF4-FFF2-40B4-BE49-F238E27FC236}">
                <a16:creationId xmlns:a16="http://schemas.microsoft.com/office/drawing/2014/main" id="{E4E247A4-0C10-4368-B6E1-2830E27BCFB3}"/>
              </a:ext>
            </a:extLst>
          </p:cNvPr>
          <p:cNvSpPr>
            <a:spLocks noChangeArrowheads="1"/>
          </p:cNvSpPr>
          <p:nvPr/>
        </p:nvSpPr>
        <p:spPr bwMode="auto">
          <a:xfrm>
            <a:off x="1803400" y="1195388"/>
            <a:ext cx="2557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Outline</a:t>
            </a:r>
            <a:endParaRPr lang="zh-CN" altLang="en-US" sz="1800">
              <a:latin typeface="Arial" panose="020B0604020202020204" pitchFamily="34" charset="0"/>
            </a:endParaRPr>
          </a:p>
        </p:txBody>
      </p:sp>
      <p:sp>
        <p:nvSpPr>
          <p:cNvPr id="5124" name="!!矩形 5">
            <a:extLst>
              <a:ext uri="{FF2B5EF4-FFF2-40B4-BE49-F238E27FC236}">
                <a16:creationId xmlns:a16="http://schemas.microsoft.com/office/drawing/2014/main" id="{2052154C-8483-460E-8BED-ECAAF9B3781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5" name="!!矩形 6">
            <a:extLst>
              <a:ext uri="{FF2B5EF4-FFF2-40B4-BE49-F238E27FC236}">
                <a16:creationId xmlns:a16="http://schemas.microsoft.com/office/drawing/2014/main" id="{5A5DC82F-1649-45DD-A234-D550EA85C6F3}"/>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6" name="矩形 7">
            <a:extLst>
              <a:ext uri="{FF2B5EF4-FFF2-40B4-BE49-F238E27FC236}">
                <a16:creationId xmlns:a16="http://schemas.microsoft.com/office/drawing/2014/main" id="{90145DC9-CA4D-4222-B34A-72320A5CA1BA}"/>
              </a:ext>
            </a:extLst>
          </p:cNvPr>
          <p:cNvSpPr>
            <a:spLocks noChangeArrowheads="1"/>
          </p:cNvSpPr>
          <p:nvPr/>
        </p:nvSpPr>
        <p:spPr bwMode="auto">
          <a:xfrm>
            <a:off x="5186363" y="1555751"/>
            <a:ext cx="5081587" cy="437261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6A36CCF9-F811-45F4-94E5-9758A9326640}"/>
              </a:ext>
            </a:extLst>
          </p:cNvPr>
          <p:cNvSpPr/>
          <p:nvPr/>
        </p:nvSpPr>
        <p:spPr bwMode="auto">
          <a:xfrm>
            <a:off x="6473698" y="178838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5B33BD90-0B33-4891-9BA8-AEAA11C7BB95}"/>
              </a:ext>
            </a:extLst>
          </p:cNvPr>
          <p:cNvSpPr/>
          <p:nvPr/>
        </p:nvSpPr>
        <p:spPr bwMode="auto">
          <a:xfrm>
            <a:off x="5534691" y="1793150"/>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F5328B1F-1FF0-45C4-949C-0941E5404299}"/>
              </a:ext>
            </a:extLst>
          </p:cNvPr>
          <p:cNvSpPr/>
          <p:nvPr/>
        </p:nvSpPr>
        <p:spPr bwMode="auto">
          <a:xfrm>
            <a:off x="6443189" y="3343093"/>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34DF45A5-3D11-4816-A6A5-0DC9A1360BF3}"/>
              </a:ext>
            </a:extLst>
          </p:cNvPr>
          <p:cNvSpPr/>
          <p:nvPr/>
        </p:nvSpPr>
        <p:spPr bwMode="auto">
          <a:xfrm>
            <a:off x="5521325" y="334309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E00957F4-AF24-4B8E-A220-3EDA42C2CAC6}"/>
              </a:ext>
            </a:extLst>
          </p:cNvPr>
          <p:cNvSpPr/>
          <p:nvPr/>
        </p:nvSpPr>
        <p:spPr bwMode="auto">
          <a:xfrm>
            <a:off x="6443189" y="412559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圓角 27">
            <a:extLst>
              <a:ext uri="{FF2B5EF4-FFF2-40B4-BE49-F238E27FC236}">
                <a16:creationId xmlns:a16="http://schemas.microsoft.com/office/drawing/2014/main" id="{F83D0D16-A011-4292-8FF5-83DD5BA42206}"/>
              </a:ext>
            </a:extLst>
          </p:cNvPr>
          <p:cNvSpPr/>
          <p:nvPr/>
        </p:nvSpPr>
        <p:spPr bwMode="auto">
          <a:xfrm>
            <a:off x="5521325" y="411646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圓角 28">
            <a:extLst>
              <a:ext uri="{FF2B5EF4-FFF2-40B4-BE49-F238E27FC236}">
                <a16:creationId xmlns:a16="http://schemas.microsoft.com/office/drawing/2014/main" id="{FF222289-50F5-49F0-85D7-E75348E73EAC}"/>
              </a:ext>
            </a:extLst>
          </p:cNvPr>
          <p:cNvSpPr/>
          <p:nvPr/>
        </p:nvSpPr>
        <p:spPr bwMode="auto">
          <a:xfrm>
            <a:off x="6443189" y="4899644"/>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圓角 29">
            <a:extLst>
              <a:ext uri="{FF2B5EF4-FFF2-40B4-BE49-F238E27FC236}">
                <a16:creationId xmlns:a16="http://schemas.microsoft.com/office/drawing/2014/main" id="{2D69B839-B31E-421A-AEE4-B0982E6B9050}"/>
              </a:ext>
            </a:extLst>
          </p:cNvPr>
          <p:cNvSpPr/>
          <p:nvPr/>
        </p:nvSpPr>
        <p:spPr bwMode="auto">
          <a:xfrm>
            <a:off x="5527200" y="4899644"/>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矩形: 圓角 14">
            <a:extLst>
              <a:ext uri="{FF2B5EF4-FFF2-40B4-BE49-F238E27FC236}">
                <a16:creationId xmlns:a16="http://schemas.microsoft.com/office/drawing/2014/main" id="{258A9BB3-D39D-4521-AD78-49C7F3AC2AC8}"/>
              </a:ext>
            </a:extLst>
          </p:cNvPr>
          <p:cNvSpPr/>
          <p:nvPr/>
        </p:nvSpPr>
        <p:spPr bwMode="auto">
          <a:xfrm>
            <a:off x="6443189" y="2569045"/>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圓角 15">
            <a:extLst>
              <a:ext uri="{FF2B5EF4-FFF2-40B4-BE49-F238E27FC236}">
                <a16:creationId xmlns:a16="http://schemas.microsoft.com/office/drawing/2014/main" id="{2D5555DD-5F9B-48AD-BD23-43B97EA41464}"/>
              </a:ext>
            </a:extLst>
          </p:cNvPr>
          <p:cNvSpPr/>
          <p:nvPr/>
        </p:nvSpPr>
        <p:spPr bwMode="auto">
          <a:xfrm>
            <a:off x="5521325" y="256904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3221779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a:extLst>
              <a:ext uri="{FF2B5EF4-FFF2-40B4-BE49-F238E27FC236}">
                <a16:creationId xmlns:a16="http://schemas.microsoft.com/office/drawing/2014/main" id="{26587CB1-D5F1-4A61-AB1D-CBF84CBD31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5">
            <a:extLst>
              <a:ext uri="{FF2B5EF4-FFF2-40B4-BE49-F238E27FC236}">
                <a16:creationId xmlns:a16="http://schemas.microsoft.com/office/drawing/2014/main" id="{E2CE095D-0F1E-4363-A258-D607E0DAF5EF}"/>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40" name="!!矩形 6">
            <a:extLst>
              <a:ext uri="{FF2B5EF4-FFF2-40B4-BE49-F238E27FC236}">
                <a16:creationId xmlns:a16="http://schemas.microsoft.com/office/drawing/2014/main" id="{84815156-DBCD-427A-A165-3AD500DCCFFA}"/>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41" name="矩形 7">
            <a:extLst>
              <a:ext uri="{FF2B5EF4-FFF2-40B4-BE49-F238E27FC236}">
                <a16:creationId xmlns:a16="http://schemas.microsoft.com/office/drawing/2014/main" id="{7B43D87A-777B-4B7E-8212-A4F11D334046}"/>
              </a:ext>
            </a:extLst>
          </p:cNvPr>
          <p:cNvSpPr>
            <a:spLocks noChangeArrowheads="1"/>
          </p:cNvSpPr>
          <p:nvPr/>
        </p:nvSpPr>
        <p:spPr bwMode="auto">
          <a:xfrm>
            <a:off x="2581275" y="1354138"/>
            <a:ext cx="7600950" cy="527050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2" name="矩形: 圓角 1">
            <a:extLst>
              <a:ext uri="{FF2B5EF4-FFF2-40B4-BE49-F238E27FC236}">
                <a16:creationId xmlns:a16="http://schemas.microsoft.com/office/drawing/2014/main" id="{96007720-A4CD-4119-A764-3B5151C5C117}"/>
              </a:ext>
            </a:extLst>
          </p:cNvPr>
          <p:cNvSpPr/>
          <p:nvPr/>
        </p:nvSpPr>
        <p:spPr bwMode="auto">
          <a:xfrm>
            <a:off x="2852738" y="5061504"/>
            <a:ext cx="1123950" cy="12001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40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p>
        </p:txBody>
      </p:sp>
      <p:sp>
        <p:nvSpPr>
          <p:cNvPr id="19" name="矩形: 圓角 18">
            <a:extLst>
              <a:ext uri="{FF2B5EF4-FFF2-40B4-BE49-F238E27FC236}">
                <a16:creationId xmlns:a16="http://schemas.microsoft.com/office/drawing/2014/main" id="{1A1E1CE7-B42A-4513-9FBB-D3E63008F19D}"/>
              </a:ext>
            </a:extLst>
          </p:cNvPr>
          <p:cNvSpPr/>
          <p:nvPr/>
        </p:nvSpPr>
        <p:spPr bwMode="auto">
          <a:xfrm>
            <a:off x="4248151" y="5061504"/>
            <a:ext cx="4913312" cy="119856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圓角 17">
            <a:extLst>
              <a:ext uri="{FF2B5EF4-FFF2-40B4-BE49-F238E27FC236}">
                <a16:creationId xmlns:a16="http://schemas.microsoft.com/office/drawing/2014/main" id="{66CE08CA-58CE-45F2-847D-9EB07E356135}"/>
              </a:ext>
            </a:extLst>
          </p:cNvPr>
          <p:cNvSpPr/>
          <p:nvPr/>
        </p:nvSpPr>
        <p:spPr bwMode="auto">
          <a:xfrm>
            <a:off x="6320157" y="1558718"/>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圓角 20">
            <a:extLst>
              <a:ext uri="{FF2B5EF4-FFF2-40B4-BE49-F238E27FC236}">
                <a16:creationId xmlns:a16="http://schemas.microsoft.com/office/drawing/2014/main" id="{A2DB175A-1295-446A-9C41-F949A9EE4489}"/>
              </a:ext>
            </a:extLst>
          </p:cNvPr>
          <p:cNvSpPr/>
          <p:nvPr/>
        </p:nvSpPr>
        <p:spPr bwMode="auto">
          <a:xfrm>
            <a:off x="5381150" y="1563481"/>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2" name="矩形: 圓角 21">
            <a:extLst>
              <a:ext uri="{FF2B5EF4-FFF2-40B4-BE49-F238E27FC236}">
                <a16:creationId xmlns:a16="http://schemas.microsoft.com/office/drawing/2014/main" id="{CFBF065C-14AD-4208-ADE6-D57E9BE0454B}"/>
              </a:ext>
            </a:extLst>
          </p:cNvPr>
          <p:cNvSpPr/>
          <p:nvPr/>
        </p:nvSpPr>
        <p:spPr bwMode="auto">
          <a:xfrm>
            <a:off x="6320157" y="242930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83F87668-D086-4E60-9623-D005662C50E9}"/>
              </a:ext>
            </a:extLst>
          </p:cNvPr>
          <p:cNvSpPr/>
          <p:nvPr/>
        </p:nvSpPr>
        <p:spPr bwMode="auto">
          <a:xfrm>
            <a:off x="5398293" y="2429306"/>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284550D2-9305-4EC9-BA0D-86D1EB352387}"/>
              </a:ext>
            </a:extLst>
          </p:cNvPr>
          <p:cNvSpPr/>
          <p:nvPr/>
        </p:nvSpPr>
        <p:spPr bwMode="auto">
          <a:xfrm>
            <a:off x="6320157" y="4175497"/>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圓角 30">
            <a:extLst>
              <a:ext uri="{FF2B5EF4-FFF2-40B4-BE49-F238E27FC236}">
                <a16:creationId xmlns:a16="http://schemas.microsoft.com/office/drawing/2014/main" id="{B7426D1A-8554-4562-A6BD-27E422E1D0C3}"/>
              </a:ext>
            </a:extLst>
          </p:cNvPr>
          <p:cNvSpPr/>
          <p:nvPr/>
        </p:nvSpPr>
        <p:spPr bwMode="auto">
          <a:xfrm>
            <a:off x="5398293" y="416636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 name="矩形: 圓角 13">
            <a:extLst>
              <a:ext uri="{FF2B5EF4-FFF2-40B4-BE49-F238E27FC236}">
                <a16:creationId xmlns:a16="http://schemas.microsoft.com/office/drawing/2014/main" id="{03478F80-60DB-4E81-9C23-B29081FF8473}"/>
              </a:ext>
            </a:extLst>
          </p:cNvPr>
          <p:cNvSpPr/>
          <p:nvPr/>
        </p:nvSpPr>
        <p:spPr bwMode="auto">
          <a:xfrm>
            <a:off x="6320157" y="331251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圓角 14">
            <a:extLst>
              <a:ext uri="{FF2B5EF4-FFF2-40B4-BE49-F238E27FC236}">
                <a16:creationId xmlns:a16="http://schemas.microsoft.com/office/drawing/2014/main" id="{A810713E-5859-4237-9BD8-B462722FA25A}"/>
              </a:ext>
            </a:extLst>
          </p:cNvPr>
          <p:cNvSpPr/>
          <p:nvPr/>
        </p:nvSpPr>
        <p:spPr bwMode="auto">
          <a:xfrm>
            <a:off x="5398293" y="330338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7">
            <a:extLst>
              <a:ext uri="{FF2B5EF4-FFF2-40B4-BE49-F238E27FC236}">
                <a16:creationId xmlns:a16="http://schemas.microsoft.com/office/drawing/2014/main" id="{CB237E67-1B62-4C10-A489-456038655AD9}"/>
              </a:ext>
            </a:extLst>
          </p:cNvPr>
          <p:cNvSpPr>
            <a:spLocks noChangeArrowheads="1"/>
          </p:cNvSpPr>
          <p:nvPr/>
        </p:nvSpPr>
        <p:spPr bwMode="auto">
          <a:xfrm>
            <a:off x="-2676" y="0"/>
            <a:ext cx="12192000" cy="685800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rPr>
              <a:t> </a:t>
            </a:r>
            <a:endParaRPr kumimoji="0" lang="zh-CN" altLang="zh-CN"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17" name="圖片 16">
            <a:extLst>
              <a:ext uri="{FF2B5EF4-FFF2-40B4-BE49-F238E27FC236}">
                <a16:creationId xmlns:a16="http://schemas.microsoft.com/office/drawing/2014/main" id="{6B708F02-52D5-40F5-B07E-864DCD4D9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886" y="-12179361"/>
            <a:ext cx="29274118" cy="29143442"/>
          </a:xfrm>
          <a:prstGeom prst="rect">
            <a:avLst/>
          </a:prstGeom>
        </p:spPr>
      </p:pic>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61AAA5A-DF95-4AFC-AD36-D31D48AE968D}" type="slidenum">
              <a:rPr kumimoji="0" lang="zh-CN" alt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49</a:t>
            </a:fld>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Conclusion</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05</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2985943" y="79375"/>
            <a:ext cx="8928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(1/1)</a:t>
            </a:r>
            <a:endParaRPr kumimoji="0" lang="zh-TW"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文字方塊 14">
            <a:extLst>
              <a:ext uri="{FF2B5EF4-FFF2-40B4-BE49-F238E27FC236}">
                <a16:creationId xmlns:a16="http://schemas.microsoft.com/office/drawing/2014/main" id="{9B6798AC-5B4E-44E4-96FA-9A2EE2BA5289}"/>
              </a:ext>
            </a:extLst>
          </p:cNvPr>
          <p:cNvSpPr txBox="1"/>
          <p:nvPr/>
        </p:nvSpPr>
        <p:spPr>
          <a:xfrm>
            <a:off x="624568" y="707828"/>
            <a:ext cx="9854456" cy="954107"/>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Compared to the stock price variables, the housing price have relatively small impact on modeling in the short term.   </a:t>
            </a:r>
          </a:p>
        </p:txBody>
      </p:sp>
      <p:sp>
        <p:nvSpPr>
          <p:cNvPr id="2" name="文字方塊 1">
            <a:extLst>
              <a:ext uri="{FF2B5EF4-FFF2-40B4-BE49-F238E27FC236}">
                <a16:creationId xmlns:a16="http://schemas.microsoft.com/office/drawing/2014/main" id="{853A0B57-2B39-BA0C-5F47-D3573C6E8691}"/>
              </a:ext>
            </a:extLst>
          </p:cNvPr>
          <p:cNvSpPr txBox="1"/>
          <p:nvPr/>
        </p:nvSpPr>
        <p:spPr>
          <a:xfrm>
            <a:off x="624568" y="1709806"/>
            <a:ext cx="10064769" cy="954107"/>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The </a:t>
            </a:r>
            <a:r>
              <a:rPr lang="en-US" altLang="zh-TW" sz="2800" b="1" dirty="0" err="1">
                <a:latin typeface="+mn-lt"/>
                <a:cs typeface="Times New Roman" panose="02020603050405020304" pitchFamily="18" charset="0"/>
              </a:rPr>
              <a:t>lag_variable</a:t>
            </a:r>
            <a:r>
              <a:rPr lang="en-US" altLang="zh-TW" sz="2800" b="1" dirty="0">
                <a:latin typeface="+mn-lt"/>
                <a:cs typeface="Times New Roman" panose="02020603050405020304" pitchFamily="18" charset="0"/>
              </a:rPr>
              <a:t> is important, but it make our prediction curve non-smooth, leading to unstable outcome.</a:t>
            </a:r>
          </a:p>
        </p:txBody>
      </p:sp>
      <p:sp>
        <p:nvSpPr>
          <p:cNvPr id="3" name="文字方塊 2">
            <a:extLst>
              <a:ext uri="{FF2B5EF4-FFF2-40B4-BE49-F238E27FC236}">
                <a16:creationId xmlns:a16="http://schemas.microsoft.com/office/drawing/2014/main" id="{88415AFB-F0ED-A052-5894-544637B94EEC}"/>
              </a:ext>
            </a:extLst>
          </p:cNvPr>
          <p:cNvSpPr txBox="1"/>
          <p:nvPr/>
        </p:nvSpPr>
        <p:spPr>
          <a:xfrm>
            <a:off x="650042" y="3777954"/>
            <a:ext cx="10064769"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Not all model fits all stock.</a:t>
            </a:r>
          </a:p>
        </p:txBody>
      </p:sp>
      <p:sp>
        <p:nvSpPr>
          <p:cNvPr id="5" name="文字方塊 4">
            <a:extLst>
              <a:ext uri="{FF2B5EF4-FFF2-40B4-BE49-F238E27FC236}">
                <a16:creationId xmlns:a16="http://schemas.microsoft.com/office/drawing/2014/main" id="{78858F0C-D4FB-07FA-D041-806545DE30BA}"/>
              </a:ext>
            </a:extLst>
          </p:cNvPr>
          <p:cNvSpPr txBox="1"/>
          <p:nvPr/>
        </p:nvSpPr>
        <p:spPr>
          <a:xfrm>
            <a:off x="1266929" y="2775976"/>
            <a:ext cx="10064769" cy="954107"/>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solidFill>
                  <a:srgbClr val="FF0000"/>
                </a:solidFill>
                <a:latin typeface="+mn-lt"/>
                <a:cs typeface="Times New Roman" panose="02020603050405020304" pitchFamily="18" charset="0"/>
              </a:rPr>
              <a:t> Try to add more </a:t>
            </a:r>
            <a:r>
              <a:rPr lang="en-US" altLang="zh-TW" sz="2800" b="1" dirty="0" err="1">
                <a:solidFill>
                  <a:srgbClr val="FF0000"/>
                </a:solidFill>
                <a:latin typeface="+mn-lt"/>
                <a:cs typeface="Times New Roman" panose="02020603050405020304" pitchFamily="18" charset="0"/>
              </a:rPr>
              <a:t>lag_variable</a:t>
            </a:r>
            <a:r>
              <a:rPr lang="en-US" altLang="zh-TW" sz="2800" b="1" dirty="0">
                <a:solidFill>
                  <a:srgbClr val="FF0000"/>
                </a:solidFill>
                <a:latin typeface="+mn-lt"/>
                <a:cs typeface="Times New Roman" panose="02020603050405020304" pitchFamily="18" charset="0"/>
              </a:rPr>
              <a:t> to make a model more robust and reliable.</a:t>
            </a:r>
          </a:p>
        </p:txBody>
      </p:sp>
      <p:sp>
        <p:nvSpPr>
          <p:cNvPr id="7" name="文字方塊 6">
            <a:extLst>
              <a:ext uri="{FF2B5EF4-FFF2-40B4-BE49-F238E27FC236}">
                <a16:creationId xmlns:a16="http://schemas.microsoft.com/office/drawing/2014/main" id="{D6ABD4B8-60D7-DF89-7018-C69EEE3CE039}"/>
              </a:ext>
            </a:extLst>
          </p:cNvPr>
          <p:cNvSpPr txBox="1"/>
          <p:nvPr/>
        </p:nvSpPr>
        <p:spPr>
          <a:xfrm>
            <a:off x="5054441" y="3787479"/>
            <a:ext cx="7269973"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solidFill>
                  <a:srgbClr val="FF0000"/>
                </a:solidFill>
                <a:latin typeface="+mn-lt"/>
                <a:cs typeface="Times New Roman" panose="02020603050405020304" pitchFamily="18" charset="0"/>
              </a:rPr>
              <a:t> Select suitable models and ensemble them.</a:t>
            </a:r>
          </a:p>
        </p:txBody>
      </p:sp>
      <p:sp>
        <p:nvSpPr>
          <p:cNvPr id="8" name="文字方塊 7">
            <a:extLst>
              <a:ext uri="{FF2B5EF4-FFF2-40B4-BE49-F238E27FC236}">
                <a16:creationId xmlns:a16="http://schemas.microsoft.com/office/drawing/2014/main" id="{A1D79BDD-D22C-CF9E-E67B-F8E04F2E5087}"/>
              </a:ext>
            </a:extLst>
          </p:cNvPr>
          <p:cNvSpPr txBox="1"/>
          <p:nvPr/>
        </p:nvSpPr>
        <p:spPr>
          <a:xfrm>
            <a:off x="650042" y="4552268"/>
            <a:ext cx="10655044" cy="954107"/>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solidFill>
                  <a:srgbClr val="FF0000"/>
                </a:solidFill>
                <a:latin typeface="+mn-lt"/>
                <a:cs typeface="Times New Roman" panose="02020603050405020304" pitchFamily="18" charset="0"/>
              </a:rPr>
              <a:t> Different Housing-info (</a:t>
            </a:r>
            <a:r>
              <a:rPr lang="zh-TW" altLang="en-US" sz="2800" b="1" dirty="0">
                <a:solidFill>
                  <a:srgbClr val="FF0000"/>
                </a:solidFill>
                <a:latin typeface="+mn-lt"/>
                <a:cs typeface="Times New Roman" panose="02020603050405020304" pitchFamily="18" charset="0"/>
              </a:rPr>
              <a:t>實價登錄</a:t>
            </a:r>
            <a:r>
              <a:rPr lang="en-US" altLang="zh-TW" sz="2800" b="1" dirty="0">
                <a:solidFill>
                  <a:srgbClr val="FF0000"/>
                </a:solidFill>
                <a:latin typeface="+mn-lt"/>
                <a:cs typeface="Times New Roman" panose="02020603050405020304" pitchFamily="18" charset="0"/>
              </a:rPr>
              <a:t>)</a:t>
            </a:r>
            <a:r>
              <a:rPr lang="zh-TW" altLang="en-US" sz="2800" b="1" dirty="0">
                <a:solidFill>
                  <a:srgbClr val="FF0000"/>
                </a:solidFill>
                <a:latin typeface="+mn-lt"/>
                <a:cs typeface="Times New Roman" panose="02020603050405020304" pitchFamily="18" charset="0"/>
              </a:rPr>
              <a:t> </a:t>
            </a:r>
            <a:r>
              <a:rPr lang="en-US" altLang="zh-TW" sz="2800" b="1" dirty="0">
                <a:solidFill>
                  <a:srgbClr val="FF0000"/>
                </a:solidFill>
                <a:latin typeface="+mn-lt"/>
                <a:cs typeface="Times New Roman" panose="02020603050405020304" pitchFamily="18" charset="0"/>
              </a:rPr>
              <a:t>make different influence on different stock.</a:t>
            </a:r>
          </a:p>
        </p:txBody>
      </p:sp>
    </p:spTree>
    <p:extLst>
      <p:ext uri="{BB962C8B-B14F-4D97-AF65-F5344CB8AC3E}">
        <p14:creationId xmlns:p14="http://schemas.microsoft.com/office/powerpoint/2010/main" val="4102488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
            <a:extLst>
              <a:ext uri="{FF2B5EF4-FFF2-40B4-BE49-F238E27FC236}">
                <a16:creationId xmlns:a16="http://schemas.microsoft.com/office/drawing/2014/main" id="{EE7AD6D4-EAD9-4B3A-998F-C8565637C9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矩形 5">
            <a:extLst>
              <a:ext uri="{FF2B5EF4-FFF2-40B4-BE49-F238E27FC236}">
                <a16:creationId xmlns:a16="http://schemas.microsoft.com/office/drawing/2014/main" id="{6BF6DE29-B3C8-4C58-A888-915D04749C6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7172" name="!!矩形 6">
            <a:extLst>
              <a:ext uri="{FF2B5EF4-FFF2-40B4-BE49-F238E27FC236}">
                <a16:creationId xmlns:a16="http://schemas.microsoft.com/office/drawing/2014/main" id="{51485299-8692-4029-A9D6-1D91A7B4122B}"/>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solidFill>
                <a:schemeClr val="bg1"/>
              </a:solidFill>
              <a:latin typeface="宋体" panose="02010600030101010101" pitchFamily="2" charset="-122"/>
              <a:sym typeface="宋体" panose="02010600030101010101" pitchFamily="2" charset="-122"/>
            </a:endParaRPr>
          </a:p>
        </p:txBody>
      </p:sp>
      <p:sp>
        <p:nvSpPr>
          <p:cNvPr id="7173" name="矩形 7">
            <a:extLst>
              <a:ext uri="{FF2B5EF4-FFF2-40B4-BE49-F238E27FC236}">
                <a16:creationId xmlns:a16="http://schemas.microsoft.com/office/drawing/2014/main" id="{4063C81C-489F-43C6-BBF6-40C16B602DBA}"/>
              </a:ext>
            </a:extLst>
          </p:cNvPr>
          <p:cNvSpPr>
            <a:spLocks noChangeArrowheads="1"/>
          </p:cNvSpPr>
          <p:nvPr/>
        </p:nvSpPr>
        <p:spPr bwMode="auto">
          <a:xfrm>
            <a:off x="2581275" y="1354138"/>
            <a:ext cx="7600950" cy="527050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2" name="矩形: 圓角 19">
            <a:extLst>
              <a:ext uri="{FF2B5EF4-FFF2-40B4-BE49-F238E27FC236}">
                <a16:creationId xmlns:a16="http://schemas.microsoft.com/office/drawing/2014/main" id="{96007720-A4CD-4119-A764-3B5151C5C117}"/>
              </a:ext>
            </a:extLst>
          </p:cNvPr>
          <p:cNvSpPr/>
          <p:nvPr/>
        </p:nvSpPr>
        <p:spPr bwMode="auto">
          <a:xfrm>
            <a:off x="2905125" y="1560513"/>
            <a:ext cx="1123950" cy="12001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40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p>
        </p:txBody>
      </p:sp>
      <p:sp>
        <p:nvSpPr>
          <p:cNvPr id="21" name="矩形: 圓角 18">
            <a:extLst>
              <a:ext uri="{FF2B5EF4-FFF2-40B4-BE49-F238E27FC236}">
                <a16:creationId xmlns:a16="http://schemas.microsoft.com/office/drawing/2014/main" id="{D3AAF289-7F88-4AA5-AEE3-FD235C963209}"/>
              </a:ext>
            </a:extLst>
          </p:cNvPr>
          <p:cNvSpPr/>
          <p:nvPr/>
        </p:nvSpPr>
        <p:spPr bwMode="auto">
          <a:xfrm>
            <a:off x="4246563" y="1558925"/>
            <a:ext cx="4578350" cy="119856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圓角 17">
            <a:extLst>
              <a:ext uri="{FF2B5EF4-FFF2-40B4-BE49-F238E27FC236}">
                <a16:creationId xmlns:a16="http://schemas.microsoft.com/office/drawing/2014/main" id="{AB38522F-4536-4012-8470-595FB4A4B086}"/>
              </a:ext>
            </a:extLst>
          </p:cNvPr>
          <p:cNvSpPr/>
          <p:nvPr/>
        </p:nvSpPr>
        <p:spPr bwMode="auto">
          <a:xfrm>
            <a:off x="6335713" y="3773492"/>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圓角 18">
            <a:extLst>
              <a:ext uri="{FF2B5EF4-FFF2-40B4-BE49-F238E27FC236}">
                <a16:creationId xmlns:a16="http://schemas.microsoft.com/office/drawing/2014/main" id="{795FA029-6C54-4982-AB72-550895E84DB5}"/>
              </a:ext>
            </a:extLst>
          </p:cNvPr>
          <p:cNvSpPr/>
          <p:nvPr/>
        </p:nvSpPr>
        <p:spPr bwMode="auto">
          <a:xfrm>
            <a:off x="5413849" y="2946401"/>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0" name="矩形: 圓角 19">
            <a:extLst>
              <a:ext uri="{FF2B5EF4-FFF2-40B4-BE49-F238E27FC236}">
                <a16:creationId xmlns:a16="http://schemas.microsoft.com/office/drawing/2014/main" id="{7168CE5E-B7DB-4024-9595-B01ABC04A372}"/>
              </a:ext>
            </a:extLst>
          </p:cNvPr>
          <p:cNvSpPr/>
          <p:nvPr/>
        </p:nvSpPr>
        <p:spPr bwMode="auto">
          <a:xfrm>
            <a:off x="6335713" y="4608771"/>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圓角 21">
            <a:extLst>
              <a:ext uri="{FF2B5EF4-FFF2-40B4-BE49-F238E27FC236}">
                <a16:creationId xmlns:a16="http://schemas.microsoft.com/office/drawing/2014/main" id="{850E8763-CAA9-4C20-99BC-D3790E6F213E}"/>
              </a:ext>
            </a:extLst>
          </p:cNvPr>
          <p:cNvSpPr/>
          <p:nvPr/>
        </p:nvSpPr>
        <p:spPr bwMode="auto">
          <a:xfrm>
            <a:off x="5413849" y="4610973"/>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8EA942A3-6FF7-467E-A282-6DE0FF4BCEC3}"/>
              </a:ext>
            </a:extLst>
          </p:cNvPr>
          <p:cNvSpPr/>
          <p:nvPr/>
        </p:nvSpPr>
        <p:spPr bwMode="auto">
          <a:xfrm>
            <a:off x="6335713" y="5440624"/>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圓角 30">
            <a:extLst>
              <a:ext uri="{FF2B5EF4-FFF2-40B4-BE49-F238E27FC236}">
                <a16:creationId xmlns:a16="http://schemas.microsoft.com/office/drawing/2014/main" id="{4E33B469-8A6D-4D88-A656-ADB0932A59DA}"/>
              </a:ext>
            </a:extLst>
          </p:cNvPr>
          <p:cNvSpPr/>
          <p:nvPr/>
        </p:nvSpPr>
        <p:spPr bwMode="auto">
          <a:xfrm>
            <a:off x="5419724" y="5454690"/>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 name="矩形: 圓角 13">
            <a:extLst>
              <a:ext uri="{FF2B5EF4-FFF2-40B4-BE49-F238E27FC236}">
                <a16:creationId xmlns:a16="http://schemas.microsoft.com/office/drawing/2014/main" id="{4CA21A77-8AFD-4853-ACA3-5F9328C98591}"/>
              </a:ext>
            </a:extLst>
          </p:cNvPr>
          <p:cNvSpPr/>
          <p:nvPr/>
        </p:nvSpPr>
        <p:spPr bwMode="auto">
          <a:xfrm>
            <a:off x="6297137" y="2941638"/>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圓角 14">
            <a:extLst>
              <a:ext uri="{FF2B5EF4-FFF2-40B4-BE49-F238E27FC236}">
                <a16:creationId xmlns:a16="http://schemas.microsoft.com/office/drawing/2014/main" id="{EDB553DA-7E06-46BE-B1C1-1487CB6DC490}"/>
              </a:ext>
            </a:extLst>
          </p:cNvPr>
          <p:cNvSpPr/>
          <p:nvPr/>
        </p:nvSpPr>
        <p:spPr bwMode="auto">
          <a:xfrm>
            <a:off x="5413849" y="377349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shadeToTitle="1">
        <a:gradFill rotWithShape="1">
          <a:gsLst>
            <a:gs pos="0">
              <a:srgbClr val="1F4E79"/>
            </a:gs>
            <a:gs pos="100000">
              <a:srgbClr val="2A3D52"/>
            </a:gs>
          </a:gsLst>
          <a:path path="shape">
            <a:fillToRect l="50000" t="50000" r="50000" b="50000"/>
          </a:path>
        </a:gradFill>
        <a:effectLst/>
      </p:bgPr>
    </p:bg>
    <p:spTree>
      <p:nvGrpSpPr>
        <p:cNvPr id="1" name=""/>
        <p:cNvGrpSpPr/>
        <p:nvPr/>
      </p:nvGrpSpPr>
      <p:grpSpPr>
        <a:xfrm>
          <a:off x="0" y="0"/>
          <a:ext cx="0" cy="0"/>
          <a:chOff x="0" y="0"/>
          <a:chExt cx="0" cy="0"/>
        </a:xfrm>
      </p:grpSpPr>
      <p:sp>
        <p:nvSpPr>
          <p:cNvPr id="44036" name="矩形 3">
            <a:extLst>
              <a:ext uri="{FF2B5EF4-FFF2-40B4-BE49-F238E27FC236}">
                <a16:creationId xmlns:a16="http://schemas.microsoft.com/office/drawing/2014/main" id="{ED24482E-D12A-4EAB-A522-F9331B85B1C8}"/>
              </a:ext>
            </a:extLst>
          </p:cNvPr>
          <p:cNvSpPr>
            <a:spLocks noChangeArrowheads="1"/>
          </p:cNvSpPr>
          <p:nvPr/>
        </p:nvSpPr>
        <p:spPr bwMode="auto">
          <a:xfrm>
            <a:off x="3137494" y="3123066"/>
            <a:ext cx="59102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5400" b="1" dirty="0">
                <a:solidFill>
                  <a:schemeClr val="bg1"/>
                </a:solidFill>
                <a:latin typeface="+mn-lt"/>
                <a:ea typeface="微软雅黑" panose="020B0503020204020204" pitchFamily="34" charset="-122"/>
                <a:sym typeface="微软雅黑" panose="020B0503020204020204" pitchFamily="34" charset="-122"/>
              </a:rPr>
              <a:t>Thanks for Listening</a:t>
            </a:r>
            <a:endParaRPr lang="zh-CN" altLang="en-US" sz="1800" dirty="0">
              <a:solidFill>
                <a:schemeClr val="bg1"/>
              </a:solidFill>
              <a:latin typeface="+mn-l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5" name="文字方塊 4">
            <a:extLst>
              <a:ext uri="{FF2B5EF4-FFF2-40B4-BE49-F238E27FC236}">
                <a16:creationId xmlns:a16="http://schemas.microsoft.com/office/drawing/2014/main" id="{484A6E5B-45AC-457C-DC6B-EF2DB2EA455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grpSp>
        <p:nvGrpSpPr>
          <p:cNvPr id="42" name="群組 41">
            <a:extLst>
              <a:ext uri="{FF2B5EF4-FFF2-40B4-BE49-F238E27FC236}">
                <a16:creationId xmlns:a16="http://schemas.microsoft.com/office/drawing/2014/main" id="{A3BF9621-8195-29AC-EC48-375BE72E24CC}"/>
              </a:ext>
            </a:extLst>
          </p:cNvPr>
          <p:cNvGrpSpPr/>
          <p:nvPr/>
        </p:nvGrpSpPr>
        <p:grpSpPr>
          <a:xfrm>
            <a:off x="269079" y="2350248"/>
            <a:ext cx="10140498" cy="3762103"/>
            <a:chOff x="269079" y="2350248"/>
            <a:chExt cx="10140498" cy="3762103"/>
          </a:xfrm>
        </p:grpSpPr>
        <p:grpSp>
          <p:nvGrpSpPr>
            <p:cNvPr id="32" name="群組 31">
              <a:extLst>
                <a:ext uri="{FF2B5EF4-FFF2-40B4-BE49-F238E27FC236}">
                  <a16:creationId xmlns:a16="http://schemas.microsoft.com/office/drawing/2014/main" id="{9589EC46-F751-2F01-CDD1-19A310A049CA}"/>
                </a:ext>
              </a:extLst>
            </p:cNvPr>
            <p:cNvGrpSpPr/>
            <p:nvPr/>
          </p:nvGrpSpPr>
          <p:grpSpPr>
            <a:xfrm>
              <a:off x="292326" y="2350248"/>
              <a:ext cx="8827720" cy="3762103"/>
              <a:chOff x="624568" y="2564114"/>
              <a:chExt cx="8827720" cy="3762103"/>
            </a:xfrm>
          </p:grpSpPr>
          <p:pic>
            <p:nvPicPr>
              <p:cNvPr id="9" name="圖片 8">
                <a:extLst>
                  <a:ext uri="{FF2B5EF4-FFF2-40B4-BE49-F238E27FC236}">
                    <a16:creationId xmlns:a16="http://schemas.microsoft.com/office/drawing/2014/main" id="{0127F254-EE27-AE7E-FA36-CD27CC096D04}"/>
                  </a:ext>
                </a:extLst>
              </p:cNvPr>
              <p:cNvPicPr>
                <a:picLocks noChangeAspect="1"/>
              </p:cNvPicPr>
              <p:nvPr/>
            </p:nvPicPr>
            <p:blipFill>
              <a:blip r:embed="rId4"/>
              <a:stretch>
                <a:fillRect/>
              </a:stretch>
            </p:blipFill>
            <p:spPr>
              <a:xfrm>
                <a:off x="624568" y="2765492"/>
                <a:ext cx="4768168" cy="3560725"/>
              </a:xfrm>
              <a:prstGeom prst="rect">
                <a:avLst/>
              </a:prstGeom>
            </p:spPr>
          </p:pic>
          <p:pic>
            <p:nvPicPr>
              <p:cNvPr id="31" name="圖片 30">
                <a:extLst>
                  <a:ext uri="{FF2B5EF4-FFF2-40B4-BE49-F238E27FC236}">
                    <a16:creationId xmlns:a16="http://schemas.microsoft.com/office/drawing/2014/main" id="{4AA9021D-AFA3-3519-79C2-E6676F28D235}"/>
                  </a:ext>
                </a:extLst>
              </p:cNvPr>
              <p:cNvPicPr>
                <a:picLocks noChangeAspect="1"/>
              </p:cNvPicPr>
              <p:nvPr/>
            </p:nvPicPr>
            <p:blipFill>
              <a:blip r:embed="rId5">
                <a:alphaModFix amt="50000"/>
              </a:blip>
              <a:stretch>
                <a:fillRect/>
              </a:stretch>
            </p:blipFill>
            <p:spPr>
              <a:xfrm>
                <a:off x="4684119" y="2564114"/>
                <a:ext cx="4768169" cy="3539449"/>
              </a:xfrm>
              <a:prstGeom prst="rect">
                <a:avLst/>
              </a:prstGeom>
            </p:spPr>
          </p:pic>
        </p:grpSp>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796463990"/>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0.2601</a:t>
                      </a:r>
                      <a:endParaRPr lang="zh-TW" altLang="en-US" dirty="0"/>
                    </a:p>
                  </a:txBody>
                  <a:tcPr/>
                </a:tc>
                <a:tc>
                  <a:txBody>
                    <a:bodyPr/>
                    <a:lstStyle/>
                    <a:p>
                      <a:r>
                        <a:rPr lang="en-US" altLang="zh-TW" sz="1800" b="0" kern="1200" dirty="0">
                          <a:solidFill>
                            <a:schemeClr val="lt1"/>
                          </a:solidFill>
                          <a:effectLst/>
                        </a:rPr>
                        <a:t>0.4511</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0.0076</a:t>
                      </a:r>
                      <a:endParaRPr lang="zh-TW" altLang="en-US" dirty="0"/>
                    </a:p>
                  </a:txBody>
                  <a:tcPr/>
                </a:tc>
                <a:tc>
                  <a:txBody>
                    <a:bodyPr/>
                    <a:lstStyle/>
                    <a:p>
                      <a:r>
                        <a:rPr lang="en-US" altLang="zh-TW" sz="1800" b="0" kern="1200" dirty="0">
                          <a:solidFill>
                            <a:schemeClr val="lt1"/>
                          </a:solidFill>
                          <a:effectLst/>
                        </a:rPr>
                        <a:t>0.0709</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0.0874</a:t>
                      </a:r>
                      <a:endParaRPr lang="zh-TW" altLang="en-US" dirty="0"/>
                    </a:p>
                  </a:txBody>
                  <a:tcPr/>
                </a:tc>
                <a:tc>
                  <a:txBody>
                    <a:bodyPr/>
                    <a:lstStyle/>
                    <a:p>
                      <a:r>
                        <a:rPr lang="en-US" altLang="zh-TW" sz="1800" b="0" kern="1200" dirty="0">
                          <a:solidFill>
                            <a:schemeClr val="lt1"/>
                          </a:solidFill>
                          <a:effectLst/>
                        </a:rPr>
                        <a:t>0.2664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0.9955</a:t>
                      </a:r>
                      <a:endParaRPr lang="zh-TW" altLang="en-US" dirty="0"/>
                    </a:p>
                  </a:txBody>
                  <a:tcPr/>
                </a:tc>
                <a:tc>
                  <a:txBody>
                    <a:bodyPr/>
                    <a:lstStyle/>
                    <a:p>
                      <a:r>
                        <a:rPr lang="en-US" altLang="zh-TW" sz="1800" b="0" kern="1200" dirty="0">
                          <a:solidFill>
                            <a:schemeClr val="lt1"/>
                          </a:solidFill>
                          <a:effectLst/>
                        </a:rPr>
                        <a:t>1.2275</a:t>
                      </a:r>
                      <a:endParaRPr lang="zh-TW" altLang="en-US" dirty="0"/>
                    </a:p>
                  </a:txBody>
                  <a:tcPr/>
                </a:tc>
                <a:extLst>
                  <a:ext uri="{0D108BD9-81ED-4DB2-BD59-A6C34878D82A}">
                    <a16:rowId xmlns:a16="http://schemas.microsoft.com/office/drawing/2014/main" val="167411400"/>
                  </a:ext>
                </a:extLst>
              </a:tr>
            </a:tbl>
          </a:graphicData>
        </a:graphic>
      </p:graphicFrame>
    </p:spTree>
    <p:extLst>
      <p:ext uri="{BB962C8B-B14F-4D97-AF65-F5344CB8AC3E}">
        <p14:creationId xmlns:p14="http://schemas.microsoft.com/office/powerpoint/2010/main" val="423712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grpSp>
        <p:nvGrpSpPr>
          <p:cNvPr id="10" name="群組 9">
            <a:extLst>
              <a:ext uri="{FF2B5EF4-FFF2-40B4-BE49-F238E27FC236}">
                <a16:creationId xmlns:a16="http://schemas.microsoft.com/office/drawing/2014/main" id="{A5FB21B4-7D44-1569-5C15-2949F6DA3BFB}"/>
              </a:ext>
            </a:extLst>
          </p:cNvPr>
          <p:cNvGrpSpPr/>
          <p:nvPr/>
        </p:nvGrpSpPr>
        <p:grpSpPr>
          <a:xfrm>
            <a:off x="269079" y="2387445"/>
            <a:ext cx="10140498" cy="3620296"/>
            <a:chOff x="269079" y="2387445"/>
            <a:chExt cx="10140498" cy="3620296"/>
          </a:xfrm>
        </p:grpSpPr>
        <p:pic>
          <p:nvPicPr>
            <p:cNvPr id="3" name="圖片 2">
              <a:extLst>
                <a:ext uri="{FF2B5EF4-FFF2-40B4-BE49-F238E27FC236}">
                  <a16:creationId xmlns:a16="http://schemas.microsoft.com/office/drawing/2014/main" id="{AF773045-1772-48FF-8A26-0F31A6F4B2B6}"/>
                </a:ext>
              </a:extLst>
            </p:cNvPr>
            <p:cNvPicPr>
              <a:picLocks noChangeAspect="1"/>
            </p:cNvPicPr>
            <p:nvPr/>
          </p:nvPicPr>
          <p:blipFill>
            <a:blip r:embed="rId4"/>
            <a:stretch>
              <a:fillRect/>
            </a:stretch>
          </p:blipFill>
          <p:spPr>
            <a:xfrm>
              <a:off x="349510" y="2498154"/>
              <a:ext cx="4889478" cy="3509587"/>
            </a:xfrm>
            <a:prstGeom prst="rect">
              <a:avLst/>
            </a:prstGeom>
          </p:spPr>
        </p:pic>
        <p:pic>
          <p:nvPicPr>
            <p:cNvPr id="8" name="圖片 7">
              <a:extLst>
                <a:ext uri="{FF2B5EF4-FFF2-40B4-BE49-F238E27FC236}">
                  <a16:creationId xmlns:a16="http://schemas.microsoft.com/office/drawing/2014/main" id="{6E979525-5624-958E-37A4-F02BC959E644}"/>
                </a:ext>
              </a:extLst>
            </p:cNvPr>
            <p:cNvPicPr>
              <a:picLocks noChangeAspect="1"/>
            </p:cNvPicPr>
            <p:nvPr/>
          </p:nvPicPr>
          <p:blipFill>
            <a:blip r:embed="rId5">
              <a:alphaModFix amt="70000"/>
            </a:blip>
            <a:stretch>
              <a:fillRect/>
            </a:stretch>
          </p:blipFill>
          <p:spPr>
            <a:xfrm>
              <a:off x="4521430" y="2387445"/>
              <a:ext cx="4560864" cy="3315919"/>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792930835"/>
              </p:ext>
            </p:extLst>
          </p:nvPr>
        </p:nvGraphicFramePr>
        <p:xfrm>
          <a:off x="9082294" y="3681572"/>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0.2599</a:t>
                      </a:r>
                      <a:endParaRPr lang="zh-TW" altLang="en-US" dirty="0"/>
                    </a:p>
                  </a:txBody>
                  <a:tcPr/>
                </a:tc>
                <a:tc>
                  <a:txBody>
                    <a:bodyPr/>
                    <a:lstStyle/>
                    <a:p>
                      <a:r>
                        <a:rPr lang="en-US" altLang="zh-TW" sz="1800" b="0" kern="1200" dirty="0">
                          <a:solidFill>
                            <a:schemeClr val="lt1"/>
                          </a:solidFill>
                          <a:effectLst/>
                        </a:rPr>
                        <a:t>1.9913</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0.0050</a:t>
                      </a:r>
                      <a:endParaRPr lang="zh-TW" altLang="en-US" dirty="0"/>
                    </a:p>
                  </a:txBody>
                  <a:tcPr/>
                </a:tc>
                <a:tc>
                  <a:txBody>
                    <a:bodyPr/>
                    <a:lstStyle/>
                    <a:p>
                      <a:r>
                        <a:rPr lang="en-US" altLang="zh-TW" dirty="0"/>
                        <a:t>0.1832</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0.0713</a:t>
                      </a:r>
                      <a:endParaRPr lang="zh-TW" altLang="en-US" dirty="0"/>
                    </a:p>
                  </a:txBody>
                  <a:tcPr/>
                </a:tc>
                <a:tc>
                  <a:txBody>
                    <a:bodyPr/>
                    <a:lstStyle/>
                    <a:p>
                      <a:r>
                        <a:rPr lang="en-US" altLang="zh-TW" dirty="0"/>
                        <a:t>0.4280</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0.9973</a:t>
                      </a:r>
                      <a:endParaRPr lang="zh-TW" altLang="en-US" dirty="0"/>
                    </a:p>
                  </a:txBody>
                  <a:tcPr/>
                </a:tc>
                <a:tc>
                  <a:txBody>
                    <a:bodyPr/>
                    <a:lstStyle/>
                    <a:p>
                      <a:r>
                        <a:rPr lang="en-US" altLang="zh-TW" dirty="0"/>
                        <a:t>-2.6880</a:t>
                      </a:r>
                      <a:endParaRPr lang="zh-TW" altLang="en-US" dirty="0"/>
                    </a:p>
                  </a:txBody>
                  <a:tcPr/>
                </a:tc>
                <a:extLst>
                  <a:ext uri="{0D108BD9-81ED-4DB2-BD59-A6C34878D82A}">
                    <a16:rowId xmlns:a16="http://schemas.microsoft.com/office/drawing/2014/main" val="167411400"/>
                  </a:ext>
                </a:extLst>
              </a:tr>
            </a:tbl>
          </a:graphicData>
        </a:graphic>
      </p:graphicFrame>
      <p:sp>
        <p:nvSpPr>
          <p:cNvPr id="15" name="文字方塊 14">
            <a:extLst>
              <a:ext uri="{FF2B5EF4-FFF2-40B4-BE49-F238E27FC236}">
                <a16:creationId xmlns:a16="http://schemas.microsoft.com/office/drawing/2014/main" id="{61B9D61E-AC6E-04D5-52C4-1209A98F631F}"/>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5847964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53</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grpSp>
        <p:nvGrpSpPr>
          <p:cNvPr id="9" name="群組 8">
            <a:extLst>
              <a:ext uri="{FF2B5EF4-FFF2-40B4-BE49-F238E27FC236}">
                <a16:creationId xmlns:a16="http://schemas.microsoft.com/office/drawing/2014/main" id="{2D81F7EC-AAC5-BF8C-863E-B885D81DB4A6}"/>
              </a:ext>
            </a:extLst>
          </p:cNvPr>
          <p:cNvGrpSpPr/>
          <p:nvPr/>
        </p:nvGrpSpPr>
        <p:grpSpPr>
          <a:xfrm>
            <a:off x="269079" y="2338055"/>
            <a:ext cx="10140498" cy="3788196"/>
            <a:chOff x="269079" y="2338055"/>
            <a:chExt cx="10140498" cy="3788196"/>
          </a:xfrm>
        </p:grpSpPr>
        <p:pic>
          <p:nvPicPr>
            <p:cNvPr id="2" name="圖片 1">
              <a:extLst>
                <a:ext uri="{FF2B5EF4-FFF2-40B4-BE49-F238E27FC236}">
                  <a16:creationId xmlns:a16="http://schemas.microsoft.com/office/drawing/2014/main" id="{46DCBCC5-40BF-747C-B012-538AC19D8C00}"/>
                </a:ext>
              </a:extLst>
            </p:cNvPr>
            <p:cNvPicPr>
              <a:picLocks noChangeAspect="1"/>
            </p:cNvPicPr>
            <p:nvPr/>
          </p:nvPicPr>
          <p:blipFill>
            <a:blip r:embed="rId4"/>
            <a:stretch>
              <a:fillRect/>
            </a:stretch>
          </p:blipFill>
          <p:spPr>
            <a:xfrm>
              <a:off x="315949" y="2553128"/>
              <a:ext cx="4855463" cy="3573123"/>
            </a:xfrm>
            <a:prstGeom prst="rect">
              <a:avLst/>
            </a:prstGeom>
          </p:spPr>
        </p:pic>
        <p:pic>
          <p:nvPicPr>
            <p:cNvPr id="6" name="圖片 5">
              <a:extLst>
                <a:ext uri="{FF2B5EF4-FFF2-40B4-BE49-F238E27FC236}">
                  <a16:creationId xmlns:a16="http://schemas.microsoft.com/office/drawing/2014/main" id="{FC116135-AD27-5CF0-AD46-5FDC415FCB0F}"/>
                </a:ext>
              </a:extLst>
            </p:cNvPr>
            <p:cNvPicPr>
              <a:picLocks noChangeAspect="1"/>
            </p:cNvPicPr>
            <p:nvPr/>
          </p:nvPicPr>
          <p:blipFill>
            <a:blip r:embed="rId5">
              <a:alphaModFix amt="70000"/>
            </a:blip>
            <a:stretch>
              <a:fillRect/>
            </a:stretch>
          </p:blipFill>
          <p:spPr>
            <a:xfrm>
              <a:off x="4308313" y="2338055"/>
              <a:ext cx="4773981" cy="3528328"/>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108094971"/>
              </p:ext>
            </p:extLst>
          </p:nvPr>
        </p:nvGraphicFramePr>
        <p:xfrm>
          <a:off x="9061743" y="3649429"/>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0.2507</a:t>
                      </a:r>
                      <a:endParaRPr lang="zh-TW" altLang="en-US" dirty="0"/>
                    </a:p>
                  </a:txBody>
                  <a:tcPr/>
                </a:tc>
                <a:tc>
                  <a:txBody>
                    <a:bodyPr/>
                    <a:lstStyle/>
                    <a:p>
                      <a:r>
                        <a:rPr lang="en-US" altLang="zh-TW" sz="1800" b="0" kern="1200" dirty="0">
                          <a:solidFill>
                            <a:schemeClr val="lt1"/>
                          </a:solidFill>
                          <a:effectLst/>
                        </a:rPr>
                        <a:t>1.1448</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0.0035</a:t>
                      </a:r>
                      <a:endParaRPr lang="zh-TW" altLang="en-US" dirty="0"/>
                    </a:p>
                  </a:txBody>
                  <a:tcPr/>
                </a:tc>
                <a:tc>
                  <a:txBody>
                    <a:bodyPr/>
                    <a:lstStyle/>
                    <a:p>
                      <a:r>
                        <a:rPr lang="en-US" altLang="zh-TW" dirty="0"/>
                        <a:t>0.0535</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0.0595</a:t>
                      </a:r>
                      <a:endParaRPr lang="zh-TW" altLang="en-US" dirty="0"/>
                    </a:p>
                  </a:txBody>
                  <a:tcPr/>
                </a:tc>
                <a:tc>
                  <a:txBody>
                    <a:bodyPr/>
                    <a:lstStyle/>
                    <a:p>
                      <a:r>
                        <a:rPr lang="en-US" altLang="zh-TW" dirty="0"/>
                        <a:t>0.2314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0.9981</a:t>
                      </a:r>
                      <a:endParaRPr lang="zh-TW" altLang="en-US" dirty="0"/>
                    </a:p>
                  </a:txBody>
                  <a:tcPr/>
                </a:tc>
                <a:tc>
                  <a:txBody>
                    <a:bodyPr/>
                    <a:lstStyle/>
                    <a:p>
                      <a:r>
                        <a:rPr lang="en-US" altLang="zh-TW" dirty="0"/>
                        <a:t>-0.0785</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E80975D9-6EEA-6F9E-2FA1-1DCC156438A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42565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54</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grpSp>
        <p:nvGrpSpPr>
          <p:cNvPr id="2" name="群組 1">
            <a:extLst>
              <a:ext uri="{FF2B5EF4-FFF2-40B4-BE49-F238E27FC236}">
                <a16:creationId xmlns:a16="http://schemas.microsoft.com/office/drawing/2014/main" id="{5797A73B-BF4F-A10C-3E71-6EFAB88B8691}"/>
              </a:ext>
            </a:extLst>
          </p:cNvPr>
          <p:cNvGrpSpPr/>
          <p:nvPr/>
        </p:nvGrpSpPr>
        <p:grpSpPr>
          <a:xfrm>
            <a:off x="269079" y="2361891"/>
            <a:ext cx="10140498" cy="3720936"/>
            <a:chOff x="269079" y="2361891"/>
            <a:chExt cx="10140498" cy="3720936"/>
          </a:xfrm>
        </p:grpSpPr>
        <p:pic>
          <p:nvPicPr>
            <p:cNvPr id="8" name="圖片 7">
              <a:extLst>
                <a:ext uri="{FF2B5EF4-FFF2-40B4-BE49-F238E27FC236}">
                  <a16:creationId xmlns:a16="http://schemas.microsoft.com/office/drawing/2014/main" id="{F0BE427D-8774-60DE-4794-C12D5E3ED8D5}"/>
                </a:ext>
              </a:extLst>
            </p:cNvPr>
            <p:cNvPicPr>
              <a:picLocks noChangeAspect="1"/>
            </p:cNvPicPr>
            <p:nvPr/>
          </p:nvPicPr>
          <p:blipFill>
            <a:blip r:embed="rId4"/>
            <a:stretch>
              <a:fillRect/>
            </a:stretch>
          </p:blipFill>
          <p:spPr>
            <a:xfrm>
              <a:off x="541564" y="2539268"/>
              <a:ext cx="4734928" cy="3543559"/>
            </a:xfrm>
            <a:prstGeom prst="rect">
              <a:avLst/>
            </a:prstGeom>
          </p:spPr>
        </p:pic>
        <p:pic>
          <p:nvPicPr>
            <p:cNvPr id="9" name="圖片 8">
              <a:extLst>
                <a:ext uri="{FF2B5EF4-FFF2-40B4-BE49-F238E27FC236}">
                  <a16:creationId xmlns:a16="http://schemas.microsoft.com/office/drawing/2014/main" id="{1D005CEE-8A16-6999-54C5-61EF0EC32EDA}"/>
                </a:ext>
              </a:extLst>
            </p:cNvPr>
            <p:cNvPicPr>
              <a:picLocks noChangeAspect="1"/>
            </p:cNvPicPr>
            <p:nvPr/>
          </p:nvPicPr>
          <p:blipFill>
            <a:blip r:embed="rId5">
              <a:alphaModFix amt="70000"/>
            </a:blip>
            <a:stretch>
              <a:fillRect/>
            </a:stretch>
          </p:blipFill>
          <p:spPr>
            <a:xfrm>
              <a:off x="4521430" y="2361891"/>
              <a:ext cx="4734928" cy="3540532"/>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nvGraphicFramePr>
        <p:xfrm>
          <a:off x="9061743" y="3649429"/>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0.0456</a:t>
                      </a:r>
                      <a:endParaRPr lang="zh-TW" altLang="en-US" dirty="0"/>
                    </a:p>
                  </a:txBody>
                  <a:tcPr/>
                </a:tc>
                <a:tc>
                  <a:txBody>
                    <a:bodyPr/>
                    <a:lstStyle/>
                    <a:p>
                      <a:r>
                        <a:rPr lang="en-US" altLang="zh-TW" sz="1800" b="0" kern="1200" dirty="0">
                          <a:solidFill>
                            <a:schemeClr val="lt1"/>
                          </a:solidFill>
                          <a:effectLst/>
                        </a:rPr>
                        <a:t>1.1851</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0.0001</a:t>
                      </a:r>
                      <a:endParaRPr lang="zh-TW" altLang="en-US" dirty="0"/>
                    </a:p>
                  </a:txBody>
                  <a:tcPr/>
                </a:tc>
                <a:tc>
                  <a:txBody>
                    <a:bodyPr/>
                    <a:lstStyle/>
                    <a:p>
                      <a:r>
                        <a:rPr lang="en-US" altLang="zh-TW" dirty="0"/>
                        <a:t>0.0684</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0.0102</a:t>
                      </a:r>
                      <a:endParaRPr lang="zh-TW" altLang="en-US" dirty="0"/>
                    </a:p>
                  </a:txBody>
                  <a:tcPr/>
                </a:tc>
                <a:tc>
                  <a:txBody>
                    <a:bodyPr/>
                    <a:lstStyle/>
                    <a:p>
                      <a:r>
                        <a:rPr lang="en-US" altLang="zh-TW" dirty="0"/>
                        <a:t>0.2617</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0.9999</a:t>
                      </a:r>
                      <a:endParaRPr lang="zh-TW" altLang="en-US" dirty="0"/>
                    </a:p>
                  </a:txBody>
                  <a:tcPr/>
                </a:tc>
                <a:tc>
                  <a:txBody>
                    <a:bodyPr/>
                    <a:lstStyle/>
                    <a:p>
                      <a:r>
                        <a:rPr lang="en-US" altLang="zh-TW" dirty="0"/>
                        <a:t>-0.3788</a:t>
                      </a:r>
                      <a:endParaRPr lang="zh-TW" altLang="en-US" dirty="0"/>
                    </a:p>
                  </a:txBody>
                  <a:tcPr/>
                </a:tc>
                <a:extLst>
                  <a:ext uri="{0D108BD9-81ED-4DB2-BD59-A6C34878D82A}">
                    <a16:rowId xmlns:a16="http://schemas.microsoft.com/office/drawing/2014/main" val="167411400"/>
                  </a:ext>
                </a:extLst>
              </a:tr>
            </a:tbl>
          </a:graphicData>
        </a:graphic>
      </p:graphicFrame>
      <p:sp>
        <p:nvSpPr>
          <p:cNvPr id="6" name="文字方塊 5">
            <a:extLst>
              <a:ext uri="{FF2B5EF4-FFF2-40B4-BE49-F238E27FC236}">
                <a16:creationId xmlns:a16="http://schemas.microsoft.com/office/drawing/2014/main" id="{9A9A77C9-125E-E6E5-2437-F9D59B8A3101}"/>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220692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55</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01001T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R1</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ECF92E8C-6421-F1EC-F8D6-44412BD737BE}"/>
              </a:ext>
            </a:extLst>
          </p:cNvPr>
          <p:cNvPicPr>
            <a:picLocks noChangeAspect="1"/>
          </p:cNvPicPr>
          <p:nvPr/>
        </p:nvPicPr>
        <p:blipFill>
          <a:blip r:embed="rId3"/>
          <a:stretch>
            <a:fillRect/>
          </a:stretch>
        </p:blipFill>
        <p:spPr>
          <a:xfrm>
            <a:off x="8237423" y="158751"/>
            <a:ext cx="3657940" cy="2228694"/>
          </a:xfrm>
          <a:prstGeom prst="rect">
            <a:avLst/>
          </a:prstGeom>
        </p:spPr>
      </p:pic>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253523"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grpSp>
        <p:nvGrpSpPr>
          <p:cNvPr id="10" name="群組 9">
            <a:extLst>
              <a:ext uri="{FF2B5EF4-FFF2-40B4-BE49-F238E27FC236}">
                <a16:creationId xmlns:a16="http://schemas.microsoft.com/office/drawing/2014/main" id="{CA17E3CE-E861-329C-3867-FCCFB8F8856C}"/>
              </a:ext>
            </a:extLst>
          </p:cNvPr>
          <p:cNvGrpSpPr/>
          <p:nvPr/>
        </p:nvGrpSpPr>
        <p:grpSpPr>
          <a:xfrm>
            <a:off x="269079" y="2361891"/>
            <a:ext cx="10140498" cy="3720936"/>
            <a:chOff x="269079" y="2361891"/>
            <a:chExt cx="10140498" cy="3720936"/>
          </a:xfrm>
        </p:grpSpPr>
        <p:pic>
          <p:nvPicPr>
            <p:cNvPr id="8" name="圖片 7">
              <a:extLst>
                <a:ext uri="{FF2B5EF4-FFF2-40B4-BE49-F238E27FC236}">
                  <a16:creationId xmlns:a16="http://schemas.microsoft.com/office/drawing/2014/main" id="{F0BE427D-8774-60DE-4794-C12D5E3ED8D5}"/>
                </a:ext>
              </a:extLst>
            </p:cNvPr>
            <p:cNvPicPr>
              <a:picLocks noChangeAspect="1"/>
            </p:cNvPicPr>
            <p:nvPr/>
          </p:nvPicPr>
          <p:blipFill>
            <a:blip r:embed="rId4"/>
            <a:stretch>
              <a:fillRect/>
            </a:stretch>
          </p:blipFill>
          <p:spPr>
            <a:xfrm>
              <a:off x="541564" y="2539268"/>
              <a:ext cx="4734928" cy="3543559"/>
            </a:xfrm>
            <a:prstGeom prst="rect">
              <a:avLst/>
            </a:prstGeom>
          </p:spPr>
        </p:pic>
        <p:pic>
          <p:nvPicPr>
            <p:cNvPr id="9" name="圖片 8">
              <a:extLst>
                <a:ext uri="{FF2B5EF4-FFF2-40B4-BE49-F238E27FC236}">
                  <a16:creationId xmlns:a16="http://schemas.microsoft.com/office/drawing/2014/main" id="{1D005CEE-8A16-6999-54C5-61EF0EC32EDA}"/>
                </a:ext>
              </a:extLst>
            </p:cNvPr>
            <p:cNvPicPr>
              <a:picLocks noChangeAspect="1"/>
            </p:cNvPicPr>
            <p:nvPr/>
          </p:nvPicPr>
          <p:blipFill>
            <a:blip r:embed="rId5">
              <a:alphaModFix amt="70000"/>
            </a:blip>
            <a:stretch>
              <a:fillRect/>
            </a:stretch>
          </p:blipFill>
          <p:spPr>
            <a:xfrm>
              <a:off x="4521430" y="2361891"/>
              <a:ext cx="4609462" cy="3446715"/>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69079"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412272621"/>
              </p:ext>
            </p:extLst>
          </p:nvPr>
        </p:nvGraphicFramePr>
        <p:xfrm>
          <a:off x="9061743" y="3649429"/>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0.3357</a:t>
                      </a:r>
                      <a:endParaRPr lang="zh-TW" altLang="en-US" dirty="0"/>
                    </a:p>
                  </a:txBody>
                  <a:tcPr/>
                </a:tc>
                <a:tc>
                  <a:txBody>
                    <a:bodyPr/>
                    <a:lstStyle/>
                    <a:p>
                      <a:r>
                        <a:rPr lang="en-US" altLang="zh-TW" sz="1800" b="0" kern="1200" dirty="0">
                          <a:solidFill>
                            <a:schemeClr val="lt1"/>
                          </a:solidFill>
                          <a:effectLst/>
                        </a:rPr>
                        <a:t>0.4799</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0.0087</a:t>
                      </a:r>
                      <a:endParaRPr lang="zh-TW" altLang="en-US" dirty="0"/>
                    </a:p>
                  </a:txBody>
                  <a:tcPr/>
                </a:tc>
                <a:tc>
                  <a:txBody>
                    <a:bodyPr/>
                    <a:lstStyle/>
                    <a:p>
                      <a:r>
                        <a:rPr lang="en-US" altLang="zh-TW" dirty="0"/>
                        <a:t>0.0741</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0.0933</a:t>
                      </a:r>
                      <a:endParaRPr lang="zh-TW" altLang="en-US" dirty="0"/>
                    </a:p>
                  </a:txBody>
                  <a:tcPr/>
                </a:tc>
                <a:tc>
                  <a:txBody>
                    <a:bodyPr/>
                    <a:lstStyle/>
                    <a:p>
                      <a:r>
                        <a:rPr lang="en-US" altLang="zh-TW" dirty="0"/>
                        <a:t>0.2722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0.9949</a:t>
                      </a:r>
                      <a:endParaRPr lang="zh-TW" altLang="en-US" dirty="0"/>
                    </a:p>
                  </a:txBody>
                  <a:tcPr/>
                </a:tc>
                <a:tc>
                  <a:txBody>
                    <a:bodyPr/>
                    <a:lstStyle/>
                    <a:p>
                      <a:r>
                        <a:rPr lang="en-US" altLang="zh-TW" dirty="0"/>
                        <a:t>-1.3270</a:t>
                      </a:r>
                      <a:endParaRPr lang="zh-TW" altLang="en-US" dirty="0"/>
                    </a:p>
                  </a:txBody>
                  <a:tcPr/>
                </a:tc>
                <a:extLst>
                  <a:ext uri="{0D108BD9-81ED-4DB2-BD59-A6C34878D82A}">
                    <a16:rowId xmlns:a16="http://schemas.microsoft.com/office/drawing/2014/main" val="167411400"/>
                  </a:ext>
                </a:extLst>
              </a:tr>
            </a:tbl>
          </a:graphicData>
        </a:graphic>
      </p:graphicFrame>
      <p:sp>
        <p:nvSpPr>
          <p:cNvPr id="15" name="文字方塊 14">
            <a:extLst>
              <a:ext uri="{FF2B5EF4-FFF2-40B4-BE49-F238E27FC236}">
                <a16:creationId xmlns:a16="http://schemas.microsoft.com/office/drawing/2014/main" id="{869E2A6D-5A54-EDB2-A9A3-CEF8F30711AD}"/>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713148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56</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pic>
        <p:nvPicPr>
          <p:cNvPr id="2" name="圖片 1">
            <a:extLst>
              <a:ext uri="{FF2B5EF4-FFF2-40B4-BE49-F238E27FC236}">
                <a16:creationId xmlns:a16="http://schemas.microsoft.com/office/drawing/2014/main" id="{035EF07B-4855-0F2C-A4EE-2B6849BF020D}"/>
              </a:ext>
            </a:extLst>
          </p:cNvPr>
          <p:cNvPicPr>
            <a:picLocks noChangeAspect="1"/>
          </p:cNvPicPr>
          <p:nvPr/>
        </p:nvPicPr>
        <p:blipFill>
          <a:blip r:embed="rId3"/>
          <a:stretch>
            <a:fillRect/>
          </a:stretch>
        </p:blipFill>
        <p:spPr>
          <a:xfrm>
            <a:off x="8209695" y="221900"/>
            <a:ext cx="3709308" cy="2193606"/>
          </a:xfrm>
          <a:prstGeom prst="rect">
            <a:avLst/>
          </a:prstGeom>
        </p:spPr>
      </p:pic>
      <p:grpSp>
        <p:nvGrpSpPr>
          <p:cNvPr id="8" name="群組 7">
            <a:extLst>
              <a:ext uri="{FF2B5EF4-FFF2-40B4-BE49-F238E27FC236}">
                <a16:creationId xmlns:a16="http://schemas.microsoft.com/office/drawing/2014/main" id="{DFB7B0D9-DA7A-8648-37D9-B784049966DE}"/>
              </a:ext>
            </a:extLst>
          </p:cNvPr>
          <p:cNvGrpSpPr/>
          <p:nvPr/>
        </p:nvGrpSpPr>
        <p:grpSpPr>
          <a:xfrm>
            <a:off x="269079" y="2376200"/>
            <a:ext cx="10140498" cy="3640371"/>
            <a:chOff x="269079" y="2376200"/>
            <a:chExt cx="10140498" cy="3640371"/>
          </a:xfrm>
        </p:grpSpPr>
        <p:pic>
          <p:nvPicPr>
            <p:cNvPr id="3" name="圖片 2">
              <a:extLst>
                <a:ext uri="{FF2B5EF4-FFF2-40B4-BE49-F238E27FC236}">
                  <a16:creationId xmlns:a16="http://schemas.microsoft.com/office/drawing/2014/main" id="{77BBA78D-3D77-E02E-99F1-AEB93BDA2298}"/>
                </a:ext>
              </a:extLst>
            </p:cNvPr>
            <p:cNvPicPr>
              <a:picLocks noChangeAspect="1"/>
            </p:cNvPicPr>
            <p:nvPr/>
          </p:nvPicPr>
          <p:blipFill>
            <a:blip r:embed="rId4"/>
            <a:stretch>
              <a:fillRect/>
            </a:stretch>
          </p:blipFill>
          <p:spPr>
            <a:xfrm>
              <a:off x="465206" y="2820990"/>
              <a:ext cx="4251655" cy="3195581"/>
            </a:xfrm>
            <a:prstGeom prst="rect">
              <a:avLst/>
            </a:prstGeom>
          </p:spPr>
        </p:pic>
        <p:pic>
          <p:nvPicPr>
            <p:cNvPr id="6" name="圖片 5">
              <a:extLst>
                <a:ext uri="{FF2B5EF4-FFF2-40B4-BE49-F238E27FC236}">
                  <a16:creationId xmlns:a16="http://schemas.microsoft.com/office/drawing/2014/main" id="{B373F696-8416-4F29-991B-6C9668E9E17A}"/>
                </a:ext>
              </a:extLst>
            </p:cNvPr>
            <p:cNvPicPr>
              <a:picLocks noChangeAspect="1"/>
            </p:cNvPicPr>
            <p:nvPr/>
          </p:nvPicPr>
          <p:blipFill>
            <a:blip r:embed="rId5">
              <a:alphaModFix amt="70000"/>
            </a:blip>
            <a:stretch>
              <a:fillRect/>
            </a:stretch>
          </p:blipFill>
          <p:spPr>
            <a:xfrm>
              <a:off x="4027238" y="2376200"/>
              <a:ext cx="4582251" cy="3402779"/>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514578439"/>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0.2618</a:t>
                      </a:r>
                      <a:endParaRPr lang="zh-TW" altLang="en-US" dirty="0"/>
                    </a:p>
                  </a:txBody>
                  <a:tcPr/>
                </a:tc>
                <a:tc>
                  <a:txBody>
                    <a:bodyPr/>
                    <a:lstStyle/>
                    <a:p>
                      <a:r>
                        <a:rPr lang="en-US" altLang="zh-TW" sz="1800" b="0" kern="1200" dirty="0">
                          <a:solidFill>
                            <a:schemeClr val="lt1"/>
                          </a:solidFill>
                          <a:effectLst/>
                        </a:rPr>
                        <a:t>0.1799</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0.0072</a:t>
                      </a:r>
                      <a:endParaRPr lang="zh-TW" altLang="en-US" dirty="0"/>
                    </a:p>
                  </a:txBody>
                  <a:tcPr/>
                </a:tc>
                <a:tc>
                  <a:txBody>
                    <a:bodyPr/>
                    <a:lstStyle/>
                    <a:p>
                      <a:r>
                        <a:rPr lang="en-US" altLang="zh-TW" sz="1800" b="0" kern="1200" dirty="0">
                          <a:solidFill>
                            <a:schemeClr val="lt1"/>
                          </a:solidFill>
                          <a:effectLst/>
                        </a:rPr>
                        <a:t>0.0022</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0.0850</a:t>
                      </a:r>
                      <a:endParaRPr lang="zh-TW" altLang="en-US" dirty="0"/>
                    </a:p>
                  </a:txBody>
                  <a:tcPr/>
                </a:tc>
                <a:tc>
                  <a:txBody>
                    <a:bodyPr/>
                    <a:lstStyle/>
                    <a:p>
                      <a:r>
                        <a:rPr lang="en-US" altLang="zh-TW" sz="1800" b="0" kern="1200" dirty="0">
                          <a:solidFill>
                            <a:schemeClr val="lt1"/>
                          </a:solidFill>
                          <a:effectLst/>
                        </a:rPr>
                        <a:t>0.0472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0.9954</a:t>
                      </a:r>
                      <a:endParaRPr lang="zh-TW" altLang="en-US" dirty="0"/>
                    </a:p>
                  </a:txBody>
                  <a:tcPr/>
                </a:tc>
                <a:tc>
                  <a:txBody>
                    <a:bodyPr/>
                    <a:lstStyle/>
                    <a:p>
                      <a:r>
                        <a:rPr lang="en-US" altLang="zh-TW" sz="1800" b="0" kern="1200" dirty="0">
                          <a:solidFill>
                            <a:schemeClr val="lt1"/>
                          </a:solidFill>
                          <a:effectLst/>
                        </a:rPr>
                        <a:t>0.7691</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49422762-E2EB-EC73-8328-6C465E0A5EF1}"/>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51970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57</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pic>
        <p:nvPicPr>
          <p:cNvPr id="2" name="圖片 1">
            <a:extLst>
              <a:ext uri="{FF2B5EF4-FFF2-40B4-BE49-F238E27FC236}">
                <a16:creationId xmlns:a16="http://schemas.microsoft.com/office/drawing/2014/main" id="{035EF07B-4855-0F2C-A4EE-2B6849BF020D}"/>
              </a:ext>
            </a:extLst>
          </p:cNvPr>
          <p:cNvPicPr>
            <a:picLocks noChangeAspect="1"/>
          </p:cNvPicPr>
          <p:nvPr/>
        </p:nvPicPr>
        <p:blipFill>
          <a:blip r:embed="rId3"/>
          <a:stretch>
            <a:fillRect/>
          </a:stretch>
        </p:blipFill>
        <p:spPr>
          <a:xfrm>
            <a:off x="8209695" y="221900"/>
            <a:ext cx="3709308" cy="2193606"/>
          </a:xfrm>
          <a:prstGeom prst="rect">
            <a:avLst/>
          </a:prstGeom>
        </p:spPr>
      </p:pic>
      <p:grpSp>
        <p:nvGrpSpPr>
          <p:cNvPr id="8" name="群組 7">
            <a:extLst>
              <a:ext uri="{FF2B5EF4-FFF2-40B4-BE49-F238E27FC236}">
                <a16:creationId xmlns:a16="http://schemas.microsoft.com/office/drawing/2014/main" id="{29216A94-990E-4AB0-9F57-1009D1D417CF}"/>
              </a:ext>
            </a:extLst>
          </p:cNvPr>
          <p:cNvGrpSpPr/>
          <p:nvPr/>
        </p:nvGrpSpPr>
        <p:grpSpPr>
          <a:xfrm>
            <a:off x="269079" y="2322366"/>
            <a:ext cx="10140498" cy="3642107"/>
            <a:chOff x="269079" y="2322366"/>
            <a:chExt cx="10140498" cy="3642107"/>
          </a:xfrm>
        </p:grpSpPr>
        <p:pic>
          <p:nvPicPr>
            <p:cNvPr id="3" name="圖片 2">
              <a:extLst>
                <a:ext uri="{FF2B5EF4-FFF2-40B4-BE49-F238E27FC236}">
                  <a16:creationId xmlns:a16="http://schemas.microsoft.com/office/drawing/2014/main" id="{765C30CA-427E-845B-3180-9C37CE5A4867}"/>
                </a:ext>
              </a:extLst>
            </p:cNvPr>
            <p:cNvPicPr>
              <a:picLocks noChangeAspect="1"/>
            </p:cNvPicPr>
            <p:nvPr/>
          </p:nvPicPr>
          <p:blipFill>
            <a:blip r:embed="rId4"/>
            <a:stretch>
              <a:fillRect/>
            </a:stretch>
          </p:blipFill>
          <p:spPr>
            <a:xfrm>
              <a:off x="367278" y="2838017"/>
              <a:ext cx="4166813" cy="3126456"/>
            </a:xfrm>
            <a:prstGeom prst="rect">
              <a:avLst/>
            </a:prstGeom>
          </p:spPr>
        </p:pic>
        <p:pic>
          <p:nvPicPr>
            <p:cNvPr id="6" name="圖片 5">
              <a:extLst>
                <a:ext uri="{FF2B5EF4-FFF2-40B4-BE49-F238E27FC236}">
                  <a16:creationId xmlns:a16="http://schemas.microsoft.com/office/drawing/2014/main" id="{5DFDDFE2-813D-052D-C4A5-FF2706067FC9}"/>
                </a:ext>
              </a:extLst>
            </p:cNvPr>
            <p:cNvPicPr>
              <a:picLocks noChangeAspect="1"/>
            </p:cNvPicPr>
            <p:nvPr/>
          </p:nvPicPr>
          <p:blipFill>
            <a:blip r:embed="rId5">
              <a:alphaModFix amt="70000"/>
            </a:blip>
            <a:stretch>
              <a:fillRect/>
            </a:stretch>
          </p:blipFill>
          <p:spPr>
            <a:xfrm>
              <a:off x="3834522" y="2322366"/>
              <a:ext cx="4646782" cy="3471596"/>
            </a:xfrm>
            <a:prstGeom prst="rect">
              <a:avLst/>
            </a:prstGeom>
          </p:spPr>
        </p:pic>
        <p:grpSp>
          <p:nvGrpSpPr>
            <p:cNvPr id="7" name="群組 6">
              <a:extLst>
                <a:ext uri="{FF2B5EF4-FFF2-40B4-BE49-F238E27FC236}">
                  <a16:creationId xmlns:a16="http://schemas.microsoft.com/office/drawing/2014/main" id="{1D6E92F9-6364-78A2-17DE-A4F7426A7F92}"/>
                </a:ext>
              </a:extLst>
            </p:cNvPr>
            <p:cNvGrpSpPr/>
            <p:nvPr/>
          </p:nvGrpSpPr>
          <p:grpSpPr>
            <a:xfrm>
              <a:off x="269079" y="3086100"/>
              <a:ext cx="10140498" cy="2238375"/>
              <a:chOff x="269079" y="3086100"/>
              <a:chExt cx="10140498" cy="223837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777265341"/>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0.1229</a:t>
                      </a:r>
                      <a:endParaRPr lang="zh-TW" altLang="en-US" dirty="0"/>
                    </a:p>
                  </a:txBody>
                  <a:tcPr/>
                </a:tc>
                <a:tc>
                  <a:txBody>
                    <a:bodyPr/>
                    <a:lstStyle/>
                    <a:p>
                      <a:r>
                        <a:rPr lang="en-US" altLang="zh-TW" sz="1800" b="0" kern="1200" dirty="0">
                          <a:solidFill>
                            <a:schemeClr val="lt1"/>
                          </a:solidFill>
                          <a:effectLst/>
                        </a:rPr>
                        <a:t>0.3581</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0.0015</a:t>
                      </a:r>
                      <a:endParaRPr lang="zh-TW" altLang="en-US" dirty="0"/>
                    </a:p>
                  </a:txBody>
                  <a:tcPr/>
                </a:tc>
                <a:tc>
                  <a:txBody>
                    <a:bodyPr/>
                    <a:lstStyle/>
                    <a:p>
                      <a:r>
                        <a:rPr lang="en-US" altLang="zh-TW" sz="1800" b="0" kern="1200" dirty="0">
                          <a:solidFill>
                            <a:schemeClr val="lt1"/>
                          </a:solidFill>
                          <a:effectLst/>
                        </a:rPr>
                        <a:t>0.0066</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0.0391</a:t>
                      </a:r>
                      <a:endParaRPr lang="zh-TW" altLang="en-US" dirty="0"/>
                    </a:p>
                  </a:txBody>
                  <a:tcPr/>
                </a:tc>
                <a:tc>
                  <a:txBody>
                    <a:bodyPr/>
                    <a:lstStyle/>
                    <a:p>
                      <a:r>
                        <a:rPr lang="en-US" altLang="zh-TW" sz="1800" b="0" kern="1200" dirty="0">
                          <a:solidFill>
                            <a:schemeClr val="lt1"/>
                          </a:solidFill>
                          <a:effectLst/>
                        </a:rPr>
                        <a:t>0.0813</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0.9991</a:t>
                      </a:r>
                      <a:endParaRPr lang="zh-TW" altLang="en-US" dirty="0"/>
                    </a:p>
                  </a:txBody>
                  <a:tcPr/>
                </a:tc>
                <a:tc>
                  <a:txBody>
                    <a:bodyPr/>
                    <a:lstStyle/>
                    <a:p>
                      <a:r>
                        <a:rPr lang="en-US" altLang="zh-TW" sz="1800" b="0" kern="1200" dirty="0">
                          <a:solidFill>
                            <a:schemeClr val="lt1"/>
                          </a:solidFill>
                          <a:effectLst/>
                        </a:rPr>
                        <a:t>0.5329</a:t>
                      </a:r>
                      <a:endParaRPr lang="zh-TW" altLang="en-US" dirty="0"/>
                    </a:p>
                  </a:txBody>
                  <a:tcPr/>
                </a:tc>
                <a:extLst>
                  <a:ext uri="{0D108BD9-81ED-4DB2-BD59-A6C34878D82A}">
                    <a16:rowId xmlns:a16="http://schemas.microsoft.com/office/drawing/2014/main" val="167411400"/>
                  </a:ext>
                </a:extLst>
              </a:tr>
            </a:tbl>
          </a:graphicData>
        </a:graphic>
      </p:graphicFrame>
      <p:sp>
        <p:nvSpPr>
          <p:cNvPr id="15" name="文字方塊 14">
            <a:extLst>
              <a:ext uri="{FF2B5EF4-FFF2-40B4-BE49-F238E27FC236}">
                <a16:creationId xmlns:a16="http://schemas.microsoft.com/office/drawing/2014/main" id="{6843A411-9CD5-F487-8825-AB9DAB2A145D}"/>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465982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pic>
        <p:nvPicPr>
          <p:cNvPr id="2" name="圖片 1">
            <a:extLst>
              <a:ext uri="{FF2B5EF4-FFF2-40B4-BE49-F238E27FC236}">
                <a16:creationId xmlns:a16="http://schemas.microsoft.com/office/drawing/2014/main" id="{035EF07B-4855-0F2C-A4EE-2B6849BF020D}"/>
              </a:ext>
            </a:extLst>
          </p:cNvPr>
          <p:cNvPicPr>
            <a:picLocks noChangeAspect="1"/>
          </p:cNvPicPr>
          <p:nvPr/>
        </p:nvPicPr>
        <p:blipFill>
          <a:blip r:embed="rId3"/>
          <a:stretch>
            <a:fillRect/>
          </a:stretch>
        </p:blipFill>
        <p:spPr>
          <a:xfrm>
            <a:off x="8209695" y="221900"/>
            <a:ext cx="3709308" cy="2193606"/>
          </a:xfrm>
          <a:prstGeom prst="rect">
            <a:avLst/>
          </a:prstGeom>
        </p:spPr>
      </p:pic>
      <p:grpSp>
        <p:nvGrpSpPr>
          <p:cNvPr id="7" name="群組 6">
            <a:extLst>
              <a:ext uri="{FF2B5EF4-FFF2-40B4-BE49-F238E27FC236}">
                <a16:creationId xmlns:a16="http://schemas.microsoft.com/office/drawing/2014/main" id="{3D145F17-3978-E271-9A69-CFB225D9522C}"/>
              </a:ext>
            </a:extLst>
          </p:cNvPr>
          <p:cNvGrpSpPr/>
          <p:nvPr/>
        </p:nvGrpSpPr>
        <p:grpSpPr>
          <a:xfrm>
            <a:off x="269079" y="2339588"/>
            <a:ext cx="10140498" cy="3673596"/>
            <a:chOff x="269079" y="2339588"/>
            <a:chExt cx="10140498" cy="3673596"/>
          </a:xfrm>
        </p:grpSpPr>
        <p:pic>
          <p:nvPicPr>
            <p:cNvPr id="3" name="圖片 2">
              <a:extLst>
                <a:ext uri="{FF2B5EF4-FFF2-40B4-BE49-F238E27FC236}">
                  <a16:creationId xmlns:a16="http://schemas.microsoft.com/office/drawing/2014/main" id="{5FD4B042-FA9D-C956-976D-50FEAB00CCD0}"/>
                </a:ext>
              </a:extLst>
            </p:cNvPr>
            <p:cNvPicPr>
              <a:picLocks noChangeAspect="1"/>
            </p:cNvPicPr>
            <p:nvPr/>
          </p:nvPicPr>
          <p:blipFill>
            <a:blip r:embed="rId4"/>
            <a:stretch>
              <a:fillRect/>
            </a:stretch>
          </p:blipFill>
          <p:spPr>
            <a:xfrm>
              <a:off x="369030" y="2795366"/>
              <a:ext cx="4283026" cy="3217818"/>
            </a:xfrm>
            <a:prstGeom prst="rect">
              <a:avLst/>
            </a:prstGeom>
          </p:spPr>
        </p:pic>
        <p:pic>
          <p:nvPicPr>
            <p:cNvPr id="6" name="圖片 5">
              <a:extLst>
                <a:ext uri="{FF2B5EF4-FFF2-40B4-BE49-F238E27FC236}">
                  <a16:creationId xmlns:a16="http://schemas.microsoft.com/office/drawing/2014/main" id="{51362EF9-08DB-7419-69F3-7646114CA716}"/>
                </a:ext>
              </a:extLst>
            </p:cNvPr>
            <p:cNvPicPr>
              <a:picLocks noChangeAspect="1"/>
            </p:cNvPicPr>
            <p:nvPr/>
          </p:nvPicPr>
          <p:blipFill>
            <a:blip r:embed="rId5">
              <a:alphaModFix amt="70000"/>
            </a:blip>
            <a:stretch>
              <a:fillRect/>
            </a:stretch>
          </p:blipFill>
          <p:spPr>
            <a:xfrm>
              <a:off x="3969421" y="2339588"/>
              <a:ext cx="4651619" cy="3458742"/>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266743510"/>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0.1297</a:t>
                      </a:r>
                      <a:endParaRPr lang="zh-TW" altLang="en-US" dirty="0"/>
                    </a:p>
                  </a:txBody>
                  <a:tcPr/>
                </a:tc>
                <a:tc>
                  <a:txBody>
                    <a:bodyPr/>
                    <a:lstStyle/>
                    <a:p>
                      <a:r>
                        <a:rPr lang="en-US" altLang="zh-TW" sz="1800" b="0" kern="1200" dirty="0">
                          <a:solidFill>
                            <a:schemeClr val="lt1"/>
                          </a:solidFill>
                          <a:effectLst/>
                        </a:rPr>
                        <a:t>0.2142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0.0018</a:t>
                      </a:r>
                      <a:endParaRPr lang="zh-TW" altLang="en-US" dirty="0"/>
                    </a:p>
                  </a:txBody>
                  <a:tcPr/>
                </a:tc>
                <a:tc>
                  <a:txBody>
                    <a:bodyPr/>
                    <a:lstStyle/>
                    <a:p>
                      <a:r>
                        <a:rPr lang="en-US" altLang="zh-TW" sz="1800" b="0" kern="1200" dirty="0">
                          <a:solidFill>
                            <a:schemeClr val="lt1"/>
                          </a:solidFill>
                          <a:effectLst/>
                        </a:rPr>
                        <a:t>0.0026</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0.0433</a:t>
                      </a:r>
                      <a:endParaRPr lang="zh-TW" altLang="en-US" dirty="0"/>
                    </a:p>
                  </a:txBody>
                  <a:tcPr/>
                </a:tc>
                <a:tc>
                  <a:txBody>
                    <a:bodyPr/>
                    <a:lstStyle/>
                    <a:p>
                      <a:r>
                        <a:rPr lang="en-US" altLang="zh-TW" sz="1800" b="0" kern="1200" dirty="0">
                          <a:solidFill>
                            <a:schemeClr val="lt1"/>
                          </a:solidFill>
                          <a:effectLst/>
                        </a:rPr>
                        <a:t>0.0514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0.9989</a:t>
                      </a:r>
                      <a:endParaRPr lang="zh-TW" altLang="en-US" dirty="0"/>
                    </a:p>
                  </a:txBody>
                  <a:tcPr/>
                </a:tc>
                <a:tc>
                  <a:txBody>
                    <a:bodyPr/>
                    <a:lstStyle/>
                    <a:p>
                      <a:r>
                        <a:rPr lang="en-US" altLang="zh-TW" dirty="0"/>
                        <a:t>0.8131</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AAE62555-C605-99ED-CB95-D97E87511EC2}"/>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256813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59</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pic>
        <p:nvPicPr>
          <p:cNvPr id="2" name="圖片 1">
            <a:extLst>
              <a:ext uri="{FF2B5EF4-FFF2-40B4-BE49-F238E27FC236}">
                <a16:creationId xmlns:a16="http://schemas.microsoft.com/office/drawing/2014/main" id="{035EF07B-4855-0F2C-A4EE-2B6849BF020D}"/>
              </a:ext>
            </a:extLst>
          </p:cNvPr>
          <p:cNvPicPr>
            <a:picLocks noChangeAspect="1"/>
          </p:cNvPicPr>
          <p:nvPr/>
        </p:nvPicPr>
        <p:blipFill>
          <a:blip r:embed="rId3"/>
          <a:stretch>
            <a:fillRect/>
          </a:stretch>
        </p:blipFill>
        <p:spPr>
          <a:xfrm>
            <a:off x="8209695" y="221900"/>
            <a:ext cx="3709308" cy="2193606"/>
          </a:xfrm>
          <a:prstGeom prst="rect">
            <a:avLst/>
          </a:prstGeom>
        </p:spPr>
      </p:pic>
      <p:grpSp>
        <p:nvGrpSpPr>
          <p:cNvPr id="7" name="群組 6">
            <a:extLst>
              <a:ext uri="{FF2B5EF4-FFF2-40B4-BE49-F238E27FC236}">
                <a16:creationId xmlns:a16="http://schemas.microsoft.com/office/drawing/2014/main" id="{B668EA70-0CB1-18AA-26D4-E1B54B1EEB46}"/>
              </a:ext>
            </a:extLst>
          </p:cNvPr>
          <p:cNvGrpSpPr/>
          <p:nvPr/>
        </p:nvGrpSpPr>
        <p:grpSpPr>
          <a:xfrm>
            <a:off x="269079" y="2329175"/>
            <a:ext cx="10140498" cy="3628366"/>
            <a:chOff x="269079" y="2329175"/>
            <a:chExt cx="10140498" cy="3628366"/>
          </a:xfrm>
        </p:grpSpPr>
        <p:pic>
          <p:nvPicPr>
            <p:cNvPr id="3" name="圖片 2">
              <a:extLst>
                <a:ext uri="{FF2B5EF4-FFF2-40B4-BE49-F238E27FC236}">
                  <a16:creationId xmlns:a16="http://schemas.microsoft.com/office/drawing/2014/main" id="{3F237AD6-FBF9-903D-9231-0AD515DC025A}"/>
                </a:ext>
              </a:extLst>
            </p:cNvPr>
            <p:cNvPicPr>
              <a:picLocks noChangeAspect="1"/>
            </p:cNvPicPr>
            <p:nvPr/>
          </p:nvPicPr>
          <p:blipFill>
            <a:blip r:embed="rId4"/>
            <a:stretch>
              <a:fillRect/>
            </a:stretch>
          </p:blipFill>
          <p:spPr>
            <a:xfrm>
              <a:off x="541564" y="2825395"/>
              <a:ext cx="4169031" cy="3132146"/>
            </a:xfrm>
            <a:prstGeom prst="rect">
              <a:avLst/>
            </a:prstGeom>
          </p:spPr>
        </p:pic>
        <p:pic>
          <p:nvPicPr>
            <p:cNvPr id="6" name="圖片 5">
              <a:extLst>
                <a:ext uri="{FF2B5EF4-FFF2-40B4-BE49-F238E27FC236}">
                  <a16:creationId xmlns:a16="http://schemas.microsoft.com/office/drawing/2014/main" id="{B32E3369-D551-4B3E-59B2-8033D7B72233}"/>
                </a:ext>
              </a:extLst>
            </p:cNvPr>
            <p:cNvPicPr>
              <a:picLocks noChangeAspect="1"/>
            </p:cNvPicPr>
            <p:nvPr/>
          </p:nvPicPr>
          <p:blipFill>
            <a:blip r:embed="rId5">
              <a:alphaModFix amt="70000"/>
            </a:blip>
            <a:stretch>
              <a:fillRect/>
            </a:stretch>
          </p:blipFill>
          <p:spPr>
            <a:xfrm>
              <a:off x="4009372" y="2329175"/>
              <a:ext cx="4665967" cy="3452936"/>
            </a:xfrm>
            <a:prstGeom prst="rect">
              <a:avLst/>
            </a:prstGeom>
          </p:spPr>
        </p:pic>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193472918"/>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0.0180</a:t>
                      </a:r>
                      <a:endParaRPr lang="zh-TW" altLang="en-US" dirty="0"/>
                    </a:p>
                  </a:txBody>
                  <a:tcPr/>
                </a:tc>
                <a:tc>
                  <a:txBody>
                    <a:bodyPr/>
                    <a:lstStyle/>
                    <a:p>
                      <a:r>
                        <a:rPr lang="en-US" altLang="zh-TW" sz="1800" b="0" kern="1200" dirty="0">
                          <a:solidFill>
                            <a:schemeClr val="lt1"/>
                          </a:solidFill>
                          <a:effectLst/>
                        </a:rPr>
                        <a:t>0.2934</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0.0000</a:t>
                      </a:r>
                      <a:endParaRPr lang="zh-TW" altLang="en-US" dirty="0"/>
                    </a:p>
                  </a:txBody>
                  <a:tcPr/>
                </a:tc>
                <a:tc>
                  <a:txBody>
                    <a:bodyPr/>
                    <a:lstStyle/>
                    <a:p>
                      <a:r>
                        <a:rPr lang="en-US" altLang="zh-TW" sz="1800" b="0" kern="1200" dirty="0">
                          <a:solidFill>
                            <a:schemeClr val="lt1"/>
                          </a:solidFill>
                          <a:effectLst/>
                        </a:rPr>
                        <a:t>0.0057</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0.0042</a:t>
                      </a:r>
                      <a:endParaRPr lang="zh-TW" altLang="en-US" dirty="0"/>
                    </a:p>
                  </a:txBody>
                  <a:tcPr/>
                </a:tc>
                <a:tc>
                  <a:txBody>
                    <a:bodyPr/>
                    <a:lstStyle/>
                    <a:p>
                      <a:r>
                        <a:rPr lang="en-US" altLang="zh-TW" sz="1800" b="0" kern="1200" dirty="0">
                          <a:solidFill>
                            <a:schemeClr val="lt1"/>
                          </a:solidFill>
                          <a:effectLst/>
                        </a:rPr>
                        <a:t>0.0759</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0.9999</a:t>
                      </a:r>
                      <a:endParaRPr lang="zh-TW" altLang="en-US" dirty="0"/>
                    </a:p>
                  </a:txBody>
                  <a:tcPr/>
                </a:tc>
                <a:tc>
                  <a:txBody>
                    <a:bodyPr/>
                    <a:lstStyle/>
                    <a:p>
                      <a:r>
                        <a:rPr lang="en-US" altLang="zh-TW" sz="1800" b="0" kern="1200" dirty="0">
                          <a:solidFill>
                            <a:schemeClr val="lt1"/>
                          </a:solidFill>
                          <a:effectLst/>
                        </a:rPr>
                        <a:t>0.5935</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86FE4861-94C2-3C7E-442E-930860664EA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927498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6" name="矩形 7">
            <a:extLst>
              <a:ext uri="{FF2B5EF4-FFF2-40B4-BE49-F238E27FC236}">
                <a16:creationId xmlns:a16="http://schemas.microsoft.com/office/drawing/2014/main" id="{0F2D78AB-A8ED-2763-7E0B-2DD5203BAD3D}"/>
              </a:ext>
            </a:extLst>
          </p:cNvPr>
          <p:cNvSpPr>
            <a:spLocks noChangeArrowheads="1"/>
          </p:cNvSpPr>
          <p:nvPr/>
        </p:nvSpPr>
        <p:spPr bwMode="auto">
          <a:xfrm>
            <a:off x="-3742" y="-1"/>
            <a:ext cx="12192000" cy="685800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7" name="矩形: 圓角 18">
            <a:extLst>
              <a:ext uri="{FF2B5EF4-FFF2-40B4-BE49-F238E27FC236}">
                <a16:creationId xmlns:a16="http://schemas.microsoft.com/office/drawing/2014/main" id="{0B6E71B0-565A-6D56-8B6B-6360F5367419}"/>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圓角 19">
            <a:extLst>
              <a:ext uri="{FF2B5EF4-FFF2-40B4-BE49-F238E27FC236}">
                <a16:creationId xmlns:a16="http://schemas.microsoft.com/office/drawing/2014/main" id="{C591355C-57E1-C5B9-D389-07303EF1AF0B}"/>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p>
        </p:txBody>
      </p:sp>
      <p:sp>
        <p:nvSpPr>
          <p:cNvPr id="9" name="!!Oval 5">
            <a:extLst>
              <a:ext uri="{FF2B5EF4-FFF2-40B4-BE49-F238E27FC236}">
                <a16:creationId xmlns:a16="http://schemas.microsoft.com/office/drawing/2014/main" id="{2F112ADB-D60C-E974-5E25-48B46FFE4335}"/>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0" name="!!Oval 5">
            <a:extLst>
              <a:ext uri="{FF2B5EF4-FFF2-40B4-BE49-F238E27FC236}">
                <a16:creationId xmlns:a16="http://schemas.microsoft.com/office/drawing/2014/main" id="{73D9E4DE-C640-8728-CA7E-F933339852E6}"/>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1" name="!!矩形 4">
            <a:extLst>
              <a:ext uri="{FF2B5EF4-FFF2-40B4-BE49-F238E27FC236}">
                <a16:creationId xmlns:a16="http://schemas.microsoft.com/office/drawing/2014/main" id="{F6119848-C799-72DE-7ACD-77DC367C8F82}"/>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fld id="{E9664617-8676-41EE-8B58-0B660A417C05}"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eaLnBrk="1" hangingPunct="1">
                <a:lnSpc>
                  <a:spcPct val="100000"/>
                </a:lnSpc>
                <a:spcBef>
                  <a:spcPct val="0"/>
                </a:spcBef>
                <a:buFont typeface="Arial" panose="020B0604020202020204" pitchFamily="34" charset="0"/>
                <a:buNone/>
              </a:pPr>
              <a:t>6</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5">
            <a:extLst>
              <a:ext uri="{FF2B5EF4-FFF2-40B4-BE49-F238E27FC236}">
                <a16:creationId xmlns:a16="http://schemas.microsoft.com/office/drawing/2014/main" id="{5CBEEEFD-77D2-5460-4F70-BFC1264B81E2}"/>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5" name="!!Oval 5">
            <a:extLst>
              <a:ext uri="{FF2B5EF4-FFF2-40B4-BE49-F238E27FC236}">
                <a16:creationId xmlns:a16="http://schemas.microsoft.com/office/drawing/2014/main" id="{28379E4E-D976-3894-F957-502BC1D8F9D1}"/>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 name="!!Oval 5">
            <a:extLst>
              <a:ext uri="{FF2B5EF4-FFF2-40B4-BE49-F238E27FC236}">
                <a16:creationId xmlns:a16="http://schemas.microsoft.com/office/drawing/2014/main" id="{3925A3A1-58F5-F61E-18D7-8108E8325CE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8" name="文字方塊 17">
            <a:extLst>
              <a:ext uri="{FF2B5EF4-FFF2-40B4-BE49-F238E27FC236}">
                <a16:creationId xmlns:a16="http://schemas.microsoft.com/office/drawing/2014/main" id="{D10ACB62-0F74-344A-80B8-E5CCD1555F06}"/>
              </a:ext>
            </a:extLst>
          </p:cNvPr>
          <p:cNvSpPr txBox="1"/>
          <p:nvPr/>
        </p:nvSpPr>
        <p:spPr>
          <a:xfrm>
            <a:off x="3103222" y="79375"/>
            <a:ext cx="1046843"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(1/3)</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字方塊 18">
            <a:extLst>
              <a:ext uri="{FF2B5EF4-FFF2-40B4-BE49-F238E27FC236}">
                <a16:creationId xmlns:a16="http://schemas.microsoft.com/office/drawing/2014/main" id="{1910AF3D-6FC3-EE63-1259-2A400E0D15AB}"/>
              </a:ext>
            </a:extLst>
          </p:cNvPr>
          <p:cNvSpPr txBox="1"/>
          <p:nvPr/>
        </p:nvSpPr>
        <p:spPr>
          <a:xfrm>
            <a:off x="624568" y="1263401"/>
            <a:ext cx="11119757" cy="1384995"/>
          </a:xfrm>
          <a:prstGeom prst="rect">
            <a:avLst/>
          </a:prstGeom>
          <a:noFill/>
        </p:spPr>
        <p:txBody>
          <a:bodyPr wrap="square" rtlCol="0">
            <a:spAutoFit/>
          </a:bodyPr>
          <a:lstStyle/>
          <a:p>
            <a:r>
              <a:rPr lang="en-US" altLang="zh-TW" sz="2800" dirty="0">
                <a:latin typeface="+mn-lt"/>
                <a:cs typeface="Times New Roman" panose="02020603050405020304" pitchFamily="18" charset="0"/>
              </a:rPr>
              <a:t>Our goal is to use </a:t>
            </a:r>
            <a:r>
              <a:rPr lang="en-US" altLang="zh-TW" sz="2800" dirty="0">
                <a:solidFill>
                  <a:srgbClr val="FF0000"/>
                </a:solidFill>
                <a:highlight>
                  <a:srgbClr val="FFFF00"/>
                </a:highlight>
                <a:latin typeface="+mn-lt"/>
                <a:cs typeface="Times New Roman" panose="02020603050405020304" pitchFamily="18" charset="0"/>
              </a:rPr>
              <a:t>real estate transaction data </a:t>
            </a:r>
            <a:r>
              <a:rPr lang="en-US" altLang="zh-TW" sz="2800" dirty="0">
                <a:latin typeface="+mn-lt"/>
                <a:cs typeface="Times New Roman" panose="02020603050405020304" pitchFamily="18" charset="0"/>
              </a:rPr>
              <a:t>to </a:t>
            </a:r>
            <a:r>
              <a:rPr lang="en-US" altLang="zh-TW" sz="2800" dirty="0">
                <a:solidFill>
                  <a:srgbClr val="FF0000"/>
                </a:solidFill>
                <a:highlight>
                  <a:srgbClr val="FFFF00"/>
                </a:highlight>
                <a:latin typeface="+mn-lt"/>
                <a:cs typeface="Times New Roman" panose="02020603050405020304" pitchFamily="18" charset="0"/>
              </a:rPr>
              <a:t>predict the stock prices of Real Estate Investment Trusts (REITs). </a:t>
            </a:r>
            <a:r>
              <a:rPr lang="en-US" altLang="zh-TW" sz="2800" dirty="0">
                <a:latin typeface="+mn-lt"/>
                <a:cs typeface="Times New Roman" panose="02020603050405020304" pitchFamily="18" charset="0"/>
              </a:rPr>
              <a:t>We plan to forecast signals related to stock price fluctuations using data science technology.</a:t>
            </a:r>
          </a:p>
        </p:txBody>
      </p:sp>
      <p:pic>
        <p:nvPicPr>
          <p:cNvPr id="20" name="圖片 19">
            <a:extLst>
              <a:ext uri="{FF2B5EF4-FFF2-40B4-BE49-F238E27FC236}">
                <a16:creationId xmlns:a16="http://schemas.microsoft.com/office/drawing/2014/main" id="{F62B3936-D2D5-5E3D-75BF-76921EFA47BB}"/>
              </a:ext>
            </a:extLst>
          </p:cNvPr>
          <p:cNvPicPr>
            <a:picLocks noChangeAspect="1"/>
          </p:cNvPicPr>
          <p:nvPr/>
        </p:nvPicPr>
        <p:blipFill>
          <a:blip r:embed="rId3"/>
          <a:stretch>
            <a:fillRect/>
          </a:stretch>
        </p:blipFill>
        <p:spPr>
          <a:xfrm>
            <a:off x="948758" y="3557587"/>
            <a:ext cx="10287000" cy="2200275"/>
          </a:xfrm>
          <a:prstGeom prst="rect">
            <a:avLst/>
          </a:prstGeom>
        </p:spPr>
      </p:pic>
      <p:sp>
        <p:nvSpPr>
          <p:cNvPr id="21" name="文字方塊 20">
            <a:extLst>
              <a:ext uri="{FF2B5EF4-FFF2-40B4-BE49-F238E27FC236}">
                <a16:creationId xmlns:a16="http://schemas.microsoft.com/office/drawing/2014/main" id="{11E392EC-1F02-5849-D7A3-CAA51FE467EF}"/>
              </a:ext>
            </a:extLst>
          </p:cNvPr>
          <p:cNvSpPr txBox="1"/>
          <p:nvPr/>
        </p:nvSpPr>
        <p:spPr>
          <a:xfrm>
            <a:off x="624568" y="707828"/>
            <a:ext cx="3244641"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Target and Goal</a:t>
            </a:r>
          </a:p>
        </p:txBody>
      </p:sp>
    </p:spTree>
    <p:extLst>
      <p:ext uri="{BB962C8B-B14F-4D97-AF65-F5344CB8AC3E}">
        <p14:creationId xmlns:p14="http://schemas.microsoft.com/office/powerpoint/2010/main" val="724543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60</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01002T</a:t>
            </a:r>
            <a:r>
              <a:rPr lang="zh-TW" altLang="en-US" sz="2800" b="1" dirty="0">
                <a:latin typeface="+mn-lt"/>
                <a:cs typeface="Times New Roman" panose="02020603050405020304" pitchFamily="18" charset="0"/>
              </a:rPr>
              <a:t> 土銀國泰 </a:t>
            </a:r>
            <a:endParaRPr lang="en-US" altLang="zh-TW" sz="2800" b="1" dirty="0">
              <a:latin typeface="+mn-lt"/>
              <a:cs typeface="Times New Roman" panose="02020603050405020304" pitchFamily="18" charset="0"/>
            </a:endParaRPr>
          </a:p>
        </p:txBody>
      </p:sp>
      <p:pic>
        <p:nvPicPr>
          <p:cNvPr id="2" name="圖片 1">
            <a:extLst>
              <a:ext uri="{FF2B5EF4-FFF2-40B4-BE49-F238E27FC236}">
                <a16:creationId xmlns:a16="http://schemas.microsoft.com/office/drawing/2014/main" id="{035EF07B-4855-0F2C-A4EE-2B6849BF020D}"/>
              </a:ext>
            </a:extLst>
          </p:cNvPr>
          <p:cNvPicPr>
            <a:picLocks noChangeAspect="1"/>
          </p:cNvPicPr>
          <p:nvPr/>
        </p:nvPicPr>
        <p:blipFill>
          <a:blip r:embed="rId3"/>
          <a:stretch>
            <a:fillRect/>
          </a:stretch>
        </p:blipFill>
        <p:spPr>
          <a:xfrm>
            <a:off x="8209695" y="221900"/>
            <a:ext cx="3709308" cy="2193606"/>
          </a:xfrm>
          <a:prstGeom prst="rect">
            <a:avLst/>
          </a:prstGeom>
        </p:spPr>
      </p:pic>
      <p:sp>
        <p:nvSpPr>
          <p:cNvPr id="6" name="文字方塊 5">
            <a:extLst>
              <a:ext uri="{FF2B5EF4-FFF2-40B4-BE49-F238E27FC236}">
                <a16:creationId xmlns:a16="http://schemas.microsoft.com/office/drawing/2014/main" id="{31E9F446-E2C4-05DD-5A04-C6F0438A787B}"/>
              </a:ext>
            </a:extLst>
          </p:cNvPr>
          <p:cNvSpPr txBox="1"/>
          <p:nvPr/>
        </p:nvSpPr>
        <p:spPr>
          <a:xfrm>
            <a:off x="872562" y="1906070"/>
            <a:ext cx="6124574" cy="369332"/>
          </a:xfrm>
          <a:prstGeom prst="rect">
            <a:avLst/>
          </a:prstGeom>
          <a:noFill/>
        </p:spPr>
        <p:txBody>
          <a:bodyPr wrap="square">
            <a:spAutoFit/>
          </a:bodyPr>
          <a:lstStyle/>
          <a:p>
            <a:r>
              <a:rPr lang="en-US" altLang="zh-TW" sz="1800" b="1" dirty="0">
                <a:latin typeface="+mn-lt"/>
                <a:cs typeface="Times New Roman" panose="02020603050405020304" pitchFamily="18" charset="0"/>
              </a:rPr>
              <a:t>Support Vector Machine</a:t>
            </a:r>
          </a:p>
        </p:txBody>
      </p:sp>
      <p:grpSp>
        <p:nvGrpSpPr>
          <p:cNvPr id="11" name="群組 10">
            <a:extLst>
              <a:ext uri="{FF2B5EF4-FFF2-40B4-BE49-F238E27FC236}">
                <a16:creationId xmlns:a16="http://schemas.microsoft.com/office/drawing/2014/main" id="{8FE23C1E-BE59-7993-B334-92ED246EF562}"/>
              </a:ext>
            </a:extLst>
          </p:cNvPr>
          <p:cNvGrpSpPr/>
          <p:nvPr/>
        </p:nvGrpSpPr>
        <p:grpSpPr>
          <a:xfrm>
            <a:off x="269079" y="2438682"/>
            <a:ext cx="10140498" cy="3544811"/>
            <a:chOff x="269079" y="2438682"/>
            <a:chExt cx="10140498" cy="3544811"/>
          </a:xfrm>
        </p:grpSpPr>
        <p:pic>
          <p:nvPicPr>
            <p:cNvPr id="8" name="圖片 7">
              <a:extLst>
                <a:ext uri="{FF2B5EF4-FFF2-40B4-BE49-F238E27FC236}">
                  <a16:creationId xmlns:a16="http://schemas.microsoft.com/office/drawing/2014/main" id="{CCED438C-98B8-3456-ABB3-2FA6EBE0DA11}"/>
                </a:ext>
              </a:extLst>
            </p:cNvPr>
            <p:cNvPicPr>
              <a:picLocks noChangeAspect="1"/>
            </p:cNvPicPr>
            <p:nvPr/>
          </p:nvPicPr>
          <p:blipFill>
            <a:blip r:embed="rId4"/>
            <a:stretch>
              <a:fillRect/>
            </a:stretch>
          </p:blipFill>
          <p:spPr>
            <a:xfrm>
              <a:off x="541564" y="2864820"/>
              <a:ext cx="4147457" cy="3118673"/>
            </a:xfrm>
            <a:prstGeom prst="rect">
              <a:avLst/>
            </a:prstGeom>
          </p:spPr>
        </p:pic>
        <p:pic>
          <p:nvPicPr>
            <p:cNvPr id="10" name="圖片 9">
              <a:extLst>
                <a:ext uri="{FF2B5EF4-FFF2-40B4-BE49-F238E27FC236}">
                  <a16:creationId xmlns:a16="http://schemas.microsoft.com/office/drawing/2014/main" id="{DCFABEE9-A014-6FE1-FC10-333F2CF6931E}"/>
                </a:ext>
              </a:extLst>
            </p:cNvPr>
            <p:cNvPicPr>
              <a:picLocks noChangeAspect="1"/>
            </p:cNvPicPr>
            <p:nvPr/>
          </p:nvPicPr>
          <p:blipFill>
            <a:blip r:embed="rId5">
              <a:alphaModFix amt="70000"/>
            </a:blip>
            <a:stretch>
              <a:fillRect/>
            </a:stretch>
          </p:blipFill>
          <p:spPr>
            <a:xfrm>
              <a:off x="4009372" y="2438682"/>
              <a:ext cx="4507735" cy="3361995"/>
            </a:xfrm>
            <a:prstGeom prst="rect">
              <a:avLst/>
            </a:prstGeom>
          </p:spPr>
        </p:pic>
        <p:grpSp>
          <p:nvGrpSpPr>
            <p:cNvPr id="7" name="群組 6">
              <a:extLst>
                <a:ext uri="{FF2B5EF4-FFF2-40B4-BE49-F238E27FC236}">
                  <a16:creationId xmlns:a16="http://schemas.microsoft.com/office/drawing/2014/main" id="{5D7DD9E5-E017-3E91-3668-E437AE1EF1AE}"/>
                </a:ext>
              </a:extLst>
            </p:cNvPr>
            <p:cNvGrpSpPr/>
            <p:nvPr/>
          </p:nvGrpSpPr>
          <p:grpSpPr>
            <a:xfrm>
              <a:off x="269079" y="3086100"/>
              <a:ext cx="10140498" cy="2238375"/>
              <a:chOff x="269079" y="3086100"/>
              <a:chExt cx="10140498" cy="223837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3672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509137086"/>
              </p:ext>
            </p:extLst>
          </p:nvPr>
        </p:nvGraphicFramePr>
        <p:xfrm>
          <a:off x="9076664" y="3633470"/>
          <a:ext cx="3022525"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1100380">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0.3168</a:t>
                      </a:r>
                      <a:endParaRPr lang="zh-TW" altLang="en-US" dirty="0"/>
                    </a:p>
                  </a:txBody>
                  <a:tcPr/>
                </a:tc>
                <a:tc>
                  <a:txBody>
                    <a:bodyPr/>
                    <a:lstStyle/>
                    <a:p>
                      <a:r>
                        <a:rPr lang="en-US" altLang="zh-TW" sz="1800" b="0" kern="1200" dirty="0">
                          <a:solidFill>
                            <a:schemeClr val="lt1"/>
                          </a:solidFill>
                          <a:effectLst/>
                        </a:rPr>
                        <a:t>0.1912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0.0080</a:t>
                      </a:r>
                      <a:endParaRPr lang="zh-TW" altLang="en-US" dirty="0"/>
                    </a:p>
                  </a:txBody>
                  <a:tcPr/>
                </a:tc>
                <a:tc>
                  <a:txBody>
                    <a:bodyPr/>
                    <a:lstStyle/>
                    <a:p>
                      <a:r>
                        <a:rPr lang="en-US" altLang="zh-TW" sz="1800" b="0" kern="1200" dirty="0">
                          <a:solidFill>
                            <a:schemeClr val="lt1"/>
                          </a:solidFill>
                          <a:effectLst/>
                        </a:rPr>
                        <a:t>0.0026</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0.0894</a:t>
                      </a:r>
                      <a:endParaRPr lang="zh-TW" altLang="en-US" dirty="0"/>
                    </a:p>
                  </a:txBody>
                  <a:tcPr/>
                </a:tc>
                <a:tc>
                  <a:txBody>
                    <a:bodyPr/>
                    <a:lstStyle/>
                    <a:p>
                      <a:r>
                        <a:rPr lang="en-US" altLang="zh-TW" sz="1800" b="0" kern="1200" dirty="0">
                          <a:solidFill>
                            <a:schemeClr val="lt1"/>
                          </a:solidFill>
                          <a:effectLst/>
                        </a:rPr>
                        <a:t>0.0514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0.9949</a:t>
                      </a:r>
                      <a:endParaRPr lang="zh-TW" altLang="en-US" dirty="0"/>
                    </a:p>
                  </a:txBody>
                  <a:tcPr/>
                </a:tc>
                <a:tc>
                  <a:txBody>
                    <a:bodyPr/>
                    <a:lstStyle/>
                    <a:p>
                      <a:r>
                        <a:rPr lang="en-US" altLang="zh-TW" sz="1800" b="0" kern="1200" dirty="0">
                          <a:solidFill>
                            <a:schemeClr val="lt1"/>
                          </a:solidFill>
                          <a:effectLst/>
                        </a:rPr>
                        <a:t>0.7260</a:t>
                      </a:r>
                      <a:endParaRPr lang="zh-TW" altLang="en-US" dirty="0"/>
                    </a:p>
                  </a:txBody>
                  <a:tcPr/>
                </a:tc>
                <a:extLst>
                  <a:ext uri="{0D108BD9-81ED-4DB2-BD59-A6C34878D82A}">
                    <a16:rowId xmlns:a16="http://schemas.microsoft.com/office/drawing/2014/main" val="167411400"/>
                  </a:ext>
                </a:extLst>
              </a:tr>
            </a:tbl>
          </a:graphicData>
        </a:graphic>
      </p:graphicFrame>
      <p:sp>
        <p:nvSpPr>
          <p:cNvPr id="18" name="文字方塊 17">
            <a:extLst>
              <a:ext uri="{FF2B5EF4-FFF2-40B4-BE49-F238E27FC236}">
                <a16:creationId xmlns:a16="http://schemas.microsoft.com/office/drawing/2014/main" id="{15DE6F9C-D398-F99F-623F-E3A3F11458C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753749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14" name="文字方塊 13">
            <a:extLst>
              <a:ext uri="{FF2B5EF4-FFF2-40B4-BE49-F238E27FC236}">
                <a16:creationId xmlns:a16="http://schemas.microsoft.com/office/drawing/2014/main" id="{988103B9-A2B0-42D3-A301-8119AE2C33ED}"/>
              </a:ext>
            </a:extLst>
          </p:cNvPr>
          <p:cNvSpPr txBox="1"/>
          <p:nvPr/>
        </p:nvSpPr>
        <p:spPr>
          <a:xfrm>
            <a:off x="3116572" y="79375"/>
            <a:ext cx="89280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(2/4)</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pic>
        <p:nvPicPr>
          <p:cNvPr id="7" name="圖片 6">
            <a:extLst>
              <a:ext uri="{FF2B5EF4-FFF2-40B4-BE49-F238E27FC236}">
                <a16:creationId xmlns:a16="http://schemas.microsoft.com/office/drawing/2014/main" id="{02CF7E59-EA38-70F4-6296-373D4F3DB003}"/>
              </a:ext>
            </a:extLst>
          </p:cNvPr>
          <p:cNvPicPr>
            <a:picLocks noChangeAspect="1"/>
          </p:cNvPicPr>
          <p:nvPr/>
        </p:nvPicPr>
        <p:blipFill>
          <a:blip r:embed="rId3"/>
          <a:stretch>
            <a:fillRect/>
          </a:stretch>
        </p:blipFill>
        <p:spPr>
          <a:xfrm>
            <a:off x="8609489" y="147035"/>
            <a:ext cx="3353622" cy="1989105"/>
          </a:xfrm>
          <a:prstGeom prst="rect">
            <a:avLst/>
          </a:prstGeom>
        </p:spPr>
      </p:pic>
      <p:pic>
        <p:nvPicPr>
          <p:cNvPr id="11" name="圖片 10">
            <a:extLst>
              <a:ext uri="{FF2B5EF4-FFF2-40B4-BE49-F238E27FC236}">
                <a16:creationId xmlns:a16="http://schemas.microsoft.com/office/drawing/2014/main" id="{4BDBD0A3-485F-197D-C023-BF5B86CBECB9}"/>
              </a:ext>
            </a:extLst>
          </p:cNvPr>
          <p:cNvPicPr>
            <a:picLocks noChangeAspect="1"/>
          </p:cNvPicPr>
          <p:nvPr/>
        </p:nvPicPr>
        <p:blipFill>
          <a:blip r:embed="rId4"/>
          <a:stretch>
            <a:fillRect/>
          </a:stretch>
        </p:blipFill>
        <p:spPr>
          <a:xfrm>
            <a:off x="0" y="2642397"/>
            <a:ext cx="5443883" cy="4063545"/>
          </a:xfrm>
          <a:prstGeom prst="rect">
            <a:avLst/>
          </a:prstGeom>
        </p:spPr>
      </p:pic>
      <p:pic>
        <p:nvPicPr>
          <p:cNvPr id="15" name="圖片 14">
            <a:extLst>
              <a:ext uri="{FF2B5EF4-FFF2-40B4-BE49-F238E27FC236}">
                <a16:creationId xmlns:a16="http://schemas.microsoft.com/office/drawing/2014/main" id="{DA8E2E62-A79B-CED3-0C63-72BB42430154}"/>
              </a:ext>
            </a:extLst>
          </p:cNvPr>
          <p:cNvPicPr>
            <a:picLocks noChangeAspect="1"/>
          </p:cNvPicPr>
          <p:nvPr/>
        </p:nvPicPr>
        <p:blipFill>
          <a:blip r:embed="rId5">
            <a:alphaModFix amt="70000"/>
          </a:blip>
          <a:stretch>
            <a:fillRect/>
          </a:stretch>
        </p:blipFill>
        <p:spPr>
          <a:xfrm>
            <a:off x="4659824" y="2344359"/>
            <a:ext cx="4674000" cy="3473837"/>
          </a:xfrm>
          <a:prstGeom prst="rect">
            <a:avLst/>
          </a:prstGeom>
        </p:spPr>
      </p:pic>
      <p:grpSp>
        <p:nvGrpSpPr>
          <p:cNvPr id="24" name="群組 23">
            <a:extLst>
              <a:ext uri="{FF2B5EF4-FFF2-40B4-BE49-F238E27FC236}">
                <a16:creationId xmlns:a16="http://schemas.microsoft.com/office/drawing/2014/main" id="{68C3927C-4799-FE5B-5E08-4CB5E1E7620D}"/>
              </a:ext>
            </a:extLst>
          </p:cNvPr>
          <p:cNvGrpSpPr/>
          <p:nvPr/>
        </p:nvGrpSpPr>
        <p:grpSpPr>
          <a:xfrm>
            <a:off x="459294" y="3069210"/>
            <a:ext cx="10119584" cy="2800350"/>
            <a:chOff x="235902" y="3086100"/>
            <a:chExt cx="10119584"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1854791717"/>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0.2828</a:t>
                      </a:r>
                      <a:endParaRPr lang="zh-TW" altLang="en-US" dirty="0"/>
                    </a:p>
                  </a:txBody>
                  <a:tcPr/>
                </a:tc>
                <a:tc>
                  <a:txBody>
                    <a:bodyPr/>
                    <a:lstStyle/>
                    <a:p>
                      <a:r>
                        <a:rPr lang="en-US" altLang="zh-TW" sz="1800" b="0" kern="1200" dirty="0">
                          <a:solidFill>
                            <a:schemeClr val="lt1"/>
                          </a:solidFill>
                          <a:effectLst/>
                        </a:rPr>
                        <a:t>0.2025</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0.0063</a:t>
                      </a:r>
                      <a:endParaRPr lang="zh-TW" altLang="en-US" dirty="0"/>
                    </a:p>
                  </a:txBody>
                  <a:tcPr/>
                </a:tc>
                <a:tc>
                  <a:txBody>
                    <a:bodyPr/>
                    <a:lstStyle/>
                    <a:p>
                      <a:r>
                        <a:rPr lang="en-US" altLang="zh-TW" sz="1800" b="0" kern="1200" dirty="0">
                          <a:solidFill>
                            <a:schemeClr val="lt1"/>
                          </a:solidFill>
                          <a:effectLst/>
                        </a:rPr>
                        <a:t>0.0030</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0.0796</a:t>
                      </a:r>
                      <a:endParaRPr lang="zh-TW" altLang="en-US" dirty="0"/>
                    </a:p>
                  </a:txBody>
                  <a:tcPr/>
                </a:tc>
                <a:tc>
                  <a:txBody>
                    <a:bodyPr/>
                    <a:lstStyle/>
                    <a:p>
                      <a:r>
                        <a:rPr lang="en-US" altLang="zh-TW" sz="1800" b="0" kern="1200" dirty="0">
                          <a:solidFill>
                            <a:schemeClr val="lt1"/>
                          </a:solidFill>
                          <a:effectLst/>
                        </a:rPr>
                        <a:t>0.0549</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0.9974</a:t>
                      </a:r>
                      <a:endParaRPr lang="zh-TW" altLang="en-US" dirty="0"/>
                    </a:p>
                  </a:txBody>
                  <a:tcPr/>
                </a:tc>
                <a:tc>
                  <a:txBody>
                    <a:bodyPr/>
                    <a:lstStyle/>
                    <a:p>
                      <a:r>
                        <a:rPr lang="en-US" altLang="zh-TW" sz="1800" b="0" kern="1200" dirty="0">
                          <a:solidFill>
                            <a:schemeClr val="lt1"/>
                          </a:solidFill>
                          <a:effectLst/>
                        </a:rPr>
                        <a:t>0.7917</a:t>
                      </a:r>
                      <a:endParaRPr lang="zh-TW" altLang="en-US" dirty="0"/>
                    </a:p>
                  </a:txBody>
                  <a:tcPr/>
                </a:tc>
                <a:extLst>
                  <a:ext uri="{0D108BD9-81ED-4DB2-BD59-A6C34878D82A}">
                    <a16:rowId xmlns:a16="http://schemas.microsoft.com/office/drawing/2014/main" val="167411400"/>
                  </a:ext>
                </a:extLst>
              </a:tr>
            </a:tbl>
          </a:graphicData>
        </a:graphic>
      </p:graphicFrame>
      <p:sp>
        <p:nvSpPr>
          <p:cNvPr id="26" name="文字方塊 25">
            <a:extLst>
              <a:ext uri="{FF2B5EF4-FFF2-40B4-BE49-F238E27FC236}">
                <a16:creationId xmlns:a16="http://schemas.microsoft.com/office/drawing/2014/main" id="{1E0FB734-96C3-F91B-09C1-5F0B7FCA1C9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907030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pic>
        <p:nvPicPr>
          <p:cNvPr id="7" name="圖片 6">
            <a:extLst>
              <a:ext uri="{FF2B5EF4-FFF2-40B4-BE49-F238E27FC236}">
                <a16:creationId xmlns:a16="http://schemas.microsoft.com/office/drawing/2014/main" id="{02CF7E59-EA38-70F4-6296-373D4F3DB003}"/>
              </a:ext>
            </a:extLst>
          </p:cNvPr>
          <p:cNvPicPr>
            <a:picLocks noChangeAspect="1"/>
          </p:cNvPicPr>
          <p:nvPr/>
        </p:nvPicPr>
        <p:blipFill>
          <a:blip r:embed="rId3"/>
          <a:stretch>
            <a:fillRect/>
          </a:stretch>
        </p:blipFill>
        <p:spPr>
          <a:xfrm>
            <a:off x="8609489" y="147035"/>
            <a:ext cx="3353622" cy="1989105"/>
          </a:xfrm>
          <a:prstGeom prst="rect">
            <a:avLst/>
          </a:prstGeom>
        </p:spPr>
      </p:pic>
      <p:grpSp>
        <p:nvGrpSpPr>
          <p:cNvPr id="6" name="群組 5">
            <a:extLst>
              <a:ext uri="{FF2B5EF4-FFF2-40B4-BE49-F238E27FC236}">
                <a16:creationId xmlns:a16="http://schemas.microsoft.com/office/drawing/2014/main" id="{394C7EF3-FA54-3F29-F676-760CD266961B}"/>
              </a:ext>
            </a:extLst>
          </p:cNvPr>
          <p:cNvGrpSpPr/>
          <p:nvPr/>
        </p:nvGrpSpPr>
        <p:grpSpPr>
          <a:xfrm>
            <a:off x="-14357" y="2351803"/>
            <a:ext cx="10426266" cy="4341728"/>
            <a:chOff x="-14357" y="2351803"/>
            <a:chExt cx="10426266" cy="4341728"/>
          </a:xfrm>
        </p:grpSpPr>
        <p:pic>
          <p:nvPicPr>
            <p:cNvPr id="2" name="圖片 1">
              <a:extLst>
                <a:ext uri="{FF2B5EF4-FFF2-40B4-BE49-F238E27FC236}">
                  <a16:creationId xmlns:a16="http://schemas.microsoft.com/office/drawing/2014/main" id="{8A93C3C6-6BE4-CBA7-7E55-95BBFFA10854}"/>
                </a:ext>
              </a:extLst>
            </p:cNvPr>
            <p:cNvPicPr>
              <a:picLocks noChangeAspect="1"/>
            </p:cNvPicPr>
            <p:nvPr/>
          </p:nvPicPr>
          <p:blipFill>
            <a:blip r:embed="rId4"/>
            <a:stretch>
              <a:fillRect/>
            </a:stretch>
          </p:blipFill>
          <p:spPr>
            <a:xfrm>
              <a:off x="-14357" y="2669293"/>
              <a:ext cx="5361008" cy="4024238"/>
            </a:xfrm>
            <a:prstGeom prst="rect">
              <a:avLst/>
            </a:prstGeom>
          </p:spPr>
        </p:pic>
        <p:pic>
          <p:nvPicPr>
            <p:cNvPr id="3" name="圖片 2">
              <a:extLst>
                <a:ext uri="{FF2B5EF4-FFF2-40B4-BE49-F238E27FC236}">
                  <a16:creationId xmlns:a16="http://schemas.microsoft.com/office/drawing/2014/main" id="{7DF3B763-D4AD-56B3-992F-783D41AD42FA}"/>
                </a:ext>
              </a:extLst>
            </p:cNvPr>
            <p:cNvPicPr>
              <a:picLocks noChangeAspect="1"/>
            </p:cNvPicPr>
            <p:nvPr/>
          </p:nvPicPr>
          <p:blipFill>
            <a:blip r:embed="rId5">
              <a:alphaModFix amt="70000"/>
            </a:blip>
            <a:stretch>
              <a:fillRect/>
            </a:stretch>
          </p:blipFill>
          <p:spPr>
            <a:xfrm>
              <a:off x="4612865" y="2351803"/>
              <a:ext cx="4611861" cy="3438041"/>
            </a:xfrm>
            <a:prstGeom prst="rect">
              <a:avLst/>
            </a:prstGeom>
          </p:spPr>
        </p:pic>
        <p:grpSp>
          <p:nvGrpSpPr>
            <p:cNvPr id="24" name="群組 23">
              <a:extLst>
                <a:ext uri="{FF2B5EF4-FFF2-40B4-BE49-F238E27FC236}">
                  <a16:creationId xmlns:a16="http://schemas.microsoft.com/office/drawing/2014/main" id="{68C3927C-4799-FE5B-5E08-4CB5E1E7620D}"/>
                </a:ext>
              </a:extLst>
            </p:cNvPr>
            <p:cNvGrpSpPr/>
            <p:nvPr/>
          </p:nvGrpSpPr>
          <p:grpSpPr>
            <a:xfrm>
              <a:off x="292325" y="3086331"/>
              <a:ext cx="10119584" cy="2800350"/>
              <a:chOff x="235902" y="3086100"/>
              <a:chExt cx="10119584"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5" name="表格 4">
            <a:extLst>
              <a:ext uri="{FF2B5EF4-FFF2-40B4-BE49-F238E27FC236}">
                <a16:creationId xmlns:a16="http://schemas.microsoft.com/office/drawing/2014/main" id="{CA7072F5-A527-A83F-034A-5002765CB564}"/>
              </a:ext>
            </a:extLst>
          </p:cNvPr>
          <p:cNvGraphicFramePr>
            <a:graphicFrameLocks noGrp="1"/>
          </p:cNvGraphicFramePr>
          <p:nvPr>
            <p:extLst>
              <p:ext uri="{D42A27DB-BD31-4B8C-83A1-F6EECF244321}">
                <p14:modId xmlns:p14="http://schemas.microsoft.com/office/powerpoint/2010/main" val="498613174"/>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0.0732</a:t>
                      </a:r>
                      <a:endParaRPr lang="zh-TW" altLang="en-US" dirty="0"/>
                    </a:p>
                  </a:txBody>
                  <a:tcPr/>
                </a:tc>
                <a:tc>
                  <a:txBody>
                    <a:bodyPr/>
                    <a:lstStyle/>
                    <a:p>
                      <a:r>
                        <a:rPr lang="en-US" altLang="zh-TW" sz="1800" b="0" kern="1200" dirty="0">
                          <a:solidFill>
                            <a:schemeClr val="lt1"/>
                          </a:solidFill>
                          <a:effectLst/>
                        </a:rPr>
                        <a:t>1.4743</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0.0004</a:t>
                      </a:r>
                      <a:endParaRPr lang="zh-TW" altLang="en-US" dirty="0"/>
                    </a:p>
                  </a:txBody>
                  <a:tcPr/>
                </a:tc>
                <a:tc>
                  <a:txBody>
                    <a:bodyPr/>
                    <a:lstStyle/>
                    <a:p>
                      <a:r>
                        <a:rPr lang="en-US" altLang="zh-TW" sz="1800" b="0" kern="1200" dirty="0">
                          <a:solidFill>
                            <a:schemeClr val="lt1"/>
                          </a:solidFill>
                          <a:effectLst/>
                        </a:rPr>
                        <a:t>0.0740</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0.0218</a:t>
                      </a:r>
                      <a:endParaRPr lang="zh-TW" altLang="en-US" dirty="0"/>
                    </a:p>
                  </a:txBody>
                  <a:tcPr/>
                </a:tc>
                <a:tc>
                  <a:txBody>
                    <a:bodyPr/>
                    <a:lstStyle/>
                    <a:p>
                      <a:r>
                        <a:rPr lang="en-US" altLang="zh-TW" sz="1800" b="0" kern="1200" dirty="0">
                          <a:solidFill>
                            <a:schemeClr val="lt1"/>
                          </a:solidFill>
                          <a:effectLst/>
                        </a:rPr>
                        <a:t>0.2722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0.9998</a:t>
                      </a:r>
                      <a:endParaRPr lang="zh-TW" altLang="en-US" dirty="0"/>
                    </a:p>
                  </a:txBody>
                  <a:tcPr/>
                </a:tc>
                <a:tc>
                  <a:txBody>
                    <a:bodyPr/>
                    <a:lstStyle/>
                    <a:p>
                      <a:r>
                        <a:rPr lang="en-US" altLang="zh-TW" dirty="0"/>
                        <a:t>-2.5640</a:t>
                      </a:r>
                      <a:endParaRPr lang="zh-TW" altLang="en-US" dirty="0"/>
                    </a:p>
                  </a:txBody>
                  <a:tcPr/>
                </a:tc>
                <a:extLst>
                  <a:ext uri="{0D108BD9-81ED-4DB2-BD59-A6C34878D82A}">
                    <a16:rowId xmlns:a16="http://schemas.microsoft.com/office/drawing/2014/main" val="167411400"/>
                  </a:ext>
                </a:extLst>
              </a:tr>
            </a:tbl>
          </a:graphicData>
        </a:graphic>
      </p:graphicFrame>
      <p:sp>
        <p:nvSpPr>
          <p:cNvPr id="8" name="文字方塊 7">
            <a:extLst>
              <a:ext uri="{FF2B5EF4-FFF2-40B4-BE49-F238E27FC236}">
                <a16:creationId xmlns:a16="http://schemas.microsoft.com/office/drawing/2014/main" id="{7DAD3BEF-84A0-842E-2B13-1588C3C53CAD}"/>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686060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63</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pic>
        <p:nvPicPr>
          <p:cNvPr id="7" name="圖片 6">
            <a:extLst>
              <a:ext uri="{FF2B5EF4-FFF2-40B4-BE49-F238E27FC236}">
                <a16:creationId xmlns:a16="http://schemas.microsoft.com/office/drawing/2014/main" id="{02CF7E59-EA38-70F4-6296-373D4F3DB003}"/>
              </a:ext>
            </a:extLst>
          </p:cNvPr>
          <p:cNvPicPr>
            <a:picLocks noChangeAspect="1"/>
          </p:cNvPicPr>
          <p:nvPr/>
        </p:nvPicPr>
        <p:blipFill>
          <a:blip r:embed="rId3"/>
          <a:stretch>
            <a:fillRect/>
          </a:stretch>
        </p:blipFill>
        <p:spPr>
          <a:xfrm>
            <a:off x="8609489" y="147035"/>
            <a:ext cx="3353622" cy="1989105"/>
          </a:xfrm>
          <a:prstGeom prst="rect">
            <a:avLst/>
          </a:prstGeom>
        </p:spPr>
      </p:pic>
      <p:grpSp>
        <p:nvGrpSpPr>
          <p:cNvPr id="9" name="群組 8">
            <a:extLst>
              <a:ext uri="{FF2B5EF4-FFF2-40B4-BE49-F238E27FC236}">
                <a16:creationId xmlns:a16="http://schemas.microsoft.com/office/drawing/2014/main" id="{5A714A85-16E3-BD44-3342-6A6B4B2FEC37}"/>
              </a:ext>
            </a:extLst>
          </p:cNvPr>
          <p:cNvGrpSpPr/>
          <p:nvPr/>
        </p:nvGrpSpPr>
        <p:grpSpPr>
          <a:xfrm>
            <a:off x="41275" y="2322600"/>
            <a:ext cx="10370634" cy="4419513"/>
            <a:chOff x="41275" y="2322600"/>
            <a:chExt cx="10370634" cy="4419513"/>
          </a:xfrm>
        </p:grpSpPr>
        <p:pic>
          <p:nvPicPr>
            <p:cNvPr id="6" name="圖片 5">
              <a:extLst>
                <a:ext uri="{FF2B5EF4-FFF2-40B4-BE49-F238E27FC236}">
                  <a16:creationId xmlns:a16="http://schemas.microsoft.com/office/drawing/2014/main" id="{CE939DF4-50D5-0987-8355-5CEDE0D6343C}"/>
                </a:ext>
              </a:extLst>
            </p:cNvPr>
            <p:cNvPicPr>
              <a:picLocks noChangeAspect="1"/>
            </p:cNvPicPr>
            <p:nvPr/>
          </p:nvPicPr>
          <p:blipFill>
            <a:blip r:embed="rId4"/>
            <a:stretch>
              <a:fillRect/>
            </a:stretch>
          </p:blipFill>
          <p:spPr>
            <a:xfrm>
              <a:off x="41275" y="2649471"/>
              <a:ext cx="5478172" cy="4092642"/>
            </a:xfrm>
            <a:prstGeom prst="rect">
              <a:avLst/>
            </a:prstGeom>
          </p:spPr>
        </p:pic>
        <p:pic>
          <p:nvPicPr>
            <p:cNvPr id="8" name="圖片 7">
              <a:extLst>
                <a:ext uri="{FF2B5EF4-FFF2-40B4-BE49-F238E27FC236}">
                  <a16:creationId xmlns:a16="http://schemas.microsoft.com/office/drawing/2014/main" id="{75737188-B659-7A11-1AE5-8BFE5AECB341}"/>
                </a:ext>
              </a:extLst>
            </p:cNvPr>
            <p:cNvPicPr>
              <a:picLocks noChangeAspect="1"/>
            </p:cNvPicPr>
            <p:nvPr/>
          </p:nvPicPr>
          <p:blipFill>
            <a:blip r:embed="rId5">
              <a:alphaModFix amt="70000"/>
            </a:blip>
            <a:stretch>
              <a:fillRect/>
            </a:stretch>
          </p:blipFill>
          <p:spPr>
            <a:xfrm>
              <a:off x="4820869" y="2322600"/>
              <a:ext cx="4687463" cy="3500457"/>
            </a:xfrm>
            <a:prstGeom prst="rect">
              <a:avLst/>
            </a:prstGeom>
          </p:spPr>
        </p:pic>
        <p:grpSp>
          <p:nvGrpSpPr>
            <p:cNvPr id="24" name="群組 23">
              <a:extLst>
                <a:ext uri="{FF2B5EF4-FFF2-40B4-BE49-F238E27FC236}">
                  <a16:creationId xmlns:a16="http://schemas.microsoft.com/office/drawing/2014/main" id="{68C3927C-4799-FE5B-5E08-4CB5E1E7620D}"/>
                </a:ext>
              </a:extLst>
            </p:cNvPr>
            <p:cNvGrpSpPr/>
            <p:nvPr/>
          </p:nvGrpSpPr>
          <p:grpSpPr>
            <a:xfrm>
              <a:off x="292325" y="3086331"/>
              <a:ext cx="10119584" cy="2800350"/>
              <a:chOff x="235902" y="3086100"/>
              <a:chExt cx="10119584"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5" name="表格 4">
            <a:extLst>
              <a:ext uri="{FF2B5EF4-FFF2-40B4-BE49-F238E27FC236}">
                <a16:creationId xmlns:a16="http://schemas.microsoft.com/office/drawing/2014/main" id="{CA7072F5-A527-A83F-034A-5002765CB564}"/>
              </a:ext>
            </a:extLst>
          </p:cNvPr>
          <p:cNvGraphicFramePr>
            <a:graphicFrameLocks noGrp="1"/>
          </p:cNvGraphicFramePr>
          <p:nvPr>
            <p:extLst>
              <p:ext uri="{D42A27DB-BD31-4B8C-83A1-F6EECF244321}">
                <p14:modId xmlns:p14="http://schemas.microsoft.com/office/powerpoint/2010/main" val="3977310879"/>
              </p:ext>
            </p:extLst>
          </p:nvPr>
        </p:nvGraphicFramePr>
        <p:xfrm>
          <a:off x="9197316" y="3181436"/>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0.2697</a:t>
                      </a:r>
                      <a:endParaRPr lang="zh-TW" altLang="en-US" dirty="0"/>
                    </a:p>
                  </a:txBody>
                  <a:tcPr/>
                </a:tc>
                <a:tc>
                  <a:txBody>
                    <a:bodyPr/>
                    <a:lstStyle/>
                    <a:p>
                      <a:r>
                        <a:rPr lang="en-US" altLang="zh-TW" sz="1800" b="0" kern="1200" dirty="0">
                          <a:solidFill>
                            <a:schemeClr val="lt1"/>
                          </a:solidFill>
                          <a:effectLst/>
                        </a:rPr>
                        <a:t>2.2355</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0.0035</a:t>
                      </a:r>
                      <a:endParaRPr lang="zh-TW" altLang="en-US" dirty="0"/>
                    </a:p>
                  </a:txBody>
                  <a:tcPr/>
                </a:tc>
                <a:tc>
                  <a:txBody>
                    <a:bodyPr/>
                    <a:lstStyle/>
                    <a:p>
                      <a:r>
                        <a:rPr lang="en-US" altLang="zh-TW" sz="1800" b="0" kern="1200" dirty="0">
                          <a:solidFill>
                            <a:schemeClr val="lt1"/>
                          </a:solidFill>
                          <a:effectLst/>
                        </a:rPr>
                        <a:t>0.1328</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0.0592</a:t>
                      </a:r>
                      <a:endParaRPr lang="zh-TW" altLang="en-US" dirty="0"/>
                    </a:p>
                  </a:txBody>
                  <a:tcPr/>
                </a:tc>
                <a:tc>
                  <a:txBody>
                    <a:bodyPr/>
                    <a:lstStyle/>
                    <a:p>
                      <a:r>
                        <a:rPr lang="en-US" altLang="zh-TW" sz="1800" b="0" kern="1200" dirty="0">
                          <a:solidFill>
                            <a:schemeClr val="lt1"/>
                          </a:solidFill>
                          <a:effectLst/>
                        </a:rPr>
                        <a:t>0.3644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0.9986</a:t>
                      </a:r>
                      <a:endParaRPr lang="zh-TW" altLang="en-US" dirty="0"/>
                    </a:p>
                  </a:txBody>
                  <a:tcPr/>
                </a:tc>
                <a:tc>
                  <a:txBody>
                    <a:bodyPr/>
                    <a:lstStyle/>
                    <a:p>
                      <a:r>
                        <a:rPr lang="en-US" altLang="zh-TW" sz="1800" b="0" kern="1200" dirty="0">
                          <a:solidFill>
                            <a:schemeClr val="lt1"/>
                          </a:solidFill>
                          <a:effectLst/>
                        </a:rPr>
                        <a:t>-5.3878</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2482D6AB-0BD6-E854-6C86-AE7F6A749551}"/>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828796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64</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pic>
        <p:nvPicPr>
          <p:cNvPr id="7" name="圖片 6">
            <a:extLst>
              <a:ext uri="{FF2B5EF4-FFF2-40B4-BE49-F238E27FC236}">
                <a16:creationId xmlns:a16="http://schemas.microsoft.com/office/drawing/2014/main" id="{02CF7E59-EA38-70F4-6296-373D4F3DB003}"/>
              </a:ext>
            </a:extLst>
          </p:cNvPr>
          <p:cNvPicPr>
            <a:picLocks noChangeAspect="1"/>
          </p:cNvPicPr>
          <p:nvPr/>
        </p:nvPicPr>
        <p:blipFill>
          <a:blip r:embed="rId3"/>
          <a:stretch>
            <a:fillRect/>
          </a:stretch>
        </p:blipFill>
        <p:spPr>
          <a:xfrm>
            <a:off x="8609489" y="147035"/>
            <a:ext cx="3353622" cy="1989105"/>
          </a:xfrm>
          <a:prstGeom prst="rect">
            <a:avLst/>
          </a:prstGeom>
        </p:spPr>
      </p:pic>
      <p:grpSp>
        <p:nvGrpSpPr>
          <p:cNvPr id="9" name="群組 8">
            <a:extLst>
              <a:ext uri="{FF2B5EF4-FFF2-40B4-BE49-F238E27FC236}">
                <a16:creationId xmlns:a16="http://schemas.microsoft.com/office/drawing/2014/main" id="{8DBFA7F7-DDB7-07BE-335D-5F5D488DD03C}"/>
              </a:ext>
            </a:extLst>
          </p:cNvPr>
          <p:cNvGrpSpPr/>
          <p:nvPr/>
        </p:nvGrpSpPr>
        <p:grpSpPr>
          <a:xfrm>
            <a:off x="41275" y="2321340"/>
            <a:ext cx="10370634" cy="4391878"/>
            <a:chOff x="41275" y="2321340"/>
            <a:chExt cx="10370634" cy="4391878"/>
          </a:xfrm>
        </p:grpSpPr>
        <p:pic>
          <p:nvPicPr>
            <p:cNvPr id="2" name="圖片 1">
              <a:extLst>
                <a:ext uri="{FF2B5EF4-FFF2-40B4-BE49-F238E27FC236}">
                  <a16:creationId xmlns:a16="http://schemas.microsoft.com/office/drawing/2014/main" id="{11C0B0B4-765A-A458-045A-65A75B138F44}"/>
                </a:ext>
              </a:extLst>
            </p:cNvPr>
            <p:cNvPicPr>
              <a:picLocks noChangeAspect="1"/>
            </p:cNvPicPr>
            <p:nvPr/>
          </p:nvPicPr>
          <p:blipFill>
            <a:blip r:embed="rId4"/>
            <a:stretch>
              <a:fillRect/>
            </a:stretch>
          </p:blipFill>
          <p:spPr>
            <a:xfrm>
              <a:off x="41275" y="2602130"/>
              <a:ext cx="5488551" cy="4111088"/>
            </a:xfrm>
            <a:prstGeom prst="rect">
              <a:avLst/>
            </a:prstGeom>
          </p:spPr>
        </p:pic>
        <p:pic>
          <p:nvPicPr>
            <p:cNvPr id="3" name="圖片 2">
              <a:extLst>
                <a:ext uri="{FF2B5EF4-FFF2-40B4-BE49-F238E27FC236}">
                  <a16:creationId xmlns:a16="http://schemas.microsoft.com/office/drawing/2014/main" id="{4C33658F-5CCF-BD03-66A3-58798B0ACB37}"/>
                </a:ext>
              </a:extLst>
            </p:cNvPr>
            <p:cNvPicPr>
              <a:picLocks noChangeAspect="1"/>
            </p:cNvPicPr>
            <p:nvPr/>
          </p:nvPicPr>
          <p:blipFill>
            <a:blip r:embed="rId5">
              <a:alphaModFix amt="70000"/>
            </a:blip>
            <a:stretch>
              <a:fillRect/>
            </a:stretch>
          </p:blipFill>
          <p:spPr>
            <a:xfrm>
              <a:off x="4766356" y="2321340"/>
              <a:ext cx="4667668" cy="3469131"/>
            </a:xfrm>
            <a:prstGeom prst="rect">
              <a:avLst/>
            </a:prstGeom>
          </p:spPr>
        </p:pic>
        <p:grpSp>
          <p:nvGrpSpPr>
            <p:cNvPr id="24" name="群組 23">
              <a:extLst>
                <a:ext uri="{FF2B5EF4-FFF2-40B4-BE49-F238E27FC236}">
                  <a16:creationId xmlns:a16="http://schemas.microsoft.com/office/drawing/2014/main" id="{68C3927C-4799-FE5B-5E08-4CB5E1E7620D}"/>
                </a:ext>
              </a:extLst>
            </p:cNvPr>
            <p:cNvGrpSpPr/>
            <p:nvPr/>
          </p:nvGrpSpPr>
          <p:grpSpPr>
            <a:xfrm>
              <a:off x="292325" y="3086331"/>
              <a:ext cx="10119584" cy="2800350"/>
              <a:chOff x="235902" y="3086100"/>
              <a:chExt cx="10119584"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5" name="表格 4">
            <a:extLst>
              <a:ext uri="{FF2B5EF4-FFF2-40B4-BE49-F238E27FC236}">
                <a16:creationId xmlns:a16="http://schemas.microsoft.com/office/drawing/2014/main" id="{CA7072F5-A527-A83F-034A-5002765CB564}"/>
              </a:ext>
            </a:extLst>
          </p:cNvPr>
          <p:cNvGraphicFramePr>
            <a:graphicFrameLocks noGrp="1"/>
          </p:cNvGraphicFramePr>
          <p:nvPr>
            <p:extLst>
              <p:ext uri="{D42A27DB-BD31-4B8C-83A1-F6EECF244321}">
                <p14:modId xmlns:p14="http://schemas.microsoft.com/office/powerpoint/2010/main" val="2075779271"/>
              </p:ext>
            </p:extLst>
          </p:nvPr>
        </p:nvGraphicFramePr>
        <p:xfrm>
          <a:off x="9197316" y="3181436"/>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0.0441</a:t>
                      </a:r>
                      <a:endParaRPr lang="zh-TW" altLang="en-US" dirty="0"/>
                    </a:p>
                  </a:txBody>
                  <a:tcPr/>
                </a:tc>
                <a:tc>
                  <a:txBody>
                    <a:bodyPr/>
                    <a:lstStyle/>
                    <a:p>
                      <a:r>
                        <a:rPr lang="en-US" altLang="zh-TW" sz="1800" b="0" kern="1200" dirty="0">
                          <a:solidFill>
                            <a:schemeClr val="lt1"/>
                          </a:solidFill>
                          <a:effectLst/>
                        </a:rPr>
                        <a:t>1.4071</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0.0000</a:t>
                      </a:r>
                      <a:endParaRPr lang="zh-TW" altLang="en-US" dirty="0"/>
                    </a:p>
                  </a:txBody>
                  <a:tcPr/>
                </a:tc>
                <a:tc>
                  <a:txBody>
                    <a:bodyPr/>
                    <a:lstStyle/>
                    <a:p>
                      <a:r>
                        <a:rPr lang="en-US" altLang="zh-TW" sz="1800" b="0" kern="1200" dirty="0">
                          <a:solidFill>
                            <a:schemeClr val="lt1"/>
                          </a:solidFill>
                          <a:effectLst/>
                        </a:rPr>
                        <a:t>0.0608</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0.0088</a:t>
                      </a:r>
                      <a:endParaRPr lang="zh-TW" altLang="en-US" dirty="0"/>
                    </a:p>
                  </a:txBody>
                  <a:tcPr/>
                </a:tc>
                <a:tc>
                  <a:txBody>
                    <a:bodyPr/>
                    <a:lstStyle/>
                    <a:p>
                      <a:r>
                        <a:rPr lang="en-US" altLang="zh-TW" sz="1800" b="0" kern="1200" dirty="0">
                          <a:solidFill>
                            <a:schemeClr val="lt1"/>
                          </a:solidFill>
                          <a:effectLst/>
                        </a:rPr>
                        <a:t>0.2466</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0.9999</a:t>
                      </a:r>
                      <a:endParaRPr lang="zh-TW" altLang="en-US" dirty="0"/>
                    </a:p>
                  </a:txBody>
                  <a:tcPr/>
                </a:tc>
                <a:tc>
                  <a:txBody>
                    <a:bodyPr/>
                    <a:lstStyle/>
                    <a:p>
                      <a:r>
                        <a:rPr lang="en-US" altLang="zh-TW" sz="1800" b="0" kern="1200" dirty="0">
                          <a:solidFill>
                            <a:schemeClr val="lt1"/>
                          </a:solidFill>
                          <a:effectLst/>
                        </a:rPr>
                        <a:t>-1.9255</a:t>
                      </a:r>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24FF67B3-2BC2-E88C-CBF3-3340E048788E}"/>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351173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65</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01004T</a:t>
            </a:r>
            <a:r>
              <a:rPr lang="zh-TW" altLang="en-US" sz="2800" b="1" dirty="0">
                <a:latin typeface="+mn-lt"/>
                <a:cs typeface="Times New Roman" panose="02020603050405020304" pitchFamily="18" charset="0"/>
              </a:rPr>
              <a:t> 土銀富邦</a:t>
            </a:r>
            <a:r>
              <a:rPr lang="en-US" altLang="zh-TW" sz="2800" b="1" dirty="0">
                <a:latin typeface="+mn-lt"/>
                <a:cs typeface="Times New Roman" panose="02020603050405020304" pitchFamily="18" charset="0"/>
              </a:rPr>
              <a:t>R2</a:t>
            </a:r>
            <a:r>
              <a:rPr lang="zh-TW" altLang="en-US" sz="2800" b="1" dirty="0">
                <a:latin typeface="+mn-lt"/>
                <a:cs typeface="Times New Roman" panose="02020603050405020304" pitchFamily="18" charset="0"/>
              </a:rPr>
              <a:t> </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4169506"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pic>
        <p:nvPicPr>
          <p:cNvPr id="7" name="圖片 6">
            <a:extLst>
              <a:ext uri="{FF2B5EF4-FFF2-40B4-BE49-F238E27FC236}">
                <a16:creationId xmlns:a16="http://schemas.microsoft.com/office/drawing/2014/main" id="{02CF7E59-EA38-70F4-6296-373D4F3DB003}"/>
              </a:ext>
            </a:extLst>
          </p:cNvPr>
          <p:cNvPicPr>
            <a:picLocks noChangeAspect="1"/>
          </p:cNvPicPr>
          <p:nvPr/>
        </p:nvPicPr>
        <p:blipFill>
          <a:blip r:embed="rId3"/>
          <a:stretch>
            <a:fillRect/>
          </a:stretch>
        </p:blipFill>
        <p:spPr>
          <a:xfrm>
            <a:off x="8609489" y="147035"/>
            <a:ext cx="3353622" cy="1989105"/>
          </a:xfrm>
          <a:prstGeom prst="rect">
            <a:avLst/>
          </a:prstGeom>
        </p:spPr>
      </p:pic>
      <p:grpSp>
        <p:nvGrpSpPr>
          <p:cNvPr id="9" name="群組 8">
            <a:extLst>
              <a:ext uri="{FF2B5EF4-FFF2-40B4-BE49-F238E27FC236}">
                <a16:creationId xmlns:a16="http://schemas.microsoft.com/office/drawing/2014/main" id="{CF1CAECA-8FD4-B145-FBEC-B0D7F3EA769B}"/>
              </a:ext>
            </a:extLst>
          </p:cNvPr>
          <p:cNvGrpSpPr/>
          <p:nvPr/>
        </p:nvGrpSpPr>
        <p:grpSpPr>
          <a:xfrm>
            <a:off x="68327" y="2290833"/>
            <a:ext cx="10343582" cy="4404058"/>
            <a:chOff x="68327" y="2290833"/>
            <a:chExt cx="10343582" cy="4404058"/>
          </a:xfrm>
        </p:grpSpPr>
        <p:pic>
          <p:nvPicPr>
            <p:cNvPr id="6" name="圖片 5">
              <a:extLst>
                <a:ext uri="{FF2B5EF4-FFF2-40B4-BE49-F238E27FC236}">
                  <a16:creationId xmlns:a16="http://schemas.microsoft.com/office/drawing/2014/main" id="{C4758476-056A-8154-828D-F1CB557F24EE}"/>
                </a:ext>
              </a:extLst>
            </p:cNvPr>
            <p:cNvPicPr>
              <a:picLocks noChangeAspect="1"/>
            </p:cNvPicPr>
            <p:nvPr/>
          </p:nvPicPr>
          <p:blipFill>
            <a:blip r:embed="rId4"/>
            <a:stretch>
              <a:fillRect/>
            </a:stretch>
          </p:blipFill>
          <p:spPr>
            <a:xfrm>
              <a:off x="68327" y="2634791"/>
              <a:ext cx="5451126" cy="4060100"/>
            </a:xfrm>
            <a:prstGeom prst="rect">
              <a:avLst/>
            </a:prstGeom>
          </p:spPr>
        </p:pic>
        <p:pic>
          <p:nvPicPr>
            <p:cNvPr id="8" name="圖片 7">
              <a:extLst>
                <a:ext uri="{FF2B5EF4-FFF2-40B4-BE49-F238E27FC236}">
                  <a16:creationId xmlns:a16="http://schemas.microsoft.com/office/drawing/2014/main" id="{11FD4C04-32DD-93CC-542F-6533E1AD008B}"/>
                </a:ext>
              </a:extLst>
            </p:cNvPr>
            <p:cNvPicPr>
              <a:picLocks noChangeAspect="1"/>
            </p:cNvPicPr>
            <p:nvPr/>
          </p:nvPicPr>
          <p:blipFill>
            <a:blip r:embed="rId5">
              <a:alphaModFix amt="70000"/>
            </a:blip>
            <a:stretch>
              <a:fillRect/>
            </a:stretch>
          </p:blipFill>
          <p:spPr>
            <a:xfrm>
              <a:off x="4793427" y="2290833"/>
              <a:ext cx="4735574" cy="3548621"/>
            </a:xfrm>
            <a:prstGeom prst="rect">
              <a:avLst/>
            </a:prstGeom>
          </p:spPr>
        </p:pic>
        <p:grpSp>
          <p:nvGrpSpPr>
            <p:cNvPr id="24" name="群組 23">
              <a:extLst>
                <a:ext uri="{FF2B5EF4-FFF2-40B4-BE49-F238E27FC236}">
                  <a16:creationId xmlns:a16="http://schemas.microsoft.com/office/drawing/2014/main" id="{68C3927C-4799-FE5B-5E08-4CB5E1E7620D}"/>
                </a:ext>
              </a:extLst>
            </p:cNvPr>
            <p:cNvGrpSpPr/>
            <p:nvPr/>
          </p:nvGrpSpPr>
          <p:grpSpPr>
            <a:xfrm>
              <a:off x="292325" y="3086331"/>
              <a:ext cx="10119584" cy="2800350"/>
              <a:chOff x="235902" y="3086100"/>
              <a:chExt cx="10119584"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69079" y="308610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69079" y="363347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92326" y="421768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81895" y="477202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247578" y="532447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235902" y="588645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5" name="表格 4">
            <a:extLst>
              <a:ext uri="{FF2B5EF4-FFF2-40B4-BE49-F238E27FC236}">
                <a16:creationId xmlns:a16="http://schemas.microsoft.com/office/drawing/2014/main" id="{CA7072F5-A527-A83F-034A-5002765CB564}"/>
              </a:ext>
            </a:extLst>
          </p:cNvPr>
          <p:cNvGraphicFramePr>
            <a:graphicFrameLocks noGrp="1"/>
          </p:cNvGraphicFramePr>
          <p:nvPr>
            <p:extLst>
              <p:ext uri="{D42A27DB-BD31-4B8C-83A1-F6EECF244321}">
                <p14:modId xmlns:p14="http://schemas.microsoft.com/office/powerpoint/2010/main" val="4207429075"/>
              </p:ext>
            </p:extLst>
          </p:nvPr>
        </p:nvGraphicFramePr>
        <p:xfrm>
          <a:off x="9318002" y="3181436"/>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0.3732</a:t>
                      </a:r>
                      <a:endParaRPr lang="zh-TW" altLang="en-US" dirty="0"/>
                    </a:p>
                  </a:txBody>
                  <a:tcPr/>
                </a:tc>
                <a:tc>
                  <a:txBody>
                    <a:bodyPr/>
                    <a:lstStyle/>
                    <a:p>
                      <a:r>
                        <a:rPr lang="en-US" altLang="zh-TW" sz="1800" b="0" kern="1200" dirty="0">
                          <a:solidFill>
                            <a:schemeClr val="lt1"/>
                          </a:solidFill>
                          <a:effectLst/>
                        </a:rPr>
                        <a:t>0.2636</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0.0073</a:t>
                      </a:r>
                      <a:endParaRPr lang="zh-TW" altLang="en-US" dirty="0"/>
                    </a:p>
                  </a:txBody>
                  <a:tcPr/>
                </a:tc>
                <a:tc>
                  <a:txBody>
                    <a:bodyPr/>
                    <a:lstStyle/>
                    <a:p>
                      <a:r>
                        <a:rPr lang="en-US" altLang="zh-TW" sz="1800" b="0" kern="1200" dirty="0">
                          <a:solidFill>
                            <a:schemeClr val="lt1"/>
                          </a:solidFill>
                          <a:effectLst/>
                        </a:rPr>
                        <a:t>0.0046</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0.0856</a:t>
                      </a:r>
                      <a:endParaRPr lang="zh-TW" altLang="en-US" dirty="0"/>
                    </a:p>
                  </a:txBody>
                  <a:tcPr/>
                </a:tc>
                <a:tc>
                  <a:txBody>
                    <a:bodyPr/>
                    <a:lstStyle/>
                    <a:p>
                      <a:r>
                        <a:rPr lang="en-US" altLang="zh-TW" sz="1800" b="0" kern="1200" dirty="0">
                          <a:solidFill>
                            <a:schemeClr val="lt1"/>
                          </a:solidFill>
                          <a:effectLst/>
                        </a:rPr>
                        <a:t>0.0681</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0.9970</a:t>
                      </a:r>
                      <a:endParaRPr lang="zh-TW" altLang="en-US" dirty="0"/>
                    </a:p>
                  </a:txBody>
                  <a:tcPr/>
                </a:tc>
                <a:tc>
                  <a:txBody>
                    <a:bodyPr/>
                    <a:lstStyle/>
                    <a:p>
                      <a:r>
                        <a:rPr lang="en-US" altLang="zh-TW" sz="1800" b="0" kern="1200" dirty="0">
                          <a:solidFill>
                            <a:schemeClr val="lt1"/>
                          </a:solidFill>
                          <a:effectLst/>
                        </a:rPr>
                        <a:t>0.6788</a:t>
                      </a:r>
                      <a:endParaRPr lang="zh-TW" altLang="en-US" dirty="0"/>
                    </a:p>
                  </a:txBody>
                  <a:tcPr/>
                </a:tc>
                <a:extLst>
                  <a:ext uri="{0D108BD9-81ED-4DB2-BD59-A6C34878D82A}">
                    <a16:rowId xmlns:a16="http://schemas.microsoft.com/office/drawing/2014/main" val="167411400"/>
                  </a:ext>
                </a:extLst>
              </a:tr>
            </a:tbl>
          </a:graphicData>
        </a:graphic>
      </p:graphicFrame>
      <p:sp>
        <p:nvSpPr>
          <p:cNvPr id="11" name="文字方塊 10">
            <a:extLst>
              <a:ext uri="{FF2B5EF4-FFF2-40B4-BE49-F238E27FC236}">
                <a16:creationId xmlns:a16="http://schemas.microsoft.com/office/drawing/2014/main" id="{5F9EE6E0-7EF5-BA8B-9CF5-BBEC5FD6AAA3}"/>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643251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66</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pic>
        <p:nvPicPr>
          <p:cNvPr id="3" name="圖片 2">
            <a:extLst>
              <a:ext uri="{FF2B5EF4-FFF2-40B4-BE49-F238E27FC236}">
                <a16:creationId xmlns:a16="http://schemas.microsoft.com/office/drawing/2014/main" id="{9A51531E-A65A-3DAD-9E51-AC7CA837289B}"/>
              </a:ext>
            </a:extLst>
          </p:cNvPr>
          <p:cNvPicPr>
            <a:picLocks noChangeAspect="1"/>
          </p:cNvPicPr>
          <p:nvPr/>
        </p:nvPicPr>
        <p:blipFill>
          <a:blip r:embed="rId3"/>
          <a:stretch>
            <a:fillRect/>
          </a:stretch>
        </p:blipFill>
        <p:spPr>
          <a:xfrm>
            <a:off x="8715376" y="215040"/>
            <a:ext cx="3218306" cy="1981618"/>
          </a:xfrm>
          <a:prstGeom prst="rect">
            <a:avLst/>
          </a:prstGeom>
        </p:spPr>
      </p:pic>
      <p:grpSp>
        <p:nvGrpSpPr>
          <p:cNvPr id="26" name="群組 25">
            <a:extLst>
              <a:ext uri="{FF2B5EF4-FFF2-40B4-BE49-F238E27FC236}">
                <a16:creationId xmlns:a16="http://schemas.microsoft.com/office/drawing/2014/main" id="{9E63BB53-4419-7F54-9C3F-61905AD39FBE}"/>
              </a:ext>
            </a:extLst>
          </p:cNvPr>
          <p:cNvGrpSpPr/>
          <p:nvPr/>
        </p:nvGrpSpPr>
        <p:grpSpPr>
          <a:xfrm>
            <a:off x="379872" y="2458154"/>
            <a:ext cx="10224852" cy="4038197"/>
            <a:chOff x="379872" y="2458154"/>
            <a:chExt cx="10224852" cy="4038197"/>
          </a:xfrm>
        </p:grpSpPr>
        <p:pic>
          <p:nvPicPr>
            <p:cNvPr id="6" name="圖片 5">
              <a:extLst>
                <a:ext uri="{FF2B5EF4-FFF2-40B4-BE49-F238E27FC236}">
                  <a16:creationId xmlns:a16="http://schemas.microsoft.com/office/drawing/2014/main" id="{5C3B2658-BFC0-4278-D2C2-19711A70C295}"/>
                </a:ext>
              </a:extLst>
            </p:cNvPr>
            <p:cNvPicPr>
              <a:picLocks noChangeAspect="1"/>
            </p:cNvPicPr>
            <p:nvPr/>
          </p:nvPicPr>
          <p:blipFill>
            <a:blip r:embed="rId4"/>
            <a:stretch>
              <a:fillRect/>
            </a:stretch>
          </p:blipFill>
          <p:spPr>
            <a:xfrm>
              <a:off x="379872" y="2751215"/>
              <a:ext cx="5021592" cy="3745136"/>
            </a:xfrm>
            <a:prstGeom prst="rect">
              <a:avLst/>
            </a:prstGeom>
          </p:spPr>
        </p:pic>
        <p:pic>
          <p:nvPicPr>
            <p:cNvPr id="9" name="圖片 8">
              <a:extLst>
                <a:ext uri="{FF2B5EF4-FFF2-40B4-BE49-F238E27FC236}">
                  <a16:creationId xmlns:a16="http://schemas.microsoft.com/office/drawing/2014/main" id="{FA965B0A-0B58-2E5F-B263-F33FF8B85C6E}"/>
                </a:ext>
              </a:extLst>
            </p:cNvPr>
            <p:cNvPicPr>
              <a:picLocks noChangeAspect="1"/>
            </p:cNvPicPr>
            <p:nvPr/>
          </p:nvPicPr>
          <p:blipFill>
            <a:blip r:embed="rId5">
              <a:alphaModFix amt="70000"/>
            </a:blip>
            <a:stretch>
              <a:fillRect/>
            </a:stretch>
          </p:blipFill>
          <p:spPr>
            <a:xfrm>
              <a:off x="4777299" y="2458154"/>
              <a:ext cx="3938077" cy="2926881"/>
            </a:xfrm>
            <a:prstGeom prst="rect">
              <a:avLst/>
            </a:prstGeom>
          </p:spPr>
        </p:pic>
        <p:grpSp>
          <p:nvGrpSpPr>
            <p:cNvPr id="25" name="群組 24">
              <a:extLst>
                <a:ext uri="{FF2B5EF4-FFF2-40B4-BE49-F238E27FC236}">
                  <a16:creationId xmlns:a16="http://schemas.microsoft.com/office/drawing/2014/main" id="{3DE650DF-C51B-EF87-C349-C86FD2119ABB}"/>
                </a:ext>
              </a:extLst>
            </p:cNvPr>
            <p:cNvGrpSpPr/>
            <p:nvPr/>
          </p:nvGrpSpPr>
          <p:grpSpPr>
            <a:xfrm>
              <a:off x="422733" y="3069210"/>
              <a:ext cx="10181991" cy="2800350"/>
              <a:chOff x="422733" y="3069210"/>
              <a:chExt cx="10181991"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5499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541564" y="4019823"/>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5074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70970" y="49551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459294" y="58695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422733" y="54168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627737159"/>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0.2149</a:t>
                      </a:r>
                      <a:endParaRPr lang="zh-TW" altLang="en-US" dirty="0"/>
                    </a:p>
                  </a:txBody>
                  <a:tcPr/>
                </a:tc>
                <a:tc>
                  <a:txBody>
                    <a:bodyPr/>
                    <a:lstStyle/>
                    <a:p>
                      <a:r>
                        <a:rPr lang="en-US" altLang="zh-TW" sz="1800" b="0" kern="1200" dirty="0">
                          <a:solidFill>
                            <a:schemeClr val="lt1"/>
                          </a:solidFill>
                          <a:effectLst/>
                        </a:rPr>
                        <a:t>0.2853</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0.0046</a:t>
                      </a:r>
                      <a:endParaRPr lang="zh-TW" altLang="en-US" dirty="0"/>
                    </a:p>
                  </a:txBody>
                  <a:tcPr/>
                </a:tc>
                <a:tc>
                  <a:txBody>
                    <a:bodyPr/>
                    <a:lstStyle/>
                    <a:p>
                      <a:r>
                        <a:rPr lang="en-US" altLang="zh-TW" sz="1800" b="0" kern="1200" dirty="0">
                          <a:solidFill>
                            <a:schemeClr val="lt1"/>
                          </a:solidFill>
                          <a:effectLst/>
                        </a:rPr>
                        <a:t>0.0171</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0.0680</a:t>
                      </a:r>
                      <a:endParaRPr lang="zh-TW" altLang="en-US" dirty="0"/>
                    </a:p>
                  </a:txBody>
                  <a:tcPr/>
                </a:tc>
                <a:tc>
                  <a:txBody>
                    <a:bodyPr/>
                    <a:lstStyle/>
                    <a:p>
                      <a:r>
                        <a:rPr lang="en-US" altLang="zh-TW" sz="1800" b="0" kern="1200" dirty="0">
                          <a:solidFill>
                            <a:schemeClr val="lt1"/>
                          </a:solidFill>
                          <a:effectLst/>
                        </a:rPr>
                        <a:t>0.1309</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0.9981</a:t>
                      </a:r>
                      <a:endParaRPr lang="zh-TW" altLang="en-US" dirty="0"/>
                    </a:p>
                  </a:txBody>
                  <a:tcPr/>
                </a:tc>
                <a:tc>
                  <a:txBody>
                    <a:bodyPr/>
                    <a:lstStyle/>
                    <a:p>
                      <a:r>
                        <a:rPr lang="en-US" altLang="zh-TW" sz="1800" b="0" kern="1200" dirty="0">
                          <a:solidFill>
                            <a:schemeClr val="lt1"/>
                          </a:solidFill>
                          <a:effectLst/>
                        </a:rPr>
                        <a:t>0.4925</a:t>
                      </a:r>
                      <a:endParaRPr lang="zh-TW" altLang="en-US" dirty="0"/>
                    </a:p>
                  </a:txBody>
                  <a:tcPr/>
                </a:tc>
                <a:extLst>
                  <a:ext uri="{0D108BD9-81ED-4DB2-BD59-A6C34878D82A}">
                    <a16:rowId xmlns:a16="http://schemas.microsoft.com/office/drawing/2014/main" val="167411400"/>
                  </a:ext>
                </a:extLst>
              </a:tr>
            </a:tbl>
          </a:graphicData>
        </a:graphic>
      </p:graphicFrame>
      <p:sp>
        <p:nvSpPr>
          <p:cNvPr id="30" name="文字方塊 29">
            <a:extLst>
              <a:ext uri="{FF2B5EF4-FFF2-40B4-BE49-F238E27FC236}">
                <a16:creationId xmlns:a16="http://schemas.microsoft.com/office/drawing/2014/main" id="{756486DF-3DE6-5FD6-5822-9587C3DEB03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906939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67</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pic>
        <p:nvPicPr>
          <p:cNvPr id="3" name="圖片 2">
            <a:extLst>
              <a:ext uri="{FF2B5EF4-FFF2-40B4-BE49-F238E27FC236}">
                <a16:creationId xmlns:a16="http://schemas.microsoft.com/office/drawing/2014/main" id="{9A51531E-A65A-3DAD-9E51-AC7CA837289B}"/>
              </a:ext>
            </a:extLst>
          </p:cNvPr>
          <p:cNvPicPr>
            <a:picLocks noChangeAspect="1"/>
          </p:cNvPicPr>
          <p:nvPr/>
        </p:nvPicPr>
        <p:blipFill>
          <a:blip r:embed="rId3"/>
          <a:stretch>
            <a:fillRect/>
          </a:stretch>
        </p:blipFill>
        <p:spPr>
          <a:xfrm>
            <a:off x="8715376" y="215040"/>
            <a:ext cx="3218306" cy="1981618"/>
          </a:xfrm>
          <a:prstGeom prst="rect">
            <a:avLst/>
          </a:prstGeom>
        </p:spPr>
      </p:pic>
      <p:grpSp>
        <p:nvGrpSpPr>
          <p:cNvPr id="11" name="群組 10">
            <a:extLst>
              <a:ext uri="{FF2B5EF4-FFF2-40B4-BE49-F238E27FC236}">
                <a16:creationId xmlns:a16="http://schemas.microsoft.com/office/drawing/2014/main" id="{7FCA47EE-15F0-6056-646A-B8464B8227AC}"/>
              </a:ext>
            </a:extLst>
          </p:cNvPr>
          <p:cNvGrpSpPr/>
          <p:nvPr/>
        </p:nvGrpSpPr>
        <p:grpSpPr>
          <a:xfrm>
            <a:off x="355166" y="2417536"/>
            <a:ext cx="10249558" cy="4095253"/>
            <a:chOff x="355166" y="2417536"/>
            <a:chExt cx="10249558" cy="4095253"/>
          </a:xfrm>
        </p:grpSpPr>
        <p:pic>
          <p:nvPicPr>
            <p:cNvPr id="5" name="圖片 4">
              <a:extLst>
                <a:ext uri="{FF2B5EF4-FFF2-40B4-BE49-F238E27FC236}">
                  <a16:creationId xmlns:a16="http://schemas.microsoft.com/office/drawing/2014/main" id="{D3C5A37F-3531-6BBF-6896-76E2AE1E5D04}"/>
                </a:ext>
              </a:extLst>
            </p:cNvPr>
            <p:cNvPicPr>
              <a:picLocks noChangeAspect="1"/>
            </p:cNvPicPr>
            <p:nvPr/>
          </p:nvPicPr>
          <p:blipFill>
            <a:blip r:embed="rId4"/>
            <a:stretch>
              <a:fillRect/>
            </a:stretch>
          </p:blipFill>
          <p:spPr>
            <a:xfrm>
              <a:off x="355166" y="2737953"/>
              <a:ext cx="5033115" cy="3774836"/>
            </a:xfrm>
            <a:prstGeom prst="rect">
              <a:avLst/>
            </a:prstGeom>
          </p:spPr>
        </p:pic>
        <p:pic>
          <p:nvPicPr>
            <p:cNvPr id="8" name="圖片 7">
              <a:extLst>
                <a:ext uri="{FF2B5EF4-FFF2-40B4-BE49-F238E27FC236}">
                  <a16:creationId xmlns:a16="http://schemas.microsoft.com/office/drawing/2014/main" id="{2F8A755E-7D5A-6120-3F9E-D933713B0395}"/>
                </a:ext>
              </a:extLst>
            </p:cNvPr>
            <p:cNvPicPr>
              <a:picLocks noChangeAspect="1"/>
            </p:cNvPicPr>
            <p:nvPr/>
          </p:nvPicPr>
          <p:blipFill>
            <a:blip r:embed="rId5">
              <a:alphaModFix amt="70000"/>
            </a:blip>
            <a:stretch>
              <a:fillRect/>
            </a:stretch>
          </p:blipFill>
          <p:spPr>
            <a:xfrm>
              <a:off x="4723724" y="2417536"/>
              <a:ext cx="3991652" cy="2956398"/>
            </a:xfrm>
            <a:prstGeom prst="rect">
              <a:avLst/>
            </a:prstGeom>
          </p:spPr>
        </p:pic>
        <p:grpSp>
          <p:nvGrpSpPr>
            <p:cNvPr id="25" name="群組 24">
              <a:extLst>
                <a:ext uri="{FF2B5EF4-FFF2-40B4-BE49-F238E27FC236}">
                  <a16:creationId xmlns:a16="http://schemas.microsoft.com/office/drawing/2014/main" id="{3DE650DF-C51B-EF87-C349-C86FD2119ABB}"/>
                </a:ext>
              </a:extLst>
            </p:cNvPr>
            <p:cNvGrpSpPr/>
            <p:nvPr/>
          </p:nvGrpSpPr>
          <p:grpSpPr>
            <a:xfrm>
              <a:off x="422733" y="3069210"/>
              <a:ext cx="10181991" cy="2800350"/>
              <a:chOff x="422733" y="3069210"/>
              <a:chExt cx="10181991"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5499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541564" y="4019823"/>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5074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70970" y="49551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459294" y="58695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422733" y="54168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1837815497"/>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0.1292</a:t>
                      </a:r>
                      <a:endParaRPr lang="zh-TW" altLang="en-US" dirty="0"/>
                    </a:p>
                  </a:txBody>
                  <a:tcPr/>
                </a:tc>
                <a:tc>
                  <a:txBody>
                    <a:bodyPr/>
                    <a:lstStyle/>
                    <a:p>
                      <a:r>
                        <a:rPr lang="en-US" altLang="zh-TW" sz="1800" b="0" kern="1200" dirty="0">
                          <a:solidFill>
                            <a:schemeClr val="lt1"/>
                          </a:solidFill>
                          <a:effectLst/>
                        </a:rPr>
                        <a:t>1.0194</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0.0017</a:t>
                      </a:r>
                      <a:endParaRPr lang="zh-TW" altLang="en-US" dirty="0"/>
                    </a:p>
                  </a:txBody>
                  <a:tcPr/>
                </a:tc>
                <a:tc>
                  <a:txBody>
                    <a:bodyPr/>
                    <a:lstStyle/>
                    <a:p>
                      <a:r>
                        <a:rPr lang="en-US" altLang="zh-TW" sz="1800" b="0" kern="1200" dirty="0">
                          <a:solidFill>
                            <a:schemeClr val="lt1"/>
                          </a:solidFill>
                          <a:effectLst/>
                        </a:rPr>
                        <a:t>0.0636</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0.0417</a:t>
                      </a:r>
                      <a:endParaRPr lang="zh-TW" altLang="en-US" dirty="0"/>
                    </a:p>
                  </a:txBody>
                  <a:tcPr/>
                </a:tc>
                <a:tc>
                  <a:txBody>
                    <a:bodyPr/>
                    <a:lstStyle/>
                    <a:p>
                      <a:r>
                        <a:rPr lang="en-US" altLang="zh-TW" sz="1800" b="0" kern="1200" dirty="0">
                          <a:solidFill>
                            <a:schemeClr val="lt1"/>
                          </a:solidFill>
                          <a:effectLst/>
                        </a:rPr>
                        <a:t>0.2522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0.9993</a:t>
                      </a:r>
                      <a:endParaRPr lang="zh-TW" altLang="en-US" dirty="0"/>
                    </a:p>
                  </a:txBody>
                  <a:tcPr/>
                </a:tc>
                <a:tc>
                  <a:txBody>
                    <a:bodyPr/>
                    <a:lstStyle/>
                    <a:p>
                      <a:r>
                        <a:rPr lang="en-US" altLang="zh-TW" sz="1800" b="0" kern="1200" dirty="0">
                          <a:solidFill>
                            <a:schemeClr val="lt1"/>
                          </a:solidFill>
                          <a:effectLst/>
                        </a:rPr>
                        <a:t>-0.2209</a:t>
                      </a:r>
                      <a:endParaRPr lang="zh-TW" altLang="en-US" dirty="0"/>
                    </a:p>
                  </a:txBody>
                  <a:tcPr/>
                </a:tc>
                <a:extLst>
                  <a:ext uri="{0D108BD9-81ED-4DB2-BD59-A6C34878D82A}">
                    <a16:rowId xmlns:a16="http://schemas.microsoft.com/office/drawing/2014/main" val="167411400"/>
                  </a:ext>
                </a:extLst>
              </a:tr>
            </a:tbl>
          </a:graphicData>
        </a:graphic>
      </p:graphicFrame>
      <p:sp>
        <p:nvSpPr>
          <p:cNvPr id="15" name="文字方塊 14">
            <a:extLst>
              <a:ext uri="{FF2B5EF4-FFF2-40B4-BE49-F238E27FC236}">
                <a16:creationId xmlns:a16="http://schemas.microsoft.com/office/drawing/2014/main" id="{220E0C68-6FFF-15B7-6FA2-36BC66D24F9C}"/>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883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pic>
        <p:nvPicPr>
          <p:cNvPr id="3" name="圖片 2">
            <a:extLst>
              <a:ext uri="{FF2B5EF4-FFF2-40B4-BE49-F238E27FC236}">
                <a16:creationId xmlns:a16="http://schemas.microsoft.com/office/drawing/2014/main" id="{9A51531E-A65A-3DAD-9E51-AC7CA837289B}"/>
              </a:ext>
            </a:extLst>
          </p:cNvPr>
          <p:cNvPicPr>
            <a:picLocks noChangeAspect="1"/>
          </p:cNvPicPr>
          <p:nvPr/>
        </p:nvPicPr>
        <p:blipFill>
          <a:blip r:embed="rId3"/>
          <a:stretch>
            <a:fillRect/>
          </a:stretch>
        </p:blipFill>
        <p:spPr>
          <a:xfrm>
            <a:off x="8715376" y="215040"/>
            <a:ext cx="3218306" cy="1981618"/>
          </a:xfrm>
          <a:prstGeom prst="rect">
            <a:avLst/>
          </a:prstGeom>
        </p:spPr>
      </p:pic>
      <p:grpSp>
        <p:nvGrpSpPr>
          <p:cNvPr id="11" name="群組 10">
            <a:extLst>
              <a:ext uri="{FF2B5EF4-FFF2-40B4-BE49-F238E27FC236}">
                <a16:creationId xmlns:a16="http://schemas.microsoft.com/office/drawing/2014/main" id="{00C1C68E-C22C-9BE1-8F57-6BADFD5B6670}"/>
              </a:ext>
            </a:extLst>
          </p:cNvPr>
          <p:cNvGrpSpPr/>
          <p:nvPr/>
        </p:nvGrpSpPr>
        <p:grpSpPr>
          <a:xfrm>
            <a:off x="388939" y="2431752"/>
            <a:ext cx="10215785" cy="4057140"/>
            <a:chOff x="388939" y="2431752"/>
            <a:chExt cx="10215785" cy="4057140"/>
          </a:xfrm>
        </p:grpSpPr>
        <p:pic>
          <p:nvPicPr>
            <p:cNvPr id="6" name="圖片 5">
              <a:extLst>
                <a:ext uri="{FF2B5EF4-FFF2-40B4-BE49-F238E27FC236}">
                  <a16:creationId xmlns:a16="http://schemas.microsoft.com/office/drawing/2014/main" id="{2EEC24C3-FA84-B230-3480-B9FB43CB7B3F}"/>
                </a:ext>
              </a:extLst>
            </p:cNvPr>
            <p:cNvPicPr>
              <a:picLocks noChangeAspect="1"/>
            </p:cNvPicPr>
            <p:nvPr/>
          </p:nvPicPr>
          <p:blipFill>
            <a:blip r:embed="rId4"/>
            <a:stretch>
              <a:fillRect/>
            </a:stretch>
          </p:blipFill>
          <p:spPr>
            <a:xfrm>
              <a:off x="388939" y="2728838"/>
              <a:ext cx="5067899" cy="3760054"/>
            </a:xfrm>
            <a:prstGeom prst="rect">
              <a:avLst/>
            </a:prstGeom>
          </p:spPr>
        </p:pic>
        <p:pic>
          <p:nvPicPr>
            <p:cNvPr id="9" name="圖片 8">
              <a:extLst>
                <a:ext uri="{FF2B5EF4-FFF2-40B4-BE49-F238E27FC236}">
                  <a16:creationId xmlns:a16="http://schemas.microsoft.com/office/drawing/2014/main" id="{5292AFA0-F050-2C87-4707-CBFDE3ABC1BA}"/>
                </a:ext>
              </a:extLst>
            </p:cNvPr>
            <p:cNvPicPr>
              <a:picLocks noChangeAspect="1"/>
            </p:cNvPicPr>
            <p:nvPr/>
          </p:nvPicPr>
          <p:blipFill>
            <a:blip r:embed="rId5">
              <a:alphaModFix amt="70000"/>
            </a:blip>
            <a:stretch>
              <a:fillRect/>
            </a:stretch>
          </p:blipFill>
          <p:spPr>
            <a:xfrm>
              <a:off x="4819494" y="2431752"/>
              <a:ext cx="3956506" cy="2957182"/>
            </a:xfrm>
            <a:prstGeom prst="rect">
              <a:avLst/>
            </a:prstGeom>
          </p:spPr>
        </p:pic>
        <p:grpSp>
          <p:nvGrpSpPr>
            <p:cNvPr id="25" name="群組 24">
              <a:extLst>
                <a:ext uri="{FF2B5EF4-FFF2-40B4-BE49-F238E27FC236}">
                  <a16:creationId xmlns:a16="http://schemas.microsoft.com/office/drawing/2014/main" id="{3DE650DF-C51B-EF87-C349-C86FD2119ABB}"/>
                </a:ext>
              </a:extLst>
            </p:cNvPr>
            <p:cNvGrpSpPr/>
            <p:nvPr/>
          </p:nvGrpSpPr>
          <p:grpSpPr>
            <a:xfrm>
              <a:off x="422733" y="3069210"/>
              <a:ext cx="10181991" cy="2800350"/>
              <a:chOff x="422733" y="3069210"/>
              <a:chExt cx="10181991"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5499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541564" y="4019823"/>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5074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70970" y="49551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459294" y="58695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422733" y="54168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012092916"/>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0.2247</a:t>
                      </a:r>
                      <a:endParaRPr lang="zh-TW" altLang="en-US" dirty="0"/>
                    </a:p>
                  </a:txBody>
                  <a:tcPr/>
                </a:tc>
                <a:tc>
                  <a:txBody>
                    <a:bodyPr/>
                    <a:lstStyle/>
                    <a:p>
                      <a:r>
                        <a:rPr lang="en-US" altLang="zh-TW" sz="1800" b="0" kern="1200" dirty="0">
                          <a:solidFill>
                            <a:schemeClr val="lt1"/>
                          </a:solidFill>
                          <a:effectLst/>
                        </a:rPr>
                        <a:t>1.0382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0.0036</a:t>
                      </a:r>
                      <a:endParaRPr lang="zh-TW" altLang="en-US" dirty="0"/>
                    </a:p>
                  </a:txBody>
                  <a:tcPr/>
                </a:tc>
                <a:tc>
                  <a:txBody>
                    <a:bodyPr/>
                    <a:lstStyle/>
                    <a:p>
                      <a:r>
                        <a:rPr lang="en-US" altLang="zh-TW" sz="1800" b="0" kern="1200" dirty="0">
                          <a:solidFill>
                            <a:schemeClr val="lt1"/>
                          </a:solidFill>
                          <a:effectLst/>
                        </a:rPr>
                        <a:t>0.0550</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0.0607</a:t>
                      </a:r>
                      <a:endParaRPr lang="zh-TW" altLang="en-US" dirty="0"/>
                    </a:p>
                  </a:txBody>
                  <a:tcPr/>
                </a:tc>
                <a:tc>
                  <a:txBody>
                    <a:bodyPr/>
                    <a:lstStyle/>
                    <a:p>
                      <a:r>
                        <a:rPr lang="en-US" altLang="zh-TW" sz="1800" b="0" kern="1200" dirty="0">
                          <a:solidFill>
                            <a:schemeClr val="lt1"/>
                          </a:solidFill>
                          <a:effectLst/>
                        </a:rPr>
                        <a:t>0.2347</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0.9986</a:t>
                      </a:r>
                      <a:endParaRPr lang="zh-TW" altLang="en-US" dirty="0"/>
                    </a:p>
                  </a:txBody>
                  <a:tcPr/>
                </a:tc>
                <a:tc>
                  <a:txBody>
                    <a:bodyPr/>
                    <a:lstStyle/>
                    <a:p>
                      <a:r>
                        <a:rPr lang="en-US" altLang="zh-TW" sz="1800" b="0" kern="1200" dirty="0">
                          <a:solidFill>
                            <a:schemeClr val="lt1"/>
                          </a:solidFill>
                          <a:effectLst/>
                        </a:rPr>
                        <a:t>-0.0567</a:t>
                      </a:r>
                      <a:endParaRPr lang="zh-TW" altLang="en-US" dirty="0"/>
                    </a:p>
                  </a:txBody>
                  <a:tcPr/>
                </a:tc>
                <a:extLst>
                  <a:ext uri="{0D108BD9-81ED-4DB2-BD59-A6C34878D82A}">
                    <a16:rowId xmlns:a16="http://schemas.microsoft.com/office/drawing/2014/main" val="167411400"/>
                  </a:ext>
                </a:extLst>
              </a:tr>
            </a:tbl>
          </a:graphicData>
        </a:graphic>
      </p:graphicFrame>
      <p:sp>
        <p:nvSpPr>
          <p:cNvPr id="24" name="文字方塊 23">
            <a:extLst>
              <a:ext uri="{FF2B5EF4-FFF2-40B4-BE49-F238E27FC236}">
                <a16:creationId xmlns:a16="http://schemas.microsoft.com/office/drawing/2014/main" id="{4BC7D8B7-1290-9C4D-AD99-CF037EAB80AE}"/>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141935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69</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pic>
        <p:nvPicPr>
          <p:cNvPr id="3" name="圖片 2">
            <a:extLst>
              <a:ext uri="{FF2B5EF4-FFF2-40B4-BE49-F238E27FC236}">
                <a16:creationId xmlns:a16="http://schemas.microsoft.com/office/drawing/2014/main" id="{9A51531E-A65A-3DAD-9E51-AC7CA837289B}"/>
              </a:ext>
            </a:extLst>
          </p:cNvPr>
          <p:cNvPicPr>
            <a:picLocks noChangeAspect="1"/>
          </p:cNvPicPr>
          <p:nvPr/>
        </p:nvPicPr>
        <p:blipFill>
          <a:blip r:embed="rId3"/>
          <a:stretch>
            <a:fillRect/>
          </a:stretch>
        </p:blipFill>
        <p:spPr>
          <a:xfrm>
            <a:off x="8715376" y="215040"/>
            <a:ext cx="3218306" cy="1981618"/>
          </a:xfrm>
          <a:prstGeom prst="rect">
            <a:avLst/>
          </a:prstGeom>
        </p:spPr>
      </p:pic>
      <p:grpSp>
        <p:nvGrpSpPr>
          <p:cNvPr id="11" name="群組 10">
            <a:extLst>
              <a:ext uri="{FF2B5EF4-FFF2-40B4-BE49-F238E27FC236}">
                <a16:creationId xmlns:a16="http://schemas.microsoft.com/office/drawing/2014/main" id="{42AFDEBE-6B9E-AFA9-B5CF-96DBBFE17B3C}"/>
              </a:ext>
            </a:extLst>
          </p:cNvPr>
          <p:cNvGrpSpPr/>
          <p:nvPr/>
        </p:nvGrpSpPr>
        <p:grpSpPr>
          <a:xfrm>
            <a:off x="422733" y="2439723"/>
            <a:ext cx="10181991" cy="4059325"/>
            <a:chOff x="422733" y="2439723"/>
            <a:chExt cx="10181991" cy="4059325"/>
          </a:xfrm>
        </p:grpSpPr>
        <p:pic>
          <p:nvPicPr>
            <p:cNvPr id="5" name="圖片 4">
              <a:extLst>
                <a:ext uri="{FF2B5EF4-FFF2-40B4-BE49-F238E27FC236}">
                  <a16:creationId xmlns:a16="http://schemas.microsoft.com/office/drawing/2014/main" id="{CDD79F58-8C64-0436-B895-DEF73C7F965E}"/>
                </a:ext>
              </a:extLst>
            </p:cNvPr>
            <p:cNvPicPr>
              <a:picLocks noChangeAspect="1"/>
            </p:cNvPicPr>
            <p:nvPr/>
          </p:nvPicPr>
          <p:blipFill>
            <a:blip r:embed="rId4"/>
            <a:stretch>
              <a:fillRect/>
            </a:stretch>
          </p:blipFill>
          <p:spPr>
            <a:xfrm>
              <a:off x="472553" y="2759306"/>
              <a:ext cx="5007890" cy="3739742"/>
            </a:xfrm>
            <a:prstGeom prst="rect">
              <a:avLst/>
            </a:prstGeom>
          </p:spPr>
        </p:pic>
        <p:pic>
          <p:nvPicPr>
            <p:cNvPr id="8" name="圖片 7">
              <a:extLst>
                <a:ext uri="{FF2B5EF4-FFF2-40B4-BE49-F238E27FC236}">
                  <a16:creationId xmlns:a16="http://schemas.microsoft.com/office/drawing/2014/main" id="{76D80FEF-3C6F-4BC1-9521-B289AF620863}"/>
                </a:ext>
              </a:extLst>
            </p:cNvPr>
            <p:cNvPicPr>
              <a:picLocks noChangeAspect="1"/>
            </p:cNvPicPr>
            <p:nvPr/>
          </p:nvPicPr>
          <p:blipFill>
            <a:blip r:embed="rId5">
              <a:alphaModFix amt="70000"/>
            </a:blip>
            <a:stretch>
              <a:fillRect/>
            </a:stretch>
          </p:blipFill>
          <p:spPr>
            <a:xfrm>
              <a:off x="4849369" y="2439723"/>
              <a:ext cx="3916713" cy="2922314"/>
            </a:xfrm>
            <a:prstGeom prst="rect">
              <a:avLst/>
            </a:prstGeom>
          </p:spPr>
        </p:pic>
        <p:grpSp>
          <p:nvGrpSpPr>
            <p:cNvPr id="25" name="群組 24">
              <a:extLst>
                <a:ext uri="{FF2B5EF4-FFF2-40B4-BE49-F238E27FC236}">
                  <a16:creationId xmlns:a16="http://schemas.microsoft.com/office/drawing/2014/main" id="{3DE650DF-C51B-EF87-C349-C86FD2119ABB}"/>
                </a:ext>
              </a:extLst>
            </p:cNvPr>
            <p:cNvGrpSpPr/>
            <p:nvPr/>
          </p:nvGrpSpPr>
          <p:grpSpPr>
            <a:xfrm>
              <a:off x="422733" y="3069210"/>
              <a:ext cx="10181991" cy="2800350"/>
              <a:chOff x="422733" y="3069210"/>
              <a:chExt cx="10181991"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5499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541564" y="4019823"/>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5074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70970" y="49551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459294" y="58695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422733" y="54168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878863834"/>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0.0018</a:t>
                      </a:r>
                      <a:endParaRPr lang="zh-TW" altLang="en-US" dirty="0"/>
                    </a:p>
                  </a:txBody>
                  <a:tcPr/>
                </a:tc>
                <a:tc>
                  <a:txBody>
                    <a:bodyPr/>
                    <a:lstStyle/>
                    <a:p>
                      <a:r>
                        <a:rPr lang="en-US" altLang="zh-TW" sz="1800" b="0" kern="1200" dirty="0">
                          <a:solidFill>
                            <a:schemeClr val="lt1"/>
                          </a:solidFill>
                          <a:effectLst/>
                        </a:rPr>
                        <a:t>1.0634</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0.0000</a:t>
                      </a:r>
                      <a:endParaRPr lang="zh-TW" altLang="en-US" dirty="0"/>
                    </a:p>
                  </a:txBody>
                  <a:tcPr/>
                </a:tc>
                <a:tc>
                  <a:txBody>
                    <a:bodyPr/>
                    <a:lstStyle/>
                    <a:p>
                      <a:r>
                        <a:rPr lang="en-US" altLang="zh-TW" sz="1800" b="0" kern="1200" dirty="0">
                          <a:solidFill>
                            <a:schemeClr val="lt1"/>
                          </a:solidFill>
                          <a:effectLst/>
                        </a:rPr>
                        <a:t>0.0568</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0.0004</a:t>
                      </a:r>
                      <a:endParaRPr lang="zh-TW" altLang="en-US" dirty="0"/>
                    </a:p>
                  </a:txBody>
                  <a:tcPr/>
                </a:tc>
                <a:tc>
                  <a:txBody>
                    <a:bodyPr/>
                    <a:lstStyle/>
                    <a:p>
                      <a:r>
                        <a:rPr lang="en-US" altLang="zh-TW" sz="1800" b="0" kern="1200" dirty="0">
                          <a:solidFill>
                            <a:schemeClr val="lt1"/>
                          </a:solidFill>
                          <a:effectLst/>
                        </a:rPr>
                        <a:t>0.2384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0.9999</a:t>
                      </a:r>
                      <a:endParaRPr lang="zh-TW" altLang="en-US" dirty="0"/>
                    </a:p>
                  </a:txBody>
                  <a:tcPr/>
                </a:tc>
                <a:tc>
                  <a:txBody>
                    <a:bodyPr/>
                    <a:lstStyle/>
                    <a:p>
                      <a:r>
                        <a:rPr lang="en-US" altLang="zh-TW" sz="1800" b="0" kern="1200" dirty="0">
                          <a:solidFill>
                            <a:schemeClr val="lt1"/>
                          </a:solidFill>
                          <a:effectLst/>
                        </a:rPr>
                        <a:t>-0.0902</a:t>
                      </a:r>
                      <a:endParaRPr lang="zh-TW" altLang="en-US" dirty="0"/>
                    </a:p>
                  </a:txBody>
                  <a:tcPr/>
                </a:tc>
                <a:extLst>
                  <a:ext uri="{0D108BD9-81ED-4DB2-BD59-A6C34878D82A}">
                    <a16:rowId xmlns:a16="http://schemas.microsoft.com/office/drawing/2014/main" val="167411400"/>
                  </a:ext>
                </a:extLst>
              </a:tr>
            </a:tbl>
          </a:graphicData>
        </a:graphic>
      </p:graphicFrame>
      <p:sp>
        <p:nvSpPr>
          <p:cNvPr id="24" name="文字方塊 23">
            <a:extLst>
              <a:ext uri="{FF2B5EF4-FFF2-40B4-BE49-F238E27FC236}">
                <a16:creationId xmlns:a16="http://schemas.microsoft.com/office/drawing/2014/main" id="{DB1A9E0B-0FA5-6549-2E86-FD7DD9CBCB31}"/>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919093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4" name="矩形 7">
            <a:extLst>
              <a:ext uri="{FF2B5EF4-FFF2-40B4-BE49-F238E27FC236}">
                <a16:creationId xmlns:a16="http://schemas.microsoft.com/office/drawing/2014/main" id="{B2A8B462-181A-40BD-8B50-5FB9C7CFEEEC}"/>
              </a:ext>
            </a:extLst>
          </p:cNvPr>
          <p:cNvSpPr>
            <a:spLocks noChangeArrowheads="1"/>
          </p:cNvSpPr>
          <p:nvPr/>
        </p:nvSpPr>
        <p:spPr bwMode="auto">
          <a:xfrm>
            <a:off x="78582" y="-1"/>
            <a:ext cx="12192000" cy="6858000"/>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2" name="矩形: 圓角 1">
            <a:extLst>
              <a:ext uri="{FF2B5EF4-FFF2-40B4-BE49-F238E27FC236}">
                <a16:creationId xmlns:a16="http://schemas.microsoft.com/office/drawing/2014/main" id="{5606A39A-FE7C-44C8-8497-45CBFC027F12}"/>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p>
        </p:txBody>
      </p:sp>
      <p:sp>
        <p:nvSpPr>
          <p:cNvPr id="11" name="矩形: 圓角 20">
            <a:extLst>
              <a:ext uri="{FF2B5EF4-FFF2-40B4-BE49-F238E27FC236}">
                <a16:creationId xmlns:a16="http://schemas.microsoft.com/office/drawing/2014/main" id="{CAE6E617-0783-4E4B-9C66-32F11F84CD32}"/>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0" name="!!Oval 5">
            <a:extLst>
              <a:ext uri="{FF2B5EF4-FFF2-40B4-BE49-F238E27FC236}">
                <a16:creationId xmlns:a16="http://schemas.microsoft.com/office/drawing/2014/main" id="{03974E94-6964-4602-B7F4-4140D67CC701}"/>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1" name="!!Oval 5">
            <a:extLst>
              <a:ext uri="{FF2B5EF4-FFF2-40B4-BE49-F238E27FC236}">
                <a16:creationId xmlns:a16="http://schemas.microsoft.com/office/drawing/2014/main" id="{56F9D66D-E6B6-44F6-88ED-9E451994F30D}"/>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p>
        </p:txBody>
      </p:sp>
      <p:sp>
        <p:nvSpPr>
          <p:cNvPr id="17412" name="矩形 4">
            <a:extLst>
              <a:ext uri="{FF2B5EF4-FFF2-40B4-BE49-F238E27FC236}">
                <a16:creationId xmlns:a16="http://schemas.microsoft.com/office/drawing/2014/main" id="{1788018F-31C0-4AB3-8A67-2FCE2918D6E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96B182CD-FDE8-4F3A-8950-B8AD2E2A73A8}"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a:t>
            </a:fld>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Oval 5">
            <a:extLst>
              <a:ext uri="{FF2B5EF4-FFF2-40B4-BE49-F238E27FC236}">
                <a16:creationId xmlns:a16="http://schemas.microsoft.com/office/drawing/2014/main" id="{D57ABA5D-0C57-4663-90C7-9D72F7DCEBE6}"/>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6" name="!!Oval 5">
            <a:extLst>
              <a:ext uri="{FF2B5EF4-FFF2-40B4-BE49-F238E27FC236}">
                <a16:creationId xmlns:a16="http://schemas.microsoft.com/office/drawing/2014/main" id="{4B5EE063-ABDE-470C-A337-041994527137}"/>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7417" name="!!Oval 5">
            <a:extLst>
              <a:ext uri="{FF2B5EF4-FFF2-40B4-BE49-F238E27FC236}">
                <a16:creationId xmlns:a16="http://schemas.microsoft.com/office/drawing/2014/main" id="{12E6171C-11D0-4F05-8438-15269018B33A}"/>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3" name="文字方塊 12">
            <a:extLst>
              <a:ext uri="{FF2B5EF4-FFF2-40B4-BE49-F238E27FC236}">
                <a16:creationId xmlns:a16="http://schemas.microsoft.com/office/drawing/2014/main" id="{090A0281-A7BD-4F43-B4D7-309844C6CD56}"/>
              </a:ext>
            </a:extLst>
          </p:cNvPr>
          <p:cNvSpPr txBox="1"/>
          <p:nvPr/>
        </p:nvSpPr>
        <p:spPr>
          <a:xfrm>
            <a:off x="3140218" y="77811"/>
            <a:ext cx="1185580"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(2/3)</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a:extLst>
              <a:ext uri="{FF2B5EF4-FFF2-40B4-BE49-F238E27FC236}">
                <a16:creationId xmlns:a16="http://schemas.microsoft.com/office/drawing/2014/main" id="{8DC9706A-8027-4564-92B0-53547E4AD666}"/>
              </a:ext>
            </a:extLst>
          </p:cNvPr>
          <p:cNvSpPr txBox="1"/>
          <p:nvPr/>
        </p:nvSpPr>
        <p:spPr>
          <a:xfrm>
            <a:off x="624567" y="707828"/>
            <a:ext cx="7614557"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Motivation (Our Novelty) and Related Works</a:t>
            </a:r>
          </a:p>
        </p:txBody>
      </p:sp>
      <p:sp>
        <p:nvSpPr>
          <p:cNvPr id="15" name="文字方塊 14">
            <a:extLst>
              <a:ext uri="{FF2B5EF4-FFF2-40B4-BE49-F238E27FC236}">
                <a16:creationId xmlns:a16="http://schemas.microsoft.com/office/drawing/2014/main" id="{5BA1971C-5F73-4662-AB2C-AB4FEB04BCA7}"/>
              </a:ext>
            </a:extLst>
          </p:cNvPr>
          <p:cNvSpPr txBox="1"/>
          <p:nvPr/>
        </p:nvSpPr>
        <p:spPr>
          <a:xfrm>
            <a:off x="1070356" y="1273059"/>
            <a:ext cx="9979249" cy="923330"/>
          </a:xfrm>
          <a:prstGeom prst="rect">
            <a:avLst/>
          </a:prstGeom>
          <a:noFill/>
        </p:spPr>
        <p:txBody>
          <a:bodyPr wrap="square" rtlCol="0">
            <a:spAutoFit/>
          </a:bodyPr>
          <a:lstStyle/>
          <a:p>
            <a:r>
              <a:rPr lang="en-US" altLang="zh-TW" dirty="0">
                <a:latin typeface="+mn-lt"/>
                <a:cs typeface="Times New Roman" panose="02020603050405020304" pitchFamily="18" charset="0"/>
              </a:rPr>
              <a:t>To our best knowledge, there is no paper introducing a comprehensive study between stock and housing price in all Taiwan city. So, we want to combine some research’s advantage to better understand/predict the correlation of Stock and Housing Price in Taiwan.</a:t>
            </a:r>
          </a:p>
        </p:txBody>
      </p:sp>
      <p:sp>
        <p:nvSpPr>
          <p:cNvPr id="17" name="文字方塊 16">
            <a:extLst>
              <a:ext uri="{FF2B5EF4-FFF2-40B4-BE49-F238E27FC236}">
                <a16:creationId xmlns:a16="http://schemas.microsoft.com/office/drawing/2014/main" id="{5BA1971C-5F73-4662-AB2C-AB4FEB04BCA7}"/>
              </a:ext>
            </a:extLst>
          </p:cNvPr>
          <p:cNvSpPr txBox="1"/>
          <p:nvPr/>
        </p:nvSpPr>
        <p:spPr>
          <a:xfrm>
            <a:off x="1070356" y="2207336"/>
            <a:ext cx="10208452" cy="3693319"/>
          </a:xfrm>
          <a:prstGeom prst="rect">
            <a:avLst/>
          </a:prstGeom>
          <a:noFill/>
        </p:spPr>
        <p:txBody>
          <a:bodyPr wrap="square" rtlCol="0">
            <a:spAutoFit/>
          </a:bodyPr>
          <a:lstStyle/>
          <a:p>
            <a:pPr marL="342900" indent="-342900">
              <a:buFont typeface="Wingdings" panose="05000000000000000000" pitchFamily="2" charset="2"/>
              <a:buChar char="n"/>
            </a:pPr>
            <a:r>
              <a:rPr lang="en-US" altLang="zh-TW" dirty="0">
                <a:latin typeface="+mn-lt"/>
                <a:cs typeface="Times New Roman" panose="02020603050405020304" pitchFamily="18" charset="0"/>
              </a:rPr>
              <a:t>Wang et al. [1] considered the housing policy have a huge impact on the stock price. The object of its discussion is the </a:t>
            </a:r>
            <a:r>
              <a:rPr lang="en-US" altLang="zh-TW" dirty="0">
                <a:solidFill>
                  <a:srgbClr val="FF0000"/>
                </a:solidFill>
                <a:highlight>
                  <a:srgbClr val="FFFF00"/>
                </a:highlight>
                <a:latin typeface="+mn-lt"/>
                <a:cs typeface="Times New Roman" panose="02020603050405020304" pitchFamily="18" charset="0"/>
              </a:rPr>
              <a:t>relationship between housing prices</a:t>
            </a:r>
            <a:r>
              <a:rPr lang="zh-TW" altLang="en-US" dirty="0">
                <a:solidFill>
                  <a:srgbClr val="FF0000"/>
                </a:solidFill>
                <a:highlight>
                  <a:srgbClr val="FFFF00"/>
                </a:highlight>
                <a:latin typeface="+mn-lt"/>
                <a:cs typeface="Times New Roman" panose="02020603050405020304" pitchFamily="18" charset="0"/>
              </a:rPr>
              <a:t> </a:t>
            </a:r>
            <a:r>
              <a:rPr lang="en-US" altLang="zh-TW" dirty="0">
                <a:solidFill>
                  <a:srgbClr val="FF0000"/>
                </a:solidFill>
                <a:highlight>
                  <a:srgbClr val="FFFF00"/>
                </a:highlight>
                <a:latin typeface="+mn-lt"/>
                <a:cs typeface="Times New Roman" panose="02020603050405020304" pitchFamily="18" charset="0"/>
              </a:rPr>
              <a:t>(mainly focus on tax/policy) and architectural industry stock prices in Taiwan.</a:t>
            </a:r>
          </a:p>
          <a:p>
            <a:pPr marL="342900" indent="-342900">
              <a:buFont typeface="Wingdings" panose="05000000000000000000" pitchFamily="2" charset="2"/>
              <a:buChar char="n"/>
            </a:pPr>
            <a:endParaRPr lang="en-US" altLang="zh-TW" dirty="0">
              <a:solidFill>
                <a:srgbClr val="FF0000"/>
              </a:solidFill>
              <a:highlight>
                <a:srgbClr val="FFFF00"/>
              </a:highlight>
              <a:latin typeface="+mn-lt"/>
              <a:cs typeface="Times New Roman" panose="02020603050405020304" pitchFamily="18" charset="0"/>
            </a:endParaRPr>
          </a:p>
          <a:p>
            <a:pPr marL="342900" indent="-342900">
              <a:buFont typeface="Wingdings" panose="05000000000000000000" pitchFamily="2" charset="2"/>
              <a:buChar char="n"/>
            </a:pPr>
            <a:r>
              <a:rPr lang="en-US" altLang="zh-TW" dirty="0">
                <a:latin typeface="+mn-lt"/>
                <a:cs typeface="Times New Roman" panose="02020603050405020304" pitchFamily="18" charset="0"/>
              </a:rPr>
              <a:t>Feng et al. [2] explored whether there is a </a:t>
            </a:r>
            <a:r>
              <a:rPr lang="en-US" altLang="zh-TW" dirty="0">
                <a:solidFill>
                  <a:srgbClr val="FF0000"/>
                </a:solidFill>
                <a:highlight>
                  <a:srgbClr val="FFFF00"/>
                </a:highlight>
                <a:latin typeface="+mn-lt"/>
                <a:cs typeface="Times New Roman" panose="02020603050405020304" pitchFamily="18" charset="0"/>
              </a:rPr>
              <a:t>relationship between housing prices and stock prices between China and four Asian countries (Taiwan, Hong Kong, South Korea, and Singapore)</a:t>
            </a:r>
            <a:r>
              <a:rPr lang="en-US" altLang="zh-TW" dirty="0">
                <a:solidFill>
                  <a:srgbClr val="FF0000"/>
                </a:solidFill>
                <a:latin typeface="+mn-lt"/>
                <a:cs typeface="Times New Roman" panose="02020603050405020304" pitchFamily="18" charset="0"/>
              </a:rPr>
              <a:t>. </a:t>
            </a:r>
            <a:r>
              <a:rPr lang="en-US" altLang="zh-TW" dirty="0">
                <a:latin typeface="+mn-lt"/>
                <a:cs typeface="Times New Roman" panose="02020603050405020304" pitchFamily="18" charset="0"/>
              </a:rPr>
              <a:t>It conducted nonlinear time-series models and many experiments in the paper.</a:t>
            </a:r>
          </a:p>
          <a:p>
            <a:pPr marL="342900" indent="-342900">
              <a:buFont typeface="Wingdings" panose="05000000000000000000" pitchFamily="2" charset="2"/>
              <a:buChar char="n"/>
            </a:pPr>
            <a:endParaRPr lang="en-US" altLang="zh-TW" dirty="0">
              <a:latin typeface="+mn-lt"/>
              <a:cs typeface="Times New Roman" panose="02020603050405020304" pitchFamily="18" charset="0"/>
            </a:endParaRPr>
          </a:p>
          <a:p>
            <a:pPr marL="342900" indent="-342900">
              <a:buFont typeface="Wingdings" panose="05000000000000000000" pitchFamily="2" charset="2"/>
              <a:buChar char="n"/>
            </a:pPr>
            <a:r>
              <a:rPr lang="en-US" altLang="zh-TW" dirty="0" err="1">
                <a:latin typeface="+mn-lt"/>
                <a:cs typeface="Times New Roman" panose="02020603050405020304" pitchFamily="18" charset="0"/>
              </a:rPr>
              <a:t>Refai</a:t>
            </a:r>
            <a:r>
              <a:rPr lang="en-US" altLang="zh-TW" dirty="0">
                <a:latin typeface="+mn-lt"/>
                <a:cs typeface="Times New Roman" panose="02020603050405020304" pitchFamily="18" charset="0"/>
              </a:rPr>
              <a:t> et al. [3] provide a comprehensive analysis of the</a:t>
            </a:r>
            <a:r>
              <a:rPr lang="en-US" altLang="zh-TW" dirty="0">
                <a:solidFill>
                  <a:srgbClr val="FF0000"/>
                </a:solidFill>
                <a:latin typeface="+mn-lt"/>
                <a:cs typeface="Times New Roman" panose="02020603050405020304" pitchFamily="18" charset="0"/>
              </a:rPr>
              <a:t> </a:t>
            </a:r>
            <a:r>
              <a:rPr lang="en-US" altLang="zh-TW" dirty="0">
                <a:solidFill>
                  <a:srgbClr val="FF0000"/>
                </a:solidFill>
                <a:highlight>
                  <a:srgbClr val="FFFF00"/>
                </a:highlight>
                <a:latin typeface="+mn-lt"/>
                <a:cs typeface="Times New Roman" panose="02020603050405020304" pitchFamily="18" charset="0"/>
              </a:rPr>
              <a:t>dynamic linkages between real estate and stock markets in Qatar</a:t>
            </a:r>
            <a:r>
              <a:rPr lang="en-US" altLang="zh-TW" dirty="0">
                <a:latin typeface="+mn-lt"/>
                <a:cs typeface="Times New Roman" panose="02020603050405020304" pitchFamily="18" charset="0"/>
              </a:rPr>
              <a:t> and help to uncover the </a:t>
            </a:r>
            <a:r>
              <a:rPr lang="en-US" altLang="zh-TW" dirty="0">
                <a:solidFill>
                  <a:srgbClr val="FF0000"/>
                </a:solidFill>
                <a:highlight>
                  <a:srgbClr val="FFFF00"/>
                </a:highlight>
                <a:latin typeface="+mn-lt"/>
                <a:cs typeface="Times New Roman" panose="02020603050405020304" pitchFamily="18" charset="0"/>
              </a:rPr>
              <a:t>short and long-term dynamics </a:t>
            </a:r>
            <a:r>
              <a:rPr lang="en-US" altLang="zh-TW" dirty="0">
                <a:latin typeface="+mn-lt"/>
                <a:cs typeface="Times New Roman" panose="02020603050405020304" pitchFamily="18" charset="0"/>
              </a:rPr>
              <a:t>of these markets. ​</a:t>
            </a:r>
          </a:p>
          <a:p>
            <a:pPr marL="342900" indent="-342900">
              <a:buFont typeface="Wingdings" panose="05000000000000000000" pitchFamily="2" charset="2"/>
              <a:buChar char="n"/>
            </a:pPr>
            <a:endParaRPr lang="en-US" altLang="zh-TW" dirty="0">
              <a:latin typeface="+mn-lt"/>
              <a:cs typeface="Times New Roman" panose="02020603050405020304" pitchFamily="18" charset="0"/>
            </a:endParaRPr>
          </a:p>
          <a:p>
            <a:pPr marL="342900" indent="-342900">
              <a:buFont typeface="Wingdings" panose="05000000000000000000" pitchFamily="2" charset="2"/>
              <a:buChar char="n"/>
            </a:pPr>
            <a:r>
              <a:rPr lang="en-US" altLang="zh-TW" dirty="0">
                <a:latin typeface="+mn-lt"/>
                <a:cs typeface="Times New Roman" panose="02020603050405020304" pitchFamily="18" charset="0"/>
              </a:rPr>
              <a:t>Lin et al. [4] aims to harness the power of </a:t>
            </a:r>
            <a:r>
              <a:rPr lang="en-US" altLang="zh-TW" dirty="0">
                <a:solidFill>
                  <a:srgbClr val="FF0000"/>
                </a:solidFill>
                <a:highlight>
                  <a:srgbClr val="FFFF00"/>
                </a:highlight>
                <a:latin typeface="+mn-lt"/>
                <a:cs typeface="Times New Roman" panose="02020603050405020304" pitchFamily="18" charset="0"/>
              </a:rPr>
              <a:t>Machine learning techniques </a:t>
            </a:r>
            <a:r>
              <a:rPr lang="en-US" altLang="zh-TW" dirty="0">
                <a:latin typeface="+mn-lt"/>
                <a:cs typeface="Times New Roman" panose="02020603050405020304" pitchFamily="18" charset="0"/>
              </a:rPr>
              <a:t>(SVM, LSTM, Linear Regression, MLP) to accurately </a:t>
            </a:r>
            <a:r>
              <a:rPr lang="en-US" altLang="zh-TW" dirty="0">
                <a:solidFill>
                  <a:srgbClr val="FF0000"/>
                </a:solidFill>
                <a:highlight>
                  <a:srgbClr val="FFFF00"/>
                </a:highlight>
                <a:latin typeface="+mn-lt"/>
                <a:cs typeface="Times New Roman" panose="02020603050405020304" pitchFamily="18" charset="0"/>
              </a:rPr>
              <a:t>forecast housing prices across various neighborhoods within Taipei City.</a:t>
            </a:r>
          </a:p>
        </p:txBody>
      </p:sp>
      <p:sp>
        <p:nvSpPr>
          <p:cNvPr id="18" name="文字方塊 17">
            <a:extLst>
              <a:ext uri="{FF2B5EF4-FFF2-40B4-BE49-F238E27FC236}">
                <a16:creationId xmlns:a16="http://schemas.microsoft.com/office/drawing/2014/main" id="{9B12CA5B-67FA-4AE9-8A70-9B215C3AA12E}"/>
              </a:ext>
            </a:extLst>
          </p:cNvPr>
          <p:cNvSpPr txBox="1"/>
          <p:nvPr/>
        </p:nvSpPr>
        <p:spPr>
          <a:xfrm>
            <a:off x="700166" y="5869105"/>
            <a:ext cx="10774362" cy="830997"/>
          </a:xfrm>
          <a:prstGeom prst="rect">
            <a:avLst/>
          </a:prstGeom>
          <a:noFill/>
        </p:spPr>
        <p:txBody>
          <a:bodyPr wrap="square" rtlCol="0">
            <a:spAutoFit/>
          </a:bodyPr>
          <a:lstStyle/>
          <a:p>
            <a:r>
              <a:rPr lang="en-US" altLang="zh-TW" sz="1200" dirty="0">
                <a:latin typeface="+mn-lt"/>
                <a:cs typeface="Times New Roman" panose="02020603050405020304" pitchFamily="18" charset="0"/>
              </a:rPr>
              <a:t>[1] </a:t>
            </a:r>
            <a:r>
              <a:rPr lang="zh-TW" altLang="zh-TW" sz="1200" i="0" u="none" strike="noStrike" dirty="0">
                <a:solidFill>
                  <a:srgbClr val="000000"/>
                </a:solidFill>
                <a:effectLst/>
                <a:latin typeface="+mn-lt"/>
                <a:ea typeface="Microsoft JhengHei" panose="020B0604030504040204" pitchFamily="34" charset="-120"/>
              </a:rPr>
              <a:t>政府打炒房的租稅與行政措施對於臺灣營建類股股價的影響</a:t>
            </a:r>
            <a:r>
              <a:rPr lang="en-US" altLang="zh-TW" sz="1200" i="0" u="none" strike="noStrike" dirty="0">
                <a:solidFill>
                  <a:srgbClr val="000000"/>
                </a:solidFill>
                <a:effectLst/>
                <a:latin typeface="+mn-lt"/>
              </a:rPr>
              <a:t>-</a:t>
            </a:r>
            <a:r>
              <a:rPr lang="zh-TW" altLang="zh-TW" sz="1200" i="0" u="none" strike="noStrike" dirty="0">
                <a:solidFill>
                  <a:srgbClr val="000000"/>
                </a:solidFill>
                <a:effectLst/>
                <a:latin typeface="+mn-lt"/>
                <a:ea typeface="Microsoft JhengHei" panose="020B0604030504040204" pitchFamily="34" charset="-120"/>
              </a:rPr>
              <a:t>以事件研究法分析</a:t>
            </a:r>
            <a:r>
              <a:rPr lang="en-US" altLang="zh-TW" sz="1200" dirty="0">
                <a:solidFill>
                  <a:srgbClr val="000000"/>
                </a:solidFill>
                <a:latin typeface="+mn-lt"/>
                <a:ea typeface="Microsoft JhengHei" panose="020B0604030504040204" pitchFamily="34" charset="-120"/>
              </a:rPr>
              <a:t>, </a:t>
            </a:r>
            <a:r>
              <a:rPr lang="zh-TW" altLang="en-US" sz="1200" dirty="0">
                <a:solidFill>
                  <a:srgbClr val="000000"/>
                </a:solidFill>
                <a:latin typeface="+mn-lt"/>
                <a:ea typeface="Microsoft JhengHei" panose="020B0604030504040204" pitchFamily="34" charset="-120"/>
              </a:rPr>
              <a:t>王紅晴</a:t>
            </a:r>
            <a:r>
              <a:rPr lang="en-US" altLang="zh-TW" sz="1200" dirty="0">
                <a:solidFill>
                  <a:srgbClr val="000000"/>
                </a:solidFill>
                <a:latin typeface="+mn-lt"/>
                <a:ea typeface="Microsoft JhengHei" panose="020B0604030504040204" pitchFamily="34" charset="-120"/>
              </a:rPr>
              <a:t>, 2022.</a:t>
            </a:r>
          </a:p>
          <a:p>
            <a:r>
              <a:rPr lang="en-US" altLang="zh-TW" sz="1200" dirty="0">
                <a:solidFill>
                  <a:srgbClr val="000000"/>
                </a:solidFill>
                <a:latin typeface="+mn-lt"/>
                <a:ea typeface="Microsoft JhengHei" panose="020B0604030504040204" pitchFamily="34" charset="-120"/>
                <a:cs typeface="Times New Roman" panose="02020603050405020304" pitchFamily="18" charset="0"/>
              </a:rPr>
              <a:t>[2]</a:t>
            </a:r>
            <a:r>
              <a:rPr lang="en-US" altLang="zh-TW" sz="1200" i="0" u="none" strike="noStrike" dirty="0">
                <a:solidFill>
                  <a:srgbClr val="000000"/>
                </a:solidFill>
                <a:effectLst/>
                <a:latin typeface="+mn-lt"/>
              </a:rPr>
              <a:t> Nonlinear Short-Run Adjustments between House and Stock Prices in Emerging Asian Regions</a:t>
            </a:r>
            <a:r>
              <a:rPr lang="en-US" altLang="zh-TW" sz="1200" i="0" dirty="0">
                <a:solidFill>
                  <a:srgbClr val="000000"/>
                </a:solidFill>
                <a:effectLst/>
                <a:latin typeface="+mn-lt"/>
              </a:rPr>
              <a:t>​, Feng et al., 2018.</a:t>
            </a:r>
          </a:p>
          <a:p>
            <a:r>
              <a:rPr lang="en-US" altLang="zh-TW" sz="1200" dirty="0">
                <a:solidFill>
                  <a:srgbClr val="000000"/>
                </a:solidFill>
                <a:latin typeface="+mn-lt"/>
                <a:cs typeface="Times New Roman" panose="02020603050405020304" pitchFamily="18" charset="0"/>
              </a:rPr>
              <a:t>[3] </a:t>
            </a:r>
            <a:r>
              <a:rPr lang="en-US" altLang="zh-TW" sz="1200" i="0" u="none" strike="noStrike" dirty="0">
                <a:solidFill>
                  <a:srgbClr val="000000"/>
                </a:solidFill>
                <a:effectLst/>
                <a:latin typeface="+mn-lt"/>
              </a:rPr>
              <a:t>The dynamics of the relationship between real estate and stock markets in an energy-based economy: The case of Qatar, </a:t>
            </a:r>
            <a:r>
              <a:rPr lang="en-US" altLang="zh-TW" sz="1200" i="0" dirty="0" err="1">
                <a:solidFill>
                  <a:srgbClr val="5E5E5E"/>
                </a:solidFill>
                <a:effectLst/>
                <a:latin typeface="+mn-lt"/>
              </a:rPr>
              <a:t>Refai</a:t>
            </a:r>
            <a:r>
              <a:rPr lang="en-US" altLang="zh-TW" sz="1200" i="0" dirty="0">
                <a:solidFill>
                  <a:srgbClr val="5E5E5E"/>
                </a:solidFill>
                <a:effectLst/>
                <a:latin typeface="+mn-lt"/>
              </a:rPr>
              <a:t>  et al, 2021.</a:t>
            </a:r>
          </a:p>
          <a:p>
            <a:pPr algn="l"/>
            <a:r>
              <a:rPr lang="en-US" altLang="zh-TW" sz="1200" dirty="0">
                <a:solidFill>
                  <a:srgbClr val="5E5E5E"/>
                </a:solidFill>
                <a:latin typeface="+mn-lt"/>
              </a:rPr>
              <a:t>[4] </a:t>
            </a:r>
            <a:r>
              <a:rPr lang="en-US" altLang="zh-TW" sz="1200" i="0" dirty="0">
                <a:solidFill>
                  <a:srgbClr val="1A202C"/>
                </a:solidFill>
                <a:effectLst/>
                <a:latin typeface="+mn-lt"/>
              </a:rPr>
              <a:t>Research and Analysis of the House Price Prediction using Artificial Intelligence Models, Lin et al., 2019</a:t>
            </a:r>
            <a:endParaRPr lang="en-US" altLang="zh-TW" sz="1200" i="0" dirty="0">
              <a:solidFill>
                <a:srgbClr val="5E5E5E"/>
              </a:solidFill>
              <a:effectLst/>
              <a:latin typeface="+mn-l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70</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01007T</a:t>
            </a:r>
            <a:r>
              <a:rPr lang="zh-TW" altLang="en-US" sz="2800" b="1" dirty="0">
                <a:latin typeface="+mn-lt"/>
                <a:cs typeface="Times New Roman" panose="02020603050405020304" pitchFamily="18" charset="0"/>
              </a:rPr>
              <a:t> 兆豐國泰</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534556"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pic>
        <p:nvPicPr>
          <p:cNvPr id="3" name="圖片 2">
            <a:extLst>
              <a:ext uri="{FF2B5EF4-FFF2-40B4-BE49-F238E27FC236}">
                <a16:creationId xmlns:a16="http://schemas.microsoft.com/office/drawing/2014/main" id="{9A51531E-A65A-3DAD-9E51-AC7CA837289B}"/>
              </a:ext>
            </a:extLst>
          </p:cNvPr>
          <p:cNvPicPr>
            <a:picLocks noChangeAspect="1"/>
          </p:cNvPicPr>
          <p:nvPr/>
        </p:nvPicPr>
        <p:blipFill>
          <a:blip r:embed="rId3"/>
          <a:stretch>
            <a:fillRect/>
          </a:stretch>
        </p:blipFill>
        <p:spPr>
          <a:xfrm>
            <a:off x="8715376" y="215040"/>
            <a:ext cx="3218306" cy="1981618"/>
          </a:xfrm>
          <a:prstGeom prst="rect">
            <a:avLst/>
          </a:prstGeom>
        </p:spPr>
      </p:pic>
      <p:grpSp>
        <p:nvGrpSpPr>
          <p:cNvPr id="11" name="群組 10">
            <a:extLst>
              <a:ext uri="{FF2B5EF4-FFF2-40B4-BE49-F238E27FC236}">
                <a16:creationId xmlns:a16="http://schemas.microsoft.com/office/drawing/2014/main" id="{2A92782F-9AAE-DB3F-B939-C3B55F5BD420}"/>
              </a:ext>
            </a:extLst>
          </p:cNvPr>
          <p:cNvGrpSpPr/>
          <p:nvPr/>
        </p:nvGrpSpPr>
        <p:grpSpPr>
          <a:xfrm>
            <a:off x="179388" y="2442215"/>
            <a:ext cx="10425336" cy="4032058"/>
            <a:chOff x="179388" y="2442215"/>
            <a:chExt cx="10425336" cy="4032058"/>
          </a:xfrm>
        </p:grpSpPr>
        <p:pic>
          <p:nvPicPr>
            <p:cNvPr id="6" name="圖片 5">
              <a:extLst>
                <a:ext uri="{FF2B5EF4-FFF2-40B4-BE49-F238E27FC236}">
                  <a16:creationId xmlns:a16="http://schemas.microsoft.com/office/drawing/2014/main" id="{732E605C-6D3D-E442-99BA-1A5F52844756}"/>
                </a:ext>
              </a:extLst>
            </p:cNvPr>
            <p:cNvPicPr>
              <a:picLocks noChangeAspect="1"/>
            </p:cNvPicPr>
            <p:nvPr/>
          </p:nvPicPr>
          <p:blipFill>
            <a:blip r:embed="rId4"/>
            <a:stretch>
              <a:fillRect/>
            </a:stretch>
          </p:blipFill>
          <p:spPr>
            <a:xfrm>
              <a:off x="179388" y="2725567"/>
              <a:ext cx="4987522" cy="3748706"/>
            </a:xfrm>
            <a:prstGeom prst="rect">
              <a:avLst/>
            </a:prstGeom>
          </p:spPr>
        </p:pic>
        <p:pic>
          <p:nvPicPr>
            <p:cNvPr id="9" name="圖片 8">
              <a:extLst>
                <a:ext uri="{FF2B5EF4-FFF2-40B4-BE49-F238E27FC236}">
                  <a16:creationId xmlns:a16="http://schemas.microsoft.com/office/drawing/2014/main" id="{85471E14-A5F7-55A1-FC53-2123AF63C395}"/>
                </a:ext>
              </a:extLst>
            </p:cNvPr>
            <p:cNvPicPr>
              <a:picLocks noChangeAspect="1"/>
            </p:cNvPicPr>
            <p:nvPr/>
          </p:nvPicPr>
          <p:blipFill>
            <a:blip r:embed="rId5">
              <a:alphaModFix amt="70000"/>
            </a:blip>
            <a:stretch>
              <a:fillRect/>
            </a:stretch>
          </p:blipFill>
          <p:spPr>
            <a:xfrm>
              <a:off x="4549447" y="2442215"/>
              <a:ext cx="3885263" cy="2895001"/>
            </a:xfrm>
            <a:prstGeom prst="rect">
              <a:avLst/>
            </a:prstGeom>
          </p:spPr>
        </p:pic>
        <p:grpSp>
          <p:nvGrpSpPr>
            <p:cNvPr id="25" name="群組 24">
              <a:extLst>
                <a:ext uri="{FF2B5EF4-FFF2-40B4-BE49-F238E27FC236}">
                  <a16:creationId xmlns:a16="http://schemas.microsoft.com/office/drawing/2014/main" id="{3DE650DF-C51B-EF87-C349-C86FD2119ABB}"/>
                </a:ext>
              </a:extLst>
            </p:cNvPr>
            <p:cNvGrpSpPr/>
            <p:nvPr/>
          </p:nvGrpSpPr>
          <p:grpSpPr>
            <a:xfrm>
              <a:off x="422733" y="3069210"/>
              <a:ext cx="10181991" cy="2800350"/>
              <a:chOff x="422733" y="3069210"/>
              <a:chExt cx="10181991" cy="2800350"/>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5499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541564" y="4019823"/>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5074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70970" y="49551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459294" y="58695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422733" y="54168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634977550"/>
              </p:ext>
            </p:extLst>
          </p:nvPr>
        </p:nvGraphicFramePr>
        <p:xfrm>
          <a:off x="9230726" y="317747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0.2817</a:t>
                      </a:r>
                      <a:endParaRPr lang="zh-TW" altLang="en-US" dirty="0"/>
                    </a:p>
                  </a:txBody>
                  <a:tcPr/>
                </a:tc>
                <a:tc>
                  <a:txBody>
                    <a:bodyPr/>
                    <a:lstStyle/>
                    <a:p>
                      <a:r>
                        <a:rPr lang="en-US" altLang="zh-TW" sz="1800" b="0" kern="1200" dirty="0">
                          <a:solidFill>
                            <a:schemeClr val="lt1"/>
                          </a:solidFill>
                          <a:effectLst/>
                        </a:rPr>
                        <a:t>0.3163</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0.0055</a:t>
                      </a:r>
                      <a:endParaRPr lang="zh-TW" altLang="en-US" dirty="0"/>
                    </a:p>
                  </a:txBody>
                  <a:tcPr/>
                </a:tc>
                <a:tc>
                  <a:txBody>
                    <a:bodyPr/>
                    <a:lstStyle/>
                    <a:p>
                      <a:r>
                        <a:rPr lang="en-US" altLang="zh-TW" sz="1800" b="0" kern="1200" dirty="0">
                          <a:solidFill>
                            <a:schemeClr val="lt1"/>
                          </a:solidFill>
                          <a:effectLst/>
                        </a:rPr>
                        <a:t>0.0173</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0.0746</a:t>
                      </a:r>
                      <a:endParaRPr lang="zh-TW" altLang="en-US" dirty="0"/>
                    </a:p>
                  </a:txBody>
                  <a:tcPr/>
                </a:tc>
                <a:tc>
                  <a:txBody>
                    <a:bodyPr/>
                    <a:lstStyle/>
                    <a:p>
                      <a:r>
                        <a:rPr lang="en-US" altLang="zh-TW" sz="1800" b="0" kern="1200" dirty="0">
                          <a:solidFill>
                            <a:schemeClr val="lt1"/>
                          </a:solidFill>
                          <a:effectLst/>
                        </a:rPr>
                        <a:t>0.1315</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0.9977</a:t>
                      </a:r>
                      <a:endParaRPr lang="zh-TW" altLang="en-US" dirty="0"/>
                    </a:p>
                  </a:txBody>
                  <a:tcPr/>
                </a:tc>
                <a:tc>
                  <a:txBody>
                    <a:bodyPr/>
                    <a:lstStyle/>
                    <a:p>
                      <a:r>
                        <a:rPr lang="en-US" altLang="zh-TW" sz="1800" b="0" kern="1200" dirty="0">
                          <a:solidFill>
                            <a:schemeClr val="lt1"/>
                          </a:solidFill>
                          <a:effectLst/>
                        </a:rPr>
                        <a:t>0.4877</a:t>
                      </a:r>
                      <a:endParaRPr lang="zh-TW" altLang="en-US" dirty="0"/>
                    </a:p>
                  </a:txBody>
                  <a:tcPr/>
                </a:tc>
                <a:extLst>
                  <a:ext uri="{0D108BD9-81ED-4DB2-BD59-A6C34878D82A}">
                    <a16:rowId xmlns:a16="http://schemas.microsoft.com/office/drawing/2014/main" val="167411400"/>
                  </a:ext>
                </a:extLst>
              </a:tr>
            </a:tbl>
          </a:graphicData>
        </a:graphic>
      </p:graphicFrame>
      <p:sp>
        <p:nvSpPr>
          <p:cNvPr id="24" name="文字方塊 23">
            <a:extLst>
              <a:ext uri="{FF2B5EF4-FFF2-40B4-BE49-F238E27FC236}">
                <a16:creationId xmlns:a16="http://schemas.microsoft.com/office/drawing/2014/main" id="{04BAB60D-7B36-348C-3C07-807436CB2122}"/>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211861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195962155"/>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1.6095</a:t>
                      </a:r>
                      <a:endParaRPr lang="zh-TW" altLang="en-US" dirty="0"/>
                    </a:p>
                  </a:txBody>
                  <a:tcPr/>
                </a:tc>
                <a:tc>
                  <a:txBody>
                    <a:bodyPr/>
                    <a:lstStyle/>
                    <a:p>
                      <a:r>
                        <a:rPr lang="en-US" altLang="zh-TW" dirty="0"/>
                        <a:t>5.5530</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0.0364</a:t>
                      </a:r>
                      <a:endParaRPr lang="zh-TW" altLang="en-US" dirty="0"/>
                    </a:p>
                  </a:txBody>
                  <a:tcPr/>
                </a:tc>
                <a:tc>
                  <a:txBody>
                    <a:bodyPr/>
                    <a:lstStyle/>
                    <a:p>
                      <a:r>
                        <a:rPr lang="en-US" altLang="zh-TW" sz="1800" b="0" kern="1200" dirty="0">
                          <a:solidFill>
                            <a:schemeClr val="lt1"/>
                          </a:solidFill>
                          <a:effectLst/>
                        </a:rPr>
                        <a:t>0.2634</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0.1908</a:t>
                      </a:r>
                      <a:endParaRPr lang="zh-TW" altLang="en-US" dirty="0"/>
                    </a:p>
                  </a:txBody>
                  <a:tcPr/>
                </a:tc>
                <a:tc>
                  <a:txBody>
                    <a:bodyPr/>
                    <a:lstStyle/>
                    <a:p>
                      <a:r>
                        <a:rPr lang="en-US" altLang="zh-TW" sz="1800" b="0" kern="1200" dirty="0">
                          <a:solidFill>
                            <a:schemeClr val="lt1"/>
                          </a:solidFill>
                          <a:effectLst/>
                        </a:rPr>
                        <a:t>0.5132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0.5652</a:t>
                      </a:r>
                      <a:endParaRPr lang="zh-TW" altLang="en-US" dirty="0"/>
                    </a:p>
                  </a:txBody>
                  <a:tcPr/>
                </a:tc>
                <a:tc>
                  <a:txBody>
                    <a:bodyPr/>
                    <a:lstStyle/>
                    <a:p>
                      <a:r>
                        <a:rPr lang="en-US" altLang="zh-TW" sz="1800" b="0" kern="1200" dirty="0">
                          <a:solidFill>
                            <a:schemeClr val="lt1"/>
                          </a:solidFill>
                          <a:effectLst/>
                        </a:rPr>
                        <a:t>-248.89</a:t>
                      </a:r>
                      <a:endParaRPr lang="zh-TW" altLang="en-US" dirty="0"/>
                    </a:p>
                  </a:txBody>
                  <a:tcPr/>
                </a:tc>
                <a:extLst>
                  <a:ext uri="{0D108BD9-81ED-4DB2-BD59-A6C34878D82A}">
                    <a16:rowId xmlns:a16="http://schemas.microsoft.com/office/drawing/2014/main" val="167411400"/>
                  </a:ext>
                </a:extLst>
              </a:tr>
            </a:tbl>
          </a:graphicData>
        </a:graphic>
      </p:graphicFrame>
      <p:pic>
        <p:nvPicPr>
          <p:cNvPr id="2" name="圖片 1">
            <a:extLst>
              <a:ext uri="{FF2B5EF4-FFF2-40B4-BE49-F238E27FC236}">
                <a16:creationId xmlns:a16="http://schemas.microsoft.com/office/drawing/2014/main" id="{99A363BF-24D3-B3F7-A176-174B41CB0561}"/>
              </a:ext>
            </a:extLst>
          </p:cNvPr>
          <p:cNvPicPr>
            <a:picLocks noChangeAspect="1"/>
          </p:cNvPicPr>
          <p:nvPr/>
        </p:nvPicPr>
        <p:blipFill>
          <a:blip r:embed="rId3"/>
          <a:stretch>
            <a:fillRect/>
          </a:stretch>
        </p:blipFill>
        <p:spPr>
          <a:xfrm>
            <a:off x="8715376" y="159359"/>
            <a:ext cx="3298826" cy="2011345"/>
          </a:xfrm>
          <a:prstGeom prst="rect">
            <a:avLst/>
          </a:prstGeom>
        </p:spPr>
      </p:pic>
      <p:grpSp>
        <p:nvGrpSpPr>
          <p:cNvPr id="28" name="群組 27">
            <a:extLst>
              <a:ext uri="{FF2B5EF4-FFF2-40B4-BE49-F238E27FC236}">
                <a16:creationId xmlns:a16="http://schemas.microsoft.com/office/drawing/2014/main" id="{5821F7CA-4D42-92C1-C473-1A72D0D89F54}"/>
              </a:ext>
            </a:extLst>
          </p:cNvPr>
          <p:cNvGrpSpPr/>
          <p:nvPr/>
        </p:nvGrpSpPr>
        <p:grpSpPr>
          <a:xfrm>
            <a:off x="70426" y="2953019"/>
            <a:ext cx="8145316" cy="3343714"/>
            <a:chOff x="70426" y="2953019"/>
            <a:chExt cx="8145316" cy="3343714"/>
          </a:xfrm>
        </p:grpSpPr>
        <p:pic>
          <p:nvPicPr>
            <p:cNvPr id="5" name="圖片 4">
              <a:extLst>
                <a:ext uri="{FF2B5EF4-FFF2-40B4-BE49-F238E27FC236}">
                  <a16:creationId xmlns:a16="http://schemas.microsoft.com/office/drawing/2014/main" id="{26CFCBEF-38D7-8713-17A5-2F5756D11EF4}"/>
                </a:ext>
              </a:extLst>
            </p:cNvPr>
            <p:cNvPicPr>
              <a:picLocks noChangeAspect="1"/>
            </p:cNvPicPr>
            <p:nvPr/>
          </p:nvPicPr>
          <p:blipFill>
            <a:blip r:embed="rId4"/>
            <a:stretch>
              <a:fillRect/>
            </a:stretch>
          </p:blipFill>
          <p:spPr>
            <a:xfrm>
              <a:off x="391314" y="3151651"/>
              <a:ext cx="4006872" cy="2260707"/>
            </a:xfrm>
            <a:prstGeom prst="rect">
              <a:avLst/>
            </a:prstGeom>
          </p:spPr>
        </p:pic>
        <p:pic>
          <p:nvPicPr>
            <p:cNvPr id="27" name="圖片 26">
              <a:extLst>
                <a:ext uri="{FF2B5EF4-FFF2-40B4-BE49-F238E27FC236}">
                  <a16:creationId xmlns:a16="http://schemas.microsoft.com/office/drawing/2014/main" id="{C42D9B75-54B2-0ADA-44E5-7E2F535034E1}"/>
                </a:ext>
              </a:extLst>
            </p:cNvPr>
            <p:cNvPicPr>
              <a:picLocks noChangeAspect="1"/>
            </p:cNvPicPr>
            <p:nvPr/>
          </p:nvPicPr>
          <p:blipFill>
            <a:blip r:embed="rId5">
              <a:alphaModFix amt="70000"/>
            </a:blip>
            <a:stretch>
              <a:fillRect/>
            </a:stretch>
          </p:blipFill>
          <p:spPr>
            <a:xfrm>
              <a:off x="3687334" y="2953019"/>
              <a:ext cx="4528408" cy="3343714"/>
            </a:xfrm>
            <a:prstGeom prst="rect">
              <a:avLst/>
            </a:prstGeom>
          </p:spPr>
        </p:pic>
        <p:grpSp>
          <p:nvGrpSpPr>
            <p:cNvPr id="11" name="群組 10">
              <a:extLst>
                <a:ext uri="{FF2B5EF4-FFF2-40B4-BE49-F238E27FC236}">
                  <a16:creationId xmlns:a16="http://schemas.microsoft.com/office/drawing/2014/main" id="{669F3231-8D2A-DE7B-2ADF-7FD2AD275C2E}"/>
                </a:ext>
              </a:extLst>
            </p:cNvPr>
            <p:cNvGrpSpPr/>
            <p:nvPr/>
          </p:nvGrpSpPr>
          <p:grpSpPr>
            <a:xfrm>
              <a:off x="70426" y="3350110"/>
              <a:ext cx="8099873" cy="1617688"/>
              <a:chOff x="266251" y="3069210"/>
              <a:chExt cx="10268579" cy="260032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B19093F6-9C24-E808-04BA-477902A8202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29" name="文字方塊 28">
            <a:extLst>
              <a:ext uri="{FF2B5EF4-FFF2-40B4-BE49-F238E27FC236}">
                <a16:creationId xmlns:a16="http://schemas.microsoft.com/office/drawing/2014/main" id="{2E5F77B3-5747-C6EC-7220-561410D49254}"/>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535100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pic>
        <p:nvPicPr>
          <p:cNvPr id="2" name="圖片 1">
            <a:extLst>
              <a:ext uri="{FF2B5EF4-FFF2-40B4-BE49-F238E27FC236}">
                <a16:creationId xmlns:a16="http://schemas.microsoft.com/office/drawing/2014/main" id="{99A363BF-24D3-B3F7-A176-174B41CB0561}"/>
              </a:ext>
            </a:extLst>
          </p:cNvPr>
          <p:cNvPicPr>
            <a:picLocks noChangeAspect="1"/>
          </p:cNvPicPr>
          <p:nvPr/>
        </p:nvPicPr>
        <p:blipFill>
          <a:blip r:embed="rId3"/>
          <a:stretch>
            <a:fillRect/>
          </a:stretch>
        </p:blipFill>
        <p:spPr>
          <a:xfrm>
            <a:off x="8715376" y="159359"/>
            <a:ext cx="3298826" cy="2011345"/>
          </a:xfrm>
          <a:prstGeom prst="rect">
            <a:avLst/>
          </a:prstGeom>
        </p:spPr>
      </p:pic>
      <p:graphicFrame>
        <p:nvGraphicFramePr>
          <p:cNvPr id="24" name="表格 23">
            <a:extLst>
              <a:ext uri="{FF2B5EF4-FFF2-40B4-BE49-F238E27FC236}">
                <a16:creationId xmlns:a16="http://schemas.microsoft.com/office/drawing/2014/main" id="{9ED04901-A6E3-B590-5640-C94BAD351A50}"/>
              </a:ext>
            </a:extLst>
          </p:cNvPr>
          <p:cNvGraphicFramePr>
            <a:graphicFrameLocks noGrp="1"/>
          </p:cNvGraphicFramePr>
          <p:nvPr>
            <p:extLst>
              <p:ext uri="{D42A27DB-BD31-4B8C-83A1-F6EECF244321}">
                <p14:modId xmlns:p14="http://schemas.microsoft.com/office/powerpoint/2010/main" val="1299551597"/>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0.1895</a:t>
                      </a:r>
                      <a:endParaRPr lang="zh-TW" altLang="en-US" dirty="0"/>
                    </a:p>
                  </a:txBody>
                  <a:tcPr/>
                </a:tc>
                <a:tc>
                  <a:txBody>
                    <a:bodyPr/>
                    <a:lstStyle/>
                    <a:p>
                      <a:r>
                        <a:rPr lang="en-US" altLang="zh-TW" dirty="0"/>
                        <a:t>0.6710</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0.0014</a:t>
                      </a:r>
                      <a:endParaRPr lang="zh-TW" altLang="en-US" dirty="0"/>
                    </a:p>
                  </a:txBody>
                  <a:tcPr/>
                </a:tc>
                <a:tc>
                  <a:txBody>
                    <a:bodyPr/>
                    <a:lstStyle/>
                    <a:p>
                      <a:r>
                        <a:rPr lang="en-US" altLang="zh-TW" sz="1800" b="0" kern="1200" dirty="0">
                          <a:solidFill>
                            <a:schemeClr val="lt1"/>
                          </a:solidFill>
                          <a:effectLst/>
                        </a:rPr>
                        <a:t>0.0054</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0.0377</a:t>
                      </a:r>
                      <a:endParaRPr lang="zh-TW" altLang="en-US" dirty="0"/>
                    </a:p>
                  </a:txBody>
                  <a:tcPr/>
                </a:tc>
                <a:tc>
                  <a:txBody>
                    <a:bodyPr/>
                    <a:lstStyle/>
                    <a:p>
                      <a:r>
                        <a:rPr lang="en-US" altLang="zh-TW" sz="1800" b="0" kern="1200" dirty="0">
                          <a:solidFill>
                            <a:schemeClr val="lt1"/>
                          </a:solidFill>
                          <a:effectLst/>
                        </a:rPr>
                        <a:t>0.0735</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0.9842</a:t>
                      </a:r>
                      <a:endParaRPr lang="zh-TW" altLang="en-US" dirty="0"/>
                    </a:p>
                  </a:txBody>
                  <a:tcPr/>
                </a:tc>
                <a:tc>
                  <a:txBody>
                    <a:bodyPr/>
                    <a:lstStyle/>
                    <a:p>
                      <a:r>
                        <a:rPr lang="en-US" altLang="zh-TW" sz="1800" b="0" kern="1200" dirty="0">
                          <a:solidFill>
                            <a:schemeClr val="lt1"/>
                          </a:solidFill>
                          <a:effectLst/>
                        </a:rPr>
                        <a:t>-2.5778</a:t>
                      </a:r>
                      <a:endParaRPr lang="zh-TW" altLang="en-US" dirty="0"/>
                    </a:p>
                  </a:txBody>
                  <a:tcPr/>
                </a:tc>
                <a:extLst>
                  <a:ext uri="{0D108BD9-81ED-4DB2-BD59-A6C34878D82A}">
                    <a16:rowId xmlns:a16="http://schemas.microsoft.com/office/drawing/2014/main" val="167411400"/>
                  </a:ext>
                </a:extLst>
              </a:tr>
            </a:tbl>
          </a:graphicData>
        </a:graphic>
      </p:graphicFrame>
      <p:grpSp>
        <p:nvGrpSpPr>
          <p:cNvPr id="29" name="群組 28">
            <a:extLst>
              <a:ext uri="{FF2B5EF4-FFF2-40B4-BE49-F238E27FC236}">
                <a16:creationId xmlns:a16="http://schemas.microsoft.com/office/drawing/2014/main" id="{CA411735-E091-3C07-8C82-E7A7E795FC88}"/>
              </a:ext>
            </a:extLst>
          </p:cNvPr>
          <p:cNvGrpSpPr/>
          <p:nvPr/>
        </p:nvGrpSpPr>
        <p:grpSpPr>
          <a:xfrm>
            <a:off x="70426" y="3157927"/>
            <a:ext cx="8099873" cy="3504872"/>
            <a:chOff x="70426" y="3157927"/>
            <a:chExt cx="8099873" cy="3504872"/>
          </a:xfrm>
        </p:grpSpPr>
        <p:pic>
          <p:nvPicPr>
            <p:cNvPr id="6" name="圖片 5">
              <a:extLst>
                <a:ext uri="{FF2B5EF4-FFF2-40B4-BE49-F238E27FC236}">
                  <a16:creationId xmlns:a16="http://schemas.microsoft.com/office/drawing/2014/main" id="{4AB6CB4B-D3C0-327A-5AE5-68D83F980CB4}"/>
                </a:ext>
              </a:extLst>
            </p:cNvPr>
            <p:cNvPicPr>
              <a:picLocks noChangeAspect="1"/>
            </p:cNvPicPr>
            <p:nvPr/>
          </p:nvPicPr>
          <p:blipFill>
            <a:blip r:embed="rId4"/>
            <a:stretch>
              <a:fillRect/>
            </a:stretch>
          </p:blipFill>
          <p:spPr>
            <a:xfrm>
              <a:off x="541564" y="3157927"/>
              <a:ext cx="3166432" cy="2353484"/>
            </a:xfrm>
            <a:prstGeom prst="rect">
              <a:avLst/>
            </a:prstGeom>
          </p:spPr>
        </p:pic>
        <p:pic>
          <p:nvPicPr>
            <p:cNvPr id="27" name="圖片 26">
              <a:extLst>
                <a:ext uri="{FF2B5EF4-FFF2-40B4-BE49-F238E27FC236}">
                  <a16:creationId xmlns:a16="http://schemas.microsoft.com/office/drawing/2014/main" id="{4A30C894-AF3F-1713-48A8-B4904891D943}"/>
                </a:ext>
              </a:extLst>
            </p:cNvPr>
            <p:cNvPicPr>
              <a:picLocks noChangeAspect="1"/>
            </p:cNvPicPr>
            <p:nvPr/>
          </p:nvPicPr>
          <p:blipFill>
            <a:blip r:embed="rId5">
              <a:alphaModFix amt="70000"/>
            </a:blip>
            <a:stretch>
              <a:fillRect/>
            </a:stretch>
          </p:blipFill>
          <p:spPr>
            <a:xfrm>
              <a:off x="3053658" y="3291998"/>
              <a:ext cx="4786077" cy="3370801"/>
            </a:xfrm>
            <a:prstGeom prst="rect">
              <a:avLst/>
            </a:prstGeom>
          </p:spPr>
        </p:pic>
        <p:grpSp>
          <p:nvGrpSpPr>
            <p:cNvPr id="11" name="群組 10">
              <a:extLst>
                <a:ext uri="{FF2B5EF4-FFF2-40B4-BE49-F238E27FC236}">
                  <a16:creationId xmlns:a16="http://schemas.microsoft.com/office/drawing/2014/main" id="{669F3231-8D2A-DE7B-2ADF-7FD2AD275C2E}"/>
                </a:ext>
              </a:extLst>
            </p:cNvPr>
            <p:cNvGrpSpPr/>
            <p:nvPr/>
          </p:nvGrpSpPr>
          <p:grpSpPr>
            <a:xfrm>
              <a:off x="70426" y="3350110"/>
              <a:ext cx="8099873" cy="1617688"/>
              <a:chOff x="266251" y="3069210"/>
              <a:chExt cx="10268579" cy="260032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B19093F6-9C24-E808-04BA-477902A8202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32" name="文字方塊 31">
            <a:extLst>
              <a:ext uri="{FF2B5EF4-FFF2-40B4-BE49-F238E27FC236}">
                <a16:creationId xmlns:a16="http://schemas.microsoft.com/office/drawing/2014/main" id="{A2656683-1D68-A07C-9821-224FA4D94D57}"/>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74710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73</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pic>
        <p:nvPicPr>
          <p:cNvPr id="2" name="圖片 1">
            <a:extLst>
              <a:ext uri="{FF2B5EF4-FFF2-40B4-BE49-F238E27FC236}">
                <a16:creationId xmlns:a16="http://schemas.microsoft.com/office/drawing/2014/main" id="{99A363BF-24D3-B3F7-A176-174B41CB0561}"/>
              </a:ext>
            </a:extLst>
          </p:cNvPr>
          <p:cNvPicPr>
            <a:picLocks noChangeAspect="1"/>
          </p:cNvPicPr>
          <p:nvPr/>
        </p:nvPicPr>
        <p:blipFill>
          <a:blip r:embed="rId3"/>
          <a:stretch>
            <a:fillRect/>
          </a:stretch>
        </p:blipFill>
        <p:spPr>
          <a:xfrm>
            <a:off x="8715376" y="159359"/>
            <a:ext cx="3298826" cy="2011345"/>
          </a:xfrm>
          <a:prstGeom prst="rect">
            <a:avLst/>
          </a:prstGeom>
        </p:spPr>
      </p:pic>
      <p:graphicFrame>
        <p:nvGraphicFramePr>
          <p:cNvPr id="24" name="表格 23">
            <a:extLst>
              <a:ext uri="{FF2B5EF4-FFF2-40B4-BE49-F238E27FC236}">
                <a16:creationId xmlns:a16="http://schemas.microsoft.com/office/drawing/2014/main" id="{4D360744-6A5C-3914-6FD1-ABB7C3CC258A}"/>
              </a:ext>
            </a:extLst>
          </p:cNvPr>
          <p:cNvGraphicFramePr>
            <a:graphicFrameLocks noGrp="1"/>
          </p:cNvGraphicFramePr>
          <p:nvPr>
            <p:extLst>
              <p:ext uri="{D42A27DB-BD31-4B8C-83A1-F6EECF244321}">
                <p14:modId xmlns:p14="http://schemas.microsoft.com/office/powerpoint/2010/main" val="4207252992"/>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0.2144</a:t>
                      </a:r>
                      <a:endParaRPr lang="zh-TW" altLang="en-US" dirty="0"/>
                    </a:p>
                  </a:txBody>
                  <a:tcPr/>
                </a:tc>
                <a:tc>
                  <a:txBody>
                    <a:bodyPr/>
                    <a:lstStyle/>
                    <a:p>
                      <a:r>
                        <a:rPr lang="en-US" altLang="zh-TW" dirty="0"/>
                        <a:t>0.4617</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0.0015</a:t>
                      </a:r>
                      <a:endParaRPr lang="zh-TW" altLang="en-US" dirty="0"/>
                    </a:p>
                  </a:txBody>
                  <a:tcPr/>
                </a:tc>
                <a:tc>
                  <a:txBody>
                    <a:bodyPr/>
                    <a:lstStyle/>
                    <a:p>
                      <a:r>
                        <a:rPr lang="en-US" altLang="zh-TW" sz="1800" b="0" kern="1200" dirty="0">
                          <a:solidFill>
                            <a:schemeClr val="lt1"/>
                          </a:solidFill>
                          <a:effectLst/>
                        </a:rPr>
                        <a:t>0.0024</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0.0396</a:t>
                      </a:r>
                      <a:endParaRPr lang="zh-TW" altLang="en-US" dirty="0"/>
                    </a:p>
                  </a:txBody>
                  <a:tcPr/>
                </a:tc>
                <a:tc>
                  <a:txBody>
                    <a:bodyPr/>
                    <a:lstStyle/>
                    <a:p>
                      <a:r>
                        <a:rPr lang="en-US" altLang="zh-TW" sz="1800" b="0" kern="1200" dirty="0">
                          <a:solidFill>
                            <a:schemeClr val="lt1"/>
                          </a:solidFill>
                          <a:effectLst/>
                        </a:rPr>
                        <a:t>0.0497</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0.9826</a:t>
                      </a:r>
                      <a:endParaRPr lang="zh-TW" altLang="en-US" dirty="0"/>
                    </a:p>
                  </a:txBody>
                  <a:tcPr/>
                </a:tc>
                <a:tc>
                  <a:txBody>
                    <a:bodyPr/>
                    <a:lstStyle/>
                    <a:p>
                      <a:r>
                        <a:rPr lang="en-US" altLang="zh-TW" sz="1800" b="0" kern="1200" dirty="0">
                          <a:solidFill>
                            <a:schemeClr val="lt1"/>
                          </a:solidFill>
                          <a:effectLst/>
                        </a:rPr>
                        <a:t>-0.6329</a:t>
                      </a:r>
                      <a:endParaRPr lang="zh-TW" altLang="en-US" dirty="0"/>
                    </a:p>
                  </a:txBody>
                  <a:tcPr/>
                </a:tc>
                <a:extLst>
                  <a:ext uri="{0D108BD9-81ED-4DB2-BD59-A6C34878D82A}">
                    <a16:rowId xmlns:a16="http://schemas.microsoft.com/office/drawing/2014/main" val="167411400"/>
                  </a:ext>
                </a:extLst>
              </a:tr>
            </a:tbl>
          </a:graphicData>
        </a:graphic>
      </p:graphicFrame>
      <p:grpSp>
        <p:nvGrpSpPr>
          <p:cNvPr id="28" name="群組 27">
            <a:extLst>
              <a:ext uri="{FF2B5EF4-FFF2-40B4-BE49-F238E27FC236}">
                <a16:creationId xmlns:a16="http://schemas.microsoft.com/office/drawing/2014/main" id="{D1FC31A0-617E-36C9-CF5C-3CE73B84EACF}"/>
              </a:ext>
            </a:extLst>
          </p:cNvPr>
          <p:cNvGrpSpPr/>
          <p:nvPr/>
        </p:nvGrpSpPr>
        <p:grpSpPr>
          <a:xfrm>
            <a:off x="70426" y="3156748"/>
            <a:ext cx="8099873" cy="2993424"/>
            <a:chOff x="70426" y="3156748"/>
            <a:chExt cx="8099873" cy="2993424"/>
          </a:xfrm>
        </p:grpSpPr>
        <p:pic>
          <p:nvPicPr>
            <p:cNvPr id="5" name="圖片 4">
              <a:extLst>
                <a:ext uri="{FF2B5EF4-FFF2-40B4-BE49-F238E27FC236}">
                  <a16:creationId xmlns:a16="http://schemas.microsoft.com/office/drawing/2014/main" id="{FE02A7DF-EEBA-2074-8D74-A4F4AD9FF1B1}"/>
                </a:ext>
              </a:extLst>
            </p:cNvPr>
            <p:cNvPicPr>
              <a:picLocks noChangeAspect="1"/>
            </p:cNvPicPr>
            <p:nvPr/>
          </p:nvPicPr>
          <p:blipFill>
            <a:blip r:embed="rId4"/>
            <a:stretch>
              <a:fillRect/>
            </a:stretch>
          </p:blipFill>
          <p:spPr>
            <a:xfrm>
              <a:off x="294020" y="3156748"/>
              <a:ext cx="3192486" cy="2354663"/>
            </a:xfrm>
            <a:prstGeom prst="rect">
              <a:avLst/>
            </a:prstGeom>
          </p:spPr>
        </p:pic>
        <p:pic>
          <p:nvPicPr>
            <p:cNvPr id="27" name="圖片 26">
              <a:extLst>
                <a:ext uri="{FF2B5EF4-FFF2-40B4-BE49-F238E27FC236}">
                  <a16:creationId xmlns:a16="http://schemas.microsoft.com/office/drawing/2014/main" id="{ED6EC39C-AB30-A4CA-4C86-CEB38A26B015}"/>
                </a:ext>
              </a:extLst>
            </p:cNvPr>
            <p:cNvPicPr>
              <a:picLocks noChangeAspect="1"/>
            </p:cNvPicPr>
            <p:nvPr/>
          </p:nvPicPr>
          <p:blipFill>
            <a:blip r:embed="rId5">
              <a:alphaModFix amt="70000"/>
            </a:blip>
            <a:stretch>
              <a:fillRect/>
            </a:stretch>
          </p:blipFill>
          <p:spPr>
            <a:xfrm>
              <a:off x="2851733" y="3286785"/>
              <a:ext cx="4587898" cy="2863387"/>
            </a:xfrm>
            <a:prstGeom prst="rect">
              <a:avLst/>
            </a:prstGeom>
          </p:spPr>
        </p:pic>
        <p:grpSp>
          <p:nvGrpSpPr>
            <p:cNvPr id="11" name="群組 10">
              <a:extLst>
                <a:ext uri="{FF2B5EF4-FFF2-40B4-BE49-F238E27FC236}">
                  <a16:creationId xmlns:a16="http://schemas.microsoft.com/office/drawing/2014/main" id="{669F3231-8D2A-DE7B-2ADF-7FD2AD275C2E}"/>
                </a:ext>
              </a:extLst>
            </p:cNvPr>
            <p:cNvGrpSpPr/>
            <p:nvPr/>
          </p:nvGrpSpPr>
          <p:grpSpPr>
            <a:xfrm>
              <a:off x="70426" y="3350110"/>
              <a:ext cx="8099873" cy="1617688"/>
              <a:chOff x="266251" y="3069210"/>
              <a:chExt cx="10268579" cy="260032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B19093F6-9C24-E808-04BA-477902A8202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30" name="文字方塊 29">
            <a:extLst>
              <a:ext uri="{FF2B5EF4-FFF2-40B4-BE49-F238E27FC236}">
                <a16:creationId xmlns:a16="http://schemas.microsoft.com/office/drawing/2014/main" id="{DDEC967C-7619-E3BE-D792-7AC363471820}"/>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9824002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74</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3262244113"/>
              </p:ext>
            </p:extLst>
          </p:nvPr>
        </p:nvGraphicFramePr>
        <p:xfrm>
          <a:off x="8842082"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0.1189</a:t>
                      </a:r>
                      <a:endParaRPr lang="zh-TW" altLang="en-US" dirty="0"/>
                    </a:p>
                  </a:txBody>
                  <a:tcPr/>
                </a:tc>
                <a:tc>
                  <a:txBody>
                    <a:bodyPr/>
                    <a:lstStyle/>
                    <a:p>
                      <a:r>
                        <a:rPr lang="en-US" altLang="zh-TW" sz="1800" b="0" kern="1200" dirty="0">
                          <a:solidFill>
                            <a:schemeClr val="lt1"/>
                          </a:solidFill>
                          <a:effectLst/>
                        </a:rPr>
                        <a:t>0.4252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0.0002</a:t>
                      </a:r>
                      <a:endParaRPr lang="zh-TW" altLang="en-US" dirty="0"/>
                    </a:p>
                  </a:txBody>
                  <a:tcPr/>
                </a:tc>
                <a:tc>
                  <a:txBody>
                    <a:bodyPr/>
                    <a:lstStyle/>
                    <a:p>
                      <a:r>
                        <a:rPr lang="en-US" altLang="zh-TW" sz="1800" b="0" kern="1200" dirty="0">
                          <a:solidFill>
                            <a:schemeClr val="lt1"/>
                          </a:solidFill>
                          <a:effectLst/>
                        </a:rPr>
                        <a:t>0.0025</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0.0147</a:t>
                      </a:r>
                      <a:endParaRPr lang="zh-TW" altLang="en-US" dirty="0"/>
                    </a:p>
                  </a:txBody>
                  <a:tcPr/>
                </a:tc>
                <a:tc>
                  <a:txBody>
                    <a:bodyPr/>
                    <a:lstStyle/>
                    <a:p>
                      <a:r>
                        <a:rPr lang="en-US" altLang="zh-TW" sz="1800" b="0" kern="1200" dirty="0">
                          <a:solidFill>
                            <a:schemeClr val="lt1"/>
                          </a:solidFill>
                          <a:effectLst/>
                        </a:rPr>
                        <a:t>0.0503</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0.9975</a:t>
                      </a:r>
                      <a:endParaRPr lang="zh-TW" altLang="en-US" dirty="0"/>
                    </a:p>
                  </a:txBody>
                  <a:tcPr/>
                </a:tc>
                <a:tc>
                  <a:txBody>
                    <a:bodyPr/>
                    <a:lstStyle/>
                    <a:p>
                      <a:r>
                        <a:rPr lang="en-US" altLang="zh-TW" sz="1800" b="0" kern="1200" dirty="0">
                          <a:solidFill>
                            <a:schemeClr val="lt1"/>
                          </a:solidFill>
                          <a:effectLst/>
                        </a:rPr>
                        <a:t>-0.6760</a:t>
                      </a:r>
                      <a:endParaRPr lang="zh-TW" altLang="en-US" dirty="0"/>
                    </a:p>
                  </a:txBody>
                  <a:tcPr/>
                </a:tc>
                <a:extLst>
                  <a:ext uri="{0D108BD9-81ED-4DB2-BD59-A6C34878D82A}">
                    <a16:rowId xmlns:a16="http://schemas.microsoft.com/office/drawing/2014/main" val="167411400"/>
                  </a:ext>
                </a:extLst>
              </a:tr>
            </a:tbl>
          </a:graphicData>
        </a:graphic>
      </p:graphicFrame>
      <p:pic>
        <p:nvPicPr>
          <p:cNvPr id="2" name="圖片 1">
            <a:extLst>
              <a:ext uri="{FF2B5EF4-FFF2-40B4-BE49-F238E27FC236}">
                <a16:creationId xmlns:a16="http://schemas.microsoft.com/office/drawing/2014/main" id="{99A363BF-24D3-B3F7-A176-174B41CB0561}"/>
              </a:ext>
            </a:extLst>
          </p:cNvPr>
          <p:cNvPicPr>
            <a:picLocks noChangeAspect="1"/>
          </p:cNvPicPr>
          <p:nvPr/>
        </p:nvPicPr>
        <p:blipFill>
          <a:blip r:embed="rId3"/>
          <a:stretch>
            <a:fillRect/>
          </a:stretch>
        </p:blipFill>
        <p:spPr>
          <a:xfrm>
            <a:off x="8715376" y="159359"/>
            <a:ext cx="3298826" cy="2011345"/>
          </a:xfrm>
          <a:prstGeom prst="rect">
            <a:avLst/>
          </a:prstGeom>
        </p:spPr>
      </p:pic>
      <p:grpSp>
        <p:nvGrpSpPr>
          <p:cNvPr id="24" name="群組 23">
            <a:extLst>
              <a:ext uri="{FF2B5EF4-FFF2-40B4-BE49-F238E27FC236}">
                <a16:creationId xmlns:a16="http://schemas.microsoft.com/office/drawing/2014/main" id="{1E62AF6F-8BA8-0939-C99E-F6A0552B94D0}"/>
              </a:ext>
            </a:extLst>
          </p:cNvPr>
          <p:cNvGrpSpPr/>
          <p:nvPr/>
        </p:nvGrpSpPr>
        <p:grpSpPr>
          <a:xfrm>
            <a:off x="70426" y="3164973"/>
            <a:ext cx="8206550" cy="2346438"/>
            <a:chOff x="70426" y="3164973"/>
            <a:chExt cx="8206550" cy="2346438"/>
          </a:xfrm>
        </p:grpSpPr>
        <p:pic>
          <p:nvPicPr>
            <p:cNvPr id="6" name="圖片 5">
              <a:extLst>
                <a:ext uri="{FF2B5EF4-FFF2-40B4-BE49-F238E27FC236}">
                  <a16:creationId xmlns:a16="http://schemas.microsoft.com/office/drawing/2014/main" id="{661C7FC4-EE0E-C772-46F4-891C21DA41A9}"/>
                </a:ext>
              </a:extLst>
            </p:cNvPr>
            <p:cNvPicPr>
              <a:picLocks noChangeAspect="1"/>
            </p:cNvPicPr>
            <p:nvPr/>
          </p:nvPicPr>
          <p:blipFill>
            <a:blip r:embed="rId4"/>
            <a:stretch>
              <a:fillRect/>
            </a:stretch>
          </p:blipFill>
          <p:spPr>
            <a:xfrm>
              <a:off x="441685" y="3164973"/>
              <a:ext cx="3192963" cy="2346438"/>
            </a:xfrm>
            <a:prstGeom prst="rect">
              <a:avLst/>
            </a:prstGeom>
          </p:spPr>
        </p:pic>
        <p:pic>
          <p:nvPicPr>
            <p:cNvPr id="15" name="圖片 14">
              <a:extLst>
                <a:ext uri="{FF2B5EF4-FFF2-40B4-BE49-F238E27FC236}">
                  <a16:creationId xmlns:a16="http://schemas.microsoft.com/office/drawing/2014/main" id="{75DA997F-3FE2-7424-68F9-23BCC9B168B4}"/>
                </a:ext>
              </a:extLst>
            </p:cNvPr>
            <p:cNvPicPr>
              <a:picLocks noChangeAspect="1"/>
            </p:cNvPicPr>
            <p:nvPr/>
          </p:nvPicPr>
          <p:blipFill>
            <a:blip r:embed="rId5">
              <a:alphaModFix amt="70000"/>
            </a:blip>
            <a:stretch>
              <a:fillRect/>
            </a:stretch>
          </p:blipFill>
          <p:spPr>
            <a:xfrm>
              <a:off x="2905911" y="3236460"/>
              <a:ext cx="5371065" cy="2097540"/>
            </a:xfrm>
            <a:prstGeom prst="rect">
              <a:avLst/>
            </a:prstGeom>
          </p:spPr>
        </p:pic>
        <p:grpSp>
          <p:nvGrpSpPr>
            <p:cNvPr id="11" name="群組 10">
              <a:extLst>
                <a:ext uri="{FF2B5EF4-FFF2-40B4-BE49-F238E27FC236}">
                  <a16:creationId xmlns:a16="http://schemas.microsoft.com/office/drawing/2014/main" id="{669F3231-8D2A-DE7B-2ADF-7FD2AD275C2E}"/>
                </a:ext>
              </a:extLst>
            </p:cNvPr>
            <p:cNvGrpSpPr/>
            <p:nvPr/>
          </p:nvGrpSpPr>
          <p:grpSpPr>
            <a:xfrm>
              <a:off x="70426" y="3350110"/>
              <a:ext cx="8099873" cy="1617688"/>
              <a:chOff x="266251" y="3069210"/>
              <a:chExt cx="10268579" cy="260032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B19093F6-9C24-E808-04BA-477902A8202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26" name="文字方塊 25">
            <a:extLst>
              <a:ext uri="{FF2B5EF4-FFF2-40B4-BE49-F238E27FC236}">
                <a16:creationId xmlns:a16="http://schemas.microsoft.com/office/drawing/2014/main" id="{C7328D60-E3A2-3571-7D92-F7AB4C66DA79}"/>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2833029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75</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01009T</a:t>
            </a:r>
            <a:r>
              <a:rPr lang="zh-TW" altLang="en-US" sz="2800" b="1" dirty="0">
                <a:latin typeface="+mn-lt"/>
                <a:cs typeface="Times New Roman" panose="02020603050405020304" pitchFamily="18" charset="0"/>
              </a:rPr>
              <a:t> 王道圓滿</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333697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pic>
        <p:nvPicPr>
          <p:cNvPr id="2" name="圖片 1">
            <a:extLst>
              <a:ext uri="{FF2B5EF4-FFF2-40B4-BE49-F238E27FC236}">
                <a16:creationId xmlns:a16="http://schemas.microsoft.com/office/drawing/2014/main" id="{99A363BF-24D3-B3F7-A176-174B41CB0561}"/>
              </a:ext>
            </a:extLst>
          </p:cNvPr>
          <p:cNvPicPr>
            <a:picLocks noChangeAspect="1"/>
          </p:cNvPicPr>
          <p:nvPr/>
        </p:nvPicPr>
        <p:blipFill>
          <a:blip r:embed="rId3"/>
          <a:stretch>
            <a:fillRect/>
          </a:stretch>
        </p:blipFill>
        <p:spPr>
          <a:xfrm>
            <a:off x="8715376" y="159359"/>
            <a:ext cx="3298826" cy="2011345"/>
          </a:xfrm>
          <a:prstGeom prst="rect">
            <a:avLst/>
          </a:prstGeom>
        </p:spPr>
      </p:pic>
      <p:grpSp>
        <p:nvGrpSpPr>
          <p:cNvPr id="26" name="群組 25">
            <a:extLst>
              <a:ext uri="{FF2B5EF4-FFF2-40B4-BE49-F238E27FC236}">
                <a16:creationId xmlns:a16="http://schemas.microsoft.com/office/drawing/2014/main" id="{5419BFFC-0BB2-DB04-39C4-4215A86C9640}"/>
              </a:ext>
            </a:extLst>
          </p:cNvPr>
          <p:cNvGrpSpPr/>
          <p:nvPr/>
        </p:nvGrpSpPr>
        <p:grpSpPr>
          <a:xfrm>
            <a:off x="70426" y="2899171"/>
            <a:ext cx="8099873" cy="2677733"/>
            <a:chOff x="70426" y="2899171"/>
            <a:chExt cx="8099873" cy="2677733"/>
          </a:xfrm>
        </p:grpSpPr>
        <p:pic>
          <p:nvPicPr>
            <p:cNvPr id="5" name="圖片 4">
              <a:extLst>
                <a:ext uri="{FF2B5EF4-FFF2-40B4-BE49-F238E27FC236}">
                  <a16:creationId xmlns:a16="http://schemas.microsoft.com/office/drawing/2014/main" id="{9A60F493-86B6-20F4-BD64-5AF50FDD3949}"/>
                </a:ext>
              </a:extLst>
            </p:cNvPr>
            <p:cNvPicPr>
              <a:picLocks noChangeAspect="1"/>
            </p:cNvPicPr>
            <p:nvPr/>
          </p:nvPicPr>
          <p:blipFill>
            <a:blip r:embed="rId4"/>
            <a:stretch>
              <a:fillRect/>
            </a:stretch>
          </p:blipFill>
          <p:spPr>
            <a:xfrm>
              <a:off x="380675" y="3109051"/>
              <a:ext cx="3253973" cy="2402360"/>
            </a:xfrm>
            <a:prstGeom prst="rect">
              <a:avLst/>
            </a:prstGeom>
          </p:spPr>
        </p:pic>
        <p:pic>
          <p:nvPicPr>
            <p:cNvPr id="9" name="圖片 8">
              <a:extLst>
                <a:ext uri="{FF2B5EF4-FFF2-40B4-BE49-F238E27FC236}">
                  <a16:creationId xmlns:a16="http://schemas.microsoft.com/office/drawing/2014/main" id="{36A61F21-9BF6-0109-729F-C2D9670F1ABB}"/>
                </a:ext>
              </a:extLst>
            </p:cNvPr>
            <p:cNvPicPr>
              <a:picLocks noChangeAspect="1"/>
            </p:cNvPicPr>
            <p:nvPr/>
          </p:nvPicPr>
          <p:blipFill>
            <a:blip r:embed="rId5">
              <a:alphaModFix amt="70000"/>
            </a:blip>
            <a:stretch>
              <a:fillRect/>
            </a:stretch>
          </p:blipFill>
          <p:spPr>
            <a:xfrm>
              <a:off x="3058145" y="2899171"/>
              <a:ext cx="4798590" cy="2677733"/>
            </a:xfrm>
            <a:prstGeom prst="rect">
              <a:avLst/>
            </a:prstGeom>
          </p:spPr>
        </p:pic>
        <p:grpSp>
          <p:nvGrpSpPr>
            <p:cNvPr id="11" name="群組 10">
              <a:extLst>
                <a:ext uri="{FF2B5EF4-FFF2-40B4-BE49-F238E27FC236}">
                  <a16:creationId xmlns:a16="http://schemas.microsoft.com/office/drawing/2014/main" id="{669F3231-8D2A-DE7B-2ADF-7FD2AD275C2E}"/>
                </a:ext>
              </a:extLst>
            </p:cNvPr>
            <p:cNvGrpSpPr/>
            <p:nvPr/>
          </p:nvGrpSpPr>
          <p:grpSpPr>
            <a:xfrm>
              <a:off x="70426" y="3350110"/>
              <a:ext cx="8099873" cy="1617688"/>
              <a:chOff x="266251" y="3069210"/>
              <a:chExt cx="10268579" cy="2600325"/>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492471" y="3069210"/>
                <a:ext cx="9902825"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492471" y="342900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471670" y="3819798"/>
                <a:ext cx="10063160"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492471" y="4155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422733" y="454558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352997" y="5298060"/>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266251" y="492150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B19093F6-9C24-E808-04BA-477902A82022}"/>
                  </a:ext>
                </a:extLst>
              </p:cNvPr>
              <p:cNvCxnSpPr>
                <a:cxnSpLocks/>
              </p:cNvCxnSpPr>
              <p:nvPr/>
            </p:nvCxnSpPr>
            <p:spPr bwMode="auto">
              <a:xfrm>
                <a:off x="313590" y="5669535"/>
                <a:ext cx="10042299"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25" name="表格 24">
            <a:extLst>
              <a:ext uri="{FF2B5EF4-FFF2-40B4-BE49-F238E27FC236}">
                <a16:creationId xmlns:a16="http://schemas.microsoft.com/office/drawing/2014/main" id="{292BC7D4-4E28-2729-CC38-5AA6EDD8A527}"/>
              </a:ext>
            </a:extLst>
          </p:cNvPr>
          <p:cNvGraphicFramePr>
            <a:graphicFrameLocks noGrp="1"/>
          </p:cNvGraphicFramePr>
          <p:nvPr>
            <p:extLst>
              <p:ext uri="{D42A27DB-BD31-4B8C-83A1-F6EECF244321}">
                <p14:modId xmlns:p14="http://schemas.microsoft.com/office/powerpoint/2010/main" val="1852442043"/>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1.6172</a:t>
                      </a:r>
                      <a:endParaRPr lang="zh-TW" altLang="en-US" dirty="0"/>
                    </a:p>
                  </a:txBody>
                  <a:tcPr/>
                </a:tc>
                <a:tc>
                  <a:txBody>
                    <a:bodyPr/>
                    <a:lstStyle/>
                    <a:p>
                      <a:r>
                        <a:rPr lang="en-US" altLang="zh-TW" dirty="0"/>
                        <a:t>5.6900</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0.0372</a:t>
                      </a:r>
                      <a:endParaRPr lang="zh-TW" altLang="en-US" dirty="0"/>
                    </a:p>
                  </a:txBody>
                  <a:tcPr/>
                </a:tc>
                <a:tc>
                  <a:txBody>
                    <a:bodyPr/>
                    <a:lstStyle/>
                    <a:p>
                      <a:r>
                        <a:rPr lang="en-US" altLang="zh-TW" sz="1800" b="0" kern="1200" dirty="0">
                          <a:solidFill>
                            <a:schemeClr val="lt1"/>
                          </a:solidFill>
                          <a:effectLst/>
                        </a:rPr>
                        <a:t>0.2779</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0.1929</a:t>
                      </a:r>
                      <a:endParaRPr lang="zh-TW" altLang="en-US" dirty="0"/>
                    </a:p>
                  </a:txBody>
                  <a:tcPr/>
                </a:tc>
                <a:tc>
                  <a:txBody>
                    <a:bodyPr/>
                    <a:lstStyle/>
                    <a:p>
                      <a:r>
                        <a:rPr lang="en-US" altLang="zh-TW" sz="1800" b="0" kern="1200" dirty="0">
                          <a:solidFill>
                            <a:schemeClr val="lt1"/>
                          </a:solidFill>
                          <a:effectLst/>
                        </a:rPr>
                        <a:t>0.5272</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0.5554</a:t>
                      </a:r>
                      <a:endParaRPr lang="zh-TW" altLang="en-US" dirty="0"/>
                    </a:p>
                  </a:txBody>
                  <a:tcPr/>
                </a:tc>
                <a:tc>
                  <a:txBody>
                    <a:bodyPr/>
                    <a:lstStyle/>
                    <a:p>
                      <a:r>
                        <a:rPr lang="en-US" altLang="zh-TW" sz="1800" b="0" kern="1200" dirty="0">
                          <a:solidFill>
                            <a:schemeClr val="lt1"/>
                          </a:solidFill>
                          <a:effectLst/>
                        </a:rPr>
                        <a:t>-262.64</a:t>
                      </a:r>
                      <a:endParaRPr lang="zh-TW" altLang="en-US" dirty="0"/>
                    </a:p>
                  </a:txBody>
                  <a:tcPr/>
                </a:tc>
                <a:extLst>
                  <a:ext uri="{0D108BD9-81ED-4DB2-BD59-A6C34878D82A}">
                    <a16:rowId xmlns:a16="http://schemas.microsoft.com/office/drawing/2014/main" val="167411400"/>
                  </a:ext>
                </a:extLst>
              </a:tr>
            </a:tbl>
          </a:graphicData>
        </a:graphic>
      </p:graphicFrame>
      <p:sp>
        <p:nvSpPr>
          <p:cNvPr id="28" name="文字方塊 27">
            <a:extLst>
              <a:ext uri="{FF2B5EF4-FFF2-40B4-BE49-F238E27FC236}">
                <a16:creationId xmlns:a16="http://schemas.microsoft.com/office/drawing/2014/main" id="{AA3640A4-4761-828C-90F3-D2AC81E6B5D0}"/>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007601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76</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Linear Regression</a:t>
            </a: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637106587"/>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0.9693</a:t>
                      </a:r>
                      <a:endParaRPr lang="zh-TW" altLang="en-US" dirty="0"/>
                    </a:p>
                  </a:txBody>
                  <a:tcPr/>
                </a:tc>
                <a:tc>
                  <a:txBody>
                    <a:bodyPr/>
                    <a:lstStyle/>
                    <a:p>
                      <a:r>
                        <a:rPr lang="en-US" altLang="zh-TW" dirty="0"/>
                        <a:t>2.4290</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0.0171</a:t>
                      </a:r>
                      <a:endParaRPr lang="zh-TW" altLang="en-US" dirty="0"/>
                    </a:p>
                  </a:txBody>
                  <a:tcPr/>
                </a:tc>
                <a:tc>
                  <a:txBody>
                    <a:bodyPr/>
                    <a:lstStyle/>
                    <a:p>
                      <a:r>
                        <a:rPr lang="en-US" altLang="zh-TW" sz="1800" b="0" kern="1200" dirty="0">
                          <a:solidFill>
                            <a:schemeClr val="lt1"/>
                          </a:solidFill>
                          <a:effectLst/>
                        </a:rPr>
                        <a:t>0.1872</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0.1310</a:t>
                      </a:r>
                      <a:endParaRPr lang="zh-TW" altLang="en-US" dirty="0"/>
                    </a:p>
                  </a:txBody>
                  <a:tcPr/>
                </a:tc>
                <a:tc>
                  <a:txBody>
                    <a:bodyPr/>
                    <a:lstStyle/>
                    <a:p>
                      <a:r>
                        <a:rPr lang="en-US" altLang="zh-TW" sz="1800" b="0" kern="1200" dirty="0">
                          <a:solidFill>
                            <a:schemeClr val="lt1"/>
                          </a:solidFill>
                          <a:effectLst/>
                        </a:rPr>
                        <a:t>0.4327</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0.8216</a:t>
                      </a:r>
                      <a:endParaRPr lang="zh-TW" altLang="en-US" dirty="0"/>
                    </a:p>
                  </a:txBody>
                  <a:tcPr/>
                </a:tc>
                <a:tc>
                  <a:txBody>
                    <a:bodyPr/>
                    <a:lstStyle/>
                    <a:p>
                      <a:r>
                        <a:rPr lang="en-US" altLang="zh-TW" sz="1800" b="0" kern="1200" dirty="0">
                          <a:solidFill>
                            <a:schemeClr val="lt1"/>
                          </a:solidFill>
                          <a:effectLst/>
                        </a:rPr>
                        <a:t>-5.3481</a:t>
                      </a:r>
                      <a:endParaRPr lang="zh-TW" altLang="en-US" dirty="0"/>
                    </a:p>
                  </a:txBody>
                  <a:tcPr/>
                </a:tc>
                <a:extLst>
                  <a:ext uri="{0D108BD9-81ED-4DB2-BD59-A6C34878D82A}">
                    <a16:rowId xmlns:a16="http://schemas.microsoft.com/office/drawing/2014/main" val="167411400"/>
                  </a:ext>
                </a:extLst>
              </a:tr>
            </a:tbl>
          </a:graphicData>
        </a:graphic>
      </p:graphicFrame>
      <p:pic>
        <p:nvPicPr>
          <p:cNvPr id="6" name="圖片 5">
            <a:extLst>
              <a:ext uri="{FF2B5EF4-FFF2-40B4-BE49-F238E27FC236}">
                <a16:creationId xmlns:a16="http://schemas.microsoft.com/office/drawing/2014/main" id="{1569DEE2-82F7-DF02-C1E6-5B74B53F74F7}"/>
              </a:ext>
            </a:extLst>
          </p:cNvPr>
          <p:cNvPicPr>
            <a:picLocks noChangeAspect="1"/>
          </p:cNvPicPr>
          <p:nvPr/>
        </p:nvPicPr>
        <p:blipFill>
          <a:blip r:embed="rId3"/>
          <a:stretch>
            <a:fillRect/>
          </a:stretch>
        </p:blipFill>
        <p:spPr>
          <a:xfrm>
            <a:off x="8170252" y="179850"/>
            <a:ext cx="3773071" cy="2110983"/>
          </a:xfrm>
          <a:prstGeom prst="rect">
            <a:avLst/>
          </a:prstGeom>
        </p:spPr>
      </p:pic>
      <p:grpSp>
        <p:nvGrpSpPr>
          <p:cNvPr id="32" name="群組 31">
            <a:extLst>
              <a:ext uri="{FF2B5EF4-FFF2-40B4-BE49-F238E27FC236}">
                <a16:creationId xmlns:a16="http://schemas.microsoft.com/office/drawing/2014/main" id="{17EB9D58-7F20-83DB-8A9B-606E573F73DB}"/>
              </a:ext>
            </a:extLst>
          </p:cNvPr>
          <p:cNvGrpSpPr/>
          <p:nvPr/>
        </p:nvGrpSpPr>
        <p:grpSpPr>
          <a:xfrm>
            <a:off x="96573" y="1501655"/>
            <a:ext cx="8315677" cy="4696322"/>
            <a:chOff x="96573" y="1501655"/>
            <a:chExt cx="8315677" cy="4696322"/>
          </a:xfrm>
        </p:grpSpPr>
        <p:pic>
          <p:nvPicPr>
            <p:cNvPr id="9" name="圖片 8">
              <a:extLst>
                <a:ext uri="{FF2B5EF4-FFF2-40B4-BE49-F238E27FC236}">
                  <a16:creationId xmlns:a16="http://schemas.microsoft.com/office/drawing/2014/main" id="{F5C34B62-B7A9-53CC-6593-3B05EA1AEC79}"/>
                </a:ext>
              </a:extLst>
            </p:cNvPr>
            <p:cNvPicPr>
              <a:picLocks noChangeAspect="1"/>
            </p:cNvPicPr>
            <p:nvPr/>
          </p:nvPicPr>
          <p:blipFill>
            <a:blip r:embed="rId4"/>
            <a:stretch>
              <a:fillRect/>
            </a:stretch>
          </p:blipFill>
          <p:spPr>
            <a:xfrm>
              <a:off x="106267" y="2253218"/>
              <a:ext cx="4275234" cy="3944759"/>
            </a:xfrm>
            <a:prstGeom prst="rect">
              <a:avLst/>
            </a:prstGeom>
          </p:spPr>
        </p:pic>
        <p:grpSp>
          <p:nvGrpSpPr>
            <p:cNvPr id="25" name="群組 24">
              <a:extLst>
                <a:ext uri="{FF2B5EF4-FFF2-40B4-BE49-F238E27FC236}">
                  <a16:creationId xmlns:a16="http://schemas.microsoft.com/office/drawing/2014/main" id="{3BB92CBF-5389-D3A1-4C0B-986C472B49BE}"/>
                </a:ext>
              </a:extLst>
            </p:cNvPr>
            <p:cNvGrpSpPr/>
            <p:nvPr/>
          </p:nvGrpSpPr>
          <p:grpSpPr>
            <a:xfrm>
              <a:off x="96573" y="2825955"/>
              <a:ext cx="8099873" cy="2685456"/>
              <a:chOff x="70426" y="3350109"/>
              <a:chExt cx="8099873" cy="2033852"/>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31" name="圖片 30">
              <a:extLst>
                <a:ext uri="{FF2B5EF4-FFF2-40B4-BE49-F238E27FC236}">
                  <a16:creationId xmlns:a16="http://schemas.microsoft.com/office/drawing/2014/main" id="{CE8D58A3-B267-BB69-860D-D1BD660ECD4D}"/>
                </a:ext>
              </a:extLst>
            </p:cNvPr>
            <p:cNvPicPr>
              <a:picLocks noChangeAspect="1"/>
            </p:cNvPicPr>
            <p:nvPr/>
          </p:nvPicPr>
          <p:blipFill>
            <a:blip r:embed="rId5">
              <a:alphaModFix amt="70000"/>
            </a:blip>
            <a:stretch>
              <a:fillRect/>
            </a:stretch>
          </p:blipFill>
          <p:spPr>
            <a:xfrm>
              <a:off x="3633459" y="1501655"/>
              <a:ext cx="4778791" cy="4569571"/>
            </a:xfrm>
            <a:prstGeom prst="rect">
              <a:avLst/>
            </a:prstGeom>
          </p:spPr>
        </p:pic>
      </p:grpSp>
      <p:sp>
        <p:nvSpPr>
          <p:cNvPr id="34" name="文字方塊 33">
            <a:extLst>
              <a:ext uri="{FF2B5EF4-FFF2-40B4-BE49-F238E27FC236}">
                <a16:creationId xmlns:a16="http://schemas.microsoft.com/office/drawing/2014/main" id="{D99E68E4-0463-B890-A1E1-D375AE0EF6DE}"/>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391422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77</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Decision Tree</a:t>
            </a: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43360367"/>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0.1420</a:t>
                      </a:r>
                      <a:endParaRPr lang="zh-TW" altLang="en-US" dirty="0"/>
                    </a:p>
                  </a:txBody>
                  <a:tcPr/>
                </a:tc>
                <a:tc>
                  <a:txBody>
                    <a:bodyPr/>
                    <a:lstStyle/>
                    <a:p>
                      <a:r>
                        <a:rPr lang="en-US" altLang="zh-TW" dirty="0"/>
                        <a:t>0.4522</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0.0004</a:t>
                      </a:r>
                      <a:endParaRPr lang="zh-TW" altLang="en-US" dirty="0"/>
                    </a:p>
                  </a:txBody>
                  <a:tcPr/>
                </a:tc>
                <a:tc>
                  <a:txBody>
                    <a:bodyPr/>
                    <a:lstStyle/>
                    <a:p>
                      <a:r>
                        <a:rPr lang="en-US" altLang="zh-TW" sz="1800" b="0" kern="1200" dirty="0">
                          <a:solidFill>
                            <a:schemeClr val="lt1"/>
                          </a:solidFill>
                          <a:effectLst/>
                        </a:rPr>
                        <a:t>0.0038</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0.0221</a:t>
                      </a:r>
                      <a:endParaRPr lang="zh-TW" altLang="en-US" dirty="0"/>
                    </a:p>
                  </a:txBody>
                  <a:tcPr/>
                </a:tc>
                <a:tc>
                  <a:txBody>
                    <a:bodyPr/>
                    <a:lstStyle/>
                    <a:p>
                      <a:r>
                        <a:rPr lang="en-US" altLang="zh-TW" sz="1800" b="0" kern="1200" dirty="0">
                          <a:solidFill>
                            <a:schemeClr val="lt1"/>
                          </a:solidFill>
                          <a:effectLst/>
                        </a:rPr>
                        <a:t>0.0618</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0.9953</a:t>
                      </a:r>
                      <a:endParaRPr lang="zh-TW" altLang="en-US" dirty="0"/>
                    </a:p>
                  </a:txBody>
                  <a:tcPr/>
                </a:tc>
                <a:tc>
                  <a:txBody>
                    <a:bodyPr/>
                    <a:lstStyle/>
                    <a:p>
                      <a:r>
                        <a:rPr lang="en-US" altLang="zh-TW" dirty="0"/>
                        <a:t>0.9096</a:t>
                      </a:r>
                      <a:endParaRPr lang="zh-TW" altLang="en-US" dirty="0"/>
                    </a:p>
                  </a:txBody>
                  <a:tcPr/>
                </a:tc>
                <a:extLst>
                  <a:ext uri="{0D108BD9-81ED-4DB2-BD59-A6C34878D82A}">
                    <a16:rowId xmlns:a16="http://schemas.microsoft.com/office/drawing/2014/main" val="167411400"/>
                  </a:ext>
                </a:extLst>
              </a:tr>
            </a:tbl>
          </a:graphicData>
        </a:graphic>
      </p:graphicFrame>
      <p:pic>
        <p:nvPicPr>
          <p:cNvPr id="6" name="圖片 5">
            <a:extLst>
              <a:ext uri="{FF2B5EF4-FFF2-40B4-BE49-F238E27FC236}">
                <a16:creationId xmlns:a16="http://schemas.microsoft.com/office/drawing/2014/main" id="{1569DEE2-82F7-DF02-C1E6-5B74B53F74F7}"/>
              </a:ext>
            </a:extLst>
          </p:cNvPr>
          <p:cNvPicPr>
            <a:picLocks noChangeAspect="1"/>
          </p:cNvPicPr>
          <p:nvPr/>
        </p:nvPicPr>
        <p:blipFill>
          <a:blip r:embed="rId3"/>
          <a:stretch>
            <a:fillRect/>
          </a:stretch>
        </p:blipFill>
        <p:spPr>
          <a:xfrm>
            <a:off x="8170252" y="179850"/>
            <a:ext cx="3773071" cy="2110983"/>
          </a:xfrm>
          <a:prstGeom prst="rect">
            <a:avLst/>
          </a:prstGeom>
        </p:spPr>
      </p:pic>
      <p:grpSp>
        <p:nvGrpSpPr>
          <p:cNvPr id="8" name="群組 7">
            <a:extLst>
              <a:ext uri="{FF2B5EF4-FFF2-40B4-BE49-F238E27FC236}">
                <a16:creationId xmlns:a16="http://schemas.microsoft.com/office/drawing/2014/main" id="{C3D93FA6-BB8F-EEB4-38FC-B495A89C4C5F}"/>
              </a:ext>
            </a:extLst>
          </p:cNvPr>
          <p:cNvGrpSpPr/>
          <p:nvPr/>
        </p:nvGrpSpPr>
        <p:grpSpPr>
          <a:xfrm>
            <a:off x="96573" y="2371071"/>
            <a:ext cx="8459631" cy="3798150"/>
            <a:chOff x="96573" y="2371071"/>
            <a:chExt cx="8459631" cy="3798150"/>
          </a:xfrm>
        </p:grpSpPr>
        <p:pic>
          <p:nvPicPr>
            <p:cNvPr id="3" name="圖片 2">
              <a:extLst>
                <a:ext uri="{FF2B5EF4-FFF2-40B4-BE49-F238E27FC236}">
                  <a16:creationId xmlns:a16="http://schemas.microsoft.com/office/drawing/2014/main" id="{362D882A-15C4-A4F2-02FB-30A5F52C3AC8}"/>
                </a:ext>
              </a:extLst>
            </p:cNvPr>
            <p:cNvPicPr>
              <a:picLocks noChangeAspect="1"/>
            </p:cNvPicPr>
            <p:nvPr/>
          </p:nvPicPr>
          <p:blipFill>
            <a:blip r:embed="rId4"/>
            <a:stretch>
              <a:fillRect/>
            </a:stretch>
          </p:blipFill>
          <p:spPr>
            <a:xfrm>
              <a:off x="187061" y="2371071"/>
              <a:ext cx="4280843" cy="3798150"/>
            </a:xfrm>
            <a:prstGeom prst="rect">
              <a:avLst/>
            </a:prstGeom>
          </p:spPr>
        </p:pic>
        <p:pic>
          <p:nvPicPr>
            <p:cNvPr id="7" name="圖片 6">
              <a:extLst>
                <a:ext uri="{FF2B5EF4-FFF2-40B4-BE49-F238E27FC236}">
                  <a16:creationId xmlns:a16="http://schemas.microsoft.com/office/drawing/2014/main" id="{17149E6B-0FBA-7C9A-5786-D494D2824A92}"/>
                </a:ext>
              </a:extLst>
            </p:cNvPr>
            <p:cNvPicPr>
              <a:picLocks noChangeAspect="1"/>
            </p:cNvPicPr>
            <p:nvPr/>
          </p:nvPicPr>
          <p:blipFill>
            <a:blip r:embed="rId5">
              <a:alphaModFix amt="70000"/>
            </a:blip>
            <a:stretch>
              <a:fillRect/>
            </a:stretch>
          </p:blipFill>
          <p:spPr>
            <a:xfrm>
              <a:off x="3753186" y="2517439"/>
              <a:ext cx="4803018" cy="3562511"/>
            </a:xfrm>
            <a:prstGeom prst="rect">
              <a:avLst/>
            </a:prstGeom>
          </p:spPr>
        </p:pic>
        <p:grpSp>
          <p:nvGrpSpPr>
            <p:cNvPr id="25" name="群組 24">
              <a:extLst>
                <a:ext uri="{FF2B5EF4-FFF2-40B4-BE49-F238E27FC236}">
                  <a16:creationId xmlns:a16="http://schemas.microsoft.com/office/drawing/2014/main" id="{3BB92CBF-5389-D3A1-4C0B-986C472B49BE}"/>
                </a:ext>
              </a:extLst>
            </p:cNvPr>
            <p:cNvGrpSpPr/>
            <p:nvPr/>
          </p:nvGrpSpPr>
          <p:grpSpPr>
            <a:xfrm>
              <a:off x="96573" y="2825955"/>
              <a:ext cx="8099873" cy="2685456"/>
              <a:chOff x="70426" y="3350109"/>
              <a:chExt cx="8099873" cy="2033852"/>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11" name="文字方塊 10">
            <a:extLst>
              <a:ext uri="{FF2B5EF4-FFF2-40B4-BE49-F238E27FC236}">
                <a16:creationId xmlns:a16="http://schemas.microsoft.com/office/drawing/2014/main" id="{50E04821-2E40-ED47-175A-18BF779118CE}"/>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518353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Random Forest</a:t>
            </a: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148951530"/>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dirty="0"/>
                        <a:t>0.0787</a:t>
                      </a:r>
                      <a:endParaRPr lang="zh-TW" altLang="en-US" dirty="0"/>
                    </a:p>
                  </a:txBody>
                  <a:tcPr/>
                </a:tc>
                <a:tc>
                  <a:txBody>
                    <a:bodyPr/>
                    <a:lstStyle/>
                    <a:p>
                      <a:r>
                        <a:rPr lang="en-US" altLang="zh-TW" dirty="0"/>
                        <a:t>0.3349</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0.0001</a:t>
                      </a:r>
                      <a:endParaRPr lang="zh-TW" altLang="en-US" dirty="0"/>
                    </a:p>
                  </a:txBody>
                  <a:tcPr/>
                </a:tc>
                <a:tc>
                  <a:txBody>
                    <a:bodyPr/>
                    <a:lstStyle/>
                    <a:p>
                      <a:r>
                        <a:rPr lang="en-US" altLang="zh-TW" sz="1800" b="0" kern="1200" dirty="0">
                          <a:solidFill>
                            <a:schemeClr val="lt1"/>
                          </a:solidFill>
                          <a:effectLst/>
                        </a:rPr>
                        <a:t>0.0022</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0.0126</a:t>
                      </a:r>
                      <a:endParaRPr lang="zh-TW" altLang="en-US" dirty="0"/>
                    </a:p>
                  </a:txBody>
                  <a:tcPr/>
                </a:tc>
                <a:tc>
                  <a:txBody>
                    <a:bodyPr/>
                    <a:lstStyle/>
                    <a:p>
                      <a:r>
                        <a:rPr lang="en-US" altLang="zh-TW" sz="1800" b="0" kern="1200" dirty="0">
                          <a:solidFill>
                            <a:schemeClr val="lt1"/>
                          </a:solidFill>
                          <a:effectLst/>
                        </a:rPr>
                        <a:t>0.0474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0.9984</a:t>
                      </a:r>
                      <a:endParaRPr lang="zh-TW" altLang="en-US" dirty="0"/>
                    </a:p>
                  </a:txBody>
                  <a:tcPr/>
                </a:tc>
                <a:tc>
                  <a:txBody>
                    <a:bodyPr/>
                    <a:lstStyle/>
                    <a:p>
                      <a:r>
                        <a:rPr lang="en-US" altLang="zh-TW" sz="1800" b="0" kern="1200" dirty="0">
                          <a:solidFill>
                            <a:schemeClr val="lt1"/>
                          </a:solidFill>
                          <a:effectLst/>
                        </a:rPr>
                        <a:t>0.9469</a:t>
                      </a:r>
                      <a:endParaRPr lang="zh-TW" altLang="en-US" dirty="0"/>
                    </a:p>
                  </a:txBody>
                  <a:tcPr/>
                </a:tc>
                <a:extLst>
                  <a:ext uri="{0D108BD9-81ED-4DB2-BD59-A6C34878D82A}">
                    <a16:rowId xmlns:a16="http://schemas.microsoft.com/office/drawing/2014/main" val="167411400"/>
                  </a:ext>
                </a:extLst>
              </a:tr>
            </a:tbl>
          </a:graphicData>
        </a:graphic>
      </p:graphicFrame>
      <p:pic>
        <p:nvPicPr>
          <p:cNvPr id="6" name="圖片 5">
            <a:extLst>
              <a:ext uri="{FF2B5EF4-FFF2-40B4-BE49-F238E27FC236}">
                <a16:creationId xmlns:a16="http://schemas.microsoft.com/office/drawing/2014/main" id="{1569DEE2-82F7-DF02-C1E6-5B74B53F74F7}"/>
              </a:ext>
            </a:extLst>
          </p:cNvPr>
          <p:cNvPicPr>
            <a:picLocks noChangeAspect="1"/>
          </p:cNvPicPr>
          <p:nvPr/>
        </p:nvPicPr>
        <p:blipFill>
          <a:blip r:embed="rId3"/>
          <a:stretch>
            <a:fillRect/>
          </a:stretch>
        </p:blipFill>
        <p:spPr>
          <a:xfrm>
            <a:off x="8170252" y="179850"/>
            <a:ext cx="3773071" cy="2110983"/>
          </a:xfrm>
          <a:prstGeom prst="rect">
            <a:avLst/>
          </a:prstGeom>
        </p:spPr>
      </p:pic>
      <p:grpSp>
        <p:nvGrpSpPr>
          <p:cNvPr id="11" name="群組 10">
            <a:extLst>
              <a:ext uri="{FF2B5EF4-FFF2-40B4-BE49-F238E27FC236}">
                <a16:creationId xmlns:a16="http://schemas.microsoft.com/office/drawing/2014/main" id="{88EF151D-5762-5F3E-8EFB-4A3263CC5DB1}"/>
              </a:ext>
            </a:extLst>
          </p:cNvPr>
          <p:cNvGrpSpPr/>
          <p:nvPr/>
        </p:nvGrpSpPr>
        <p:grpSpPr>
          <a:xfrm>
            <a:off x="96573" y="2353679"/>
            <a:ext cx="8126326" cy="3977325"/>
            <a:chOff x="96573" y="2353679"/>
            <a:chExt cx="8126326" cy="3977325"/>
          </a:xfrm>
        </p:grpSpPr>
        <p:pic>
          <p:nvPicPr>
            <p:cNvPr id="5" name="圖片 4">
              <a:extLst>
                <a:ext uri="{FF2B5EF4-FFF2-40B4-BE49-F238E27FC236}">
                  <a16:creationId xmlns:a16="http://schemas.microsoft.com/office/drawing/2014/main" id="{A485EEE9-7C5B-DBE7-F0EF-22496D81DD31}"/>
                </a:ext>
              </a:extLst>
            </p:cNvPr>
            <p:cNvPicPr>
              <a:picLocks noChangeAspect="1"/>
            </p:cNvPicPr>
            <p:nvPr/>
          </p:nvPicPr>
          <p:blipFill>
            <a:blip r:embed="rId4"/>
            <a:stretch>
              <a:fillRect/>
            </a:stretch>
          </p:blipFill>
          <p:spPr>
            <a:xfrm>
              <a:off x="232155" y="2353679"/>
              <a:ext cx="4631216" cy="3858276"/>
            </a:xfrm>
            <a:prstGeom prst="rect">
              <a:avLst/>
            </a:prstGeom>
          </p:spPr>
        </p:pic>
        <p:pic>
          <p:nvPicPr>
            <p:cNvPr id="9" name="圖片 8">
              <a:extLst>
                <a:ext uri="{FF2B5EF4-FFF2-40B4-BE49-F238E27FC236}">
                  <a16:creationId xmlns:a16="http://schemas.microsoft.com/office/drawing/2014/main" id="{E1283085-B3BE-30C6-9AE7-447F31DEB728}"/>
                </a:ext>
              </a:extLst>
            </p:cNvPr>
            <p:cNvPicPr>
              <a:picLocks noChangeAspect="1"/>
            </p:cNvPicPr>
            <p:nvPr/>
          </p:nvPicPr>
          <p:blipFill>
            <a:blip r:embed="rId5">
              <a:alphaModFix amt="70000"/>
            </a:blip>
            <a:stretch>
              <a:fillRect/>
            </a:stretch>
          </p:blipFill>
          <p:spPr>
            <a:xfrm>
              <a:off x="4134351" y="2406374"/>
              <a:ext cx="4088548" cy="3924630"/>
            </a:xfrm>
            <a:prstGeom prst="rect">
              <a:avLst/>
            </a:prstGeom>
          </p:spPr>
        </p:pic>
        <p:grpSp>
          <p:nvGrpSpPr>
            <p:cNvPr id="25" name="群組 24">
              <a:extLst>
                <a:ext uri="{FF2B5EF4-FFF2-40B4-BE49-F238E27FC236}">
                  <a16:creationId xmlns:a16="http://schemas.microsoft.com/office/drawing/2014/main" id="{3BB92CBF-5389-D3A1-4C0B-986C472B49BE}"/>
                </a:ext>
              </a:extLst>
            </p:cNvPr>
            <p:cNvGrpSpPr/>
            <p:nvPr/>
          </p:nvGrpSpPr>
          <p:grpSpPr>
            <a:xfrm>
              <a:off x="96573" y="2825955"/>
              <a:ext cx="8099873" cy="2685456"/>
              <a:chOff x="70426" y="3350109"/>
              <a:chExt cx="8099873" cy="2033852"/>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15" name="文字方塊 14">
            <a:extLst>
              <a:ext uri="{FF2B5EF4-FFF2-40B4-BE49-F238E27FC236}">
                <a16:creationId xmlns:a16="http://schemas.microsoft.com/office/drawing/2014/main" id="{5DF1584F-FDD4-0C0B-CBDD-B89A4962B91F}"/>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1097179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79</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2080189" cy="400110"/>
          </a:xfrm>
          <a:prstGeom prst="rect">
            <a:avLst/>
          </a:prstGeom>
          <a:noFill/>
        </p:spPr>
        <p:txBody>
          <a:bodyPr wrap="square" rtlCol="0">
            <a:spAutoFit/>
          </a:bodyPr>
          <a:lstStyle/>
          <a:p>
            <a:r>
              <a:rPr lang="en-US" altLang="zh-TW" sz="2000" b="1" dirty="0" err="1">
                <a:latin typeface="+mn-lt"/>
                <a:cs typeface="Times New Roman" panose="02020603050405020304" pitchFamily="18" charset="0"/>
              </a:rPr>
              <a:t>XGBoost</a:t>
            </a:r>
            <a:endParaRPr lang="en-US" altLang="zh-TW" sz="2000" b="1" dirty="0">
              <a:latin typeface="+mn-lt"/>
              <a:cs typeface="Times New Roman" panose="02020603050405020304" pitchFamily="18" charset="0"/>
            </a:endParaRPr>
          </a:p>
        </p:txBody>
      </p:sp>
      <p:graphicFrame>
        <p:nvGraphicFramePr>
          <p:cNvPr id="40" name="表格 39">
            <a:extLst>
              <a:ext uri="{FF2B5EF4-FFF2-40B4-BE49-F238E27FC236}">
                <a16:creationId xmlns:a16="http://schemas.microsoft.com/office/drawing/2014/main" id="{00BA1ADF-FE67-781E-8214-D8F6272C929B}"/>
              </a:ext>
            </a:extLst>
          </p:cNvPr>
          <p:cNvGraphicFramePr>
            <a:graphicFrameLocks noGrp="1"/>
          </p:cNvGraphicFramePr>
          <p:nvPr>
            <p:extLst>
              <p:ext uri="{D42A27DB-BD31-4B8C-83A1-F6EECF244321}">
                <p14:modId xmlns:p14="http://schemas.microsoft.com/office/powerpoint/2010/main" val="2570453921"/>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0.0146</a:t>
                      </a:r>
                      <a:endParaRPr lang="zh-TW" altLang="en-US" dirty="0"/>
                    </a:p>
                  </a:txBody>
                  <a:tcPr/>
                </a:tc>
                <a:tc>
                  <a:txBody>
                    <a:bodyPr/>
                    <a:lstStyle/>
                    <a:p>
                      <a:r>
                        <a:rPr lang="en-US" altLang="zh-TW" dirty="0"/>
                        <a:t>0.2994</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0.0000</a:t>
                      </a:r>
                      <a:endParaRPr lang="zh-TW" altLang="en-US" dirty="0"/>
                    </a:p>
                  </a:txBody>
                  <a:tcPr/>
                </a:tc>
                <a:tc>
                  <a:txBody>
                    <a:bodyPr/>
                    <a:lstStyle/>
                    <a:p>
                      <a:r>
                        <a:rPr lang="en-US" altLang="zh-TW" sz="1800" b="0" kern="1200" dirty="0">
                          <a:solidFill>
                            <a:schemeClr val="lt1"/>
                          </a:solidFill>
                          <a:effectLst/>
                        </a:rPr>
                        <a:t>0.0019</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0.0020</a:t>
                      </a:r>
                      <a:endParaRPr lang="zh-TW" altLang="en-US" dirty="0"/>
                    </a:p>
                  </a:txBody>
                  <a:tcPr/>
                </a:tc>
                <a:tc>
                  <a:txBody>
                    <a:bodyPr/>
                    <a:lstStyle/>
                    <a:p>
                      <a:r>
                        <a:rPr lang="en-US" altLang="zh-TW" sz="1800" b="0" kern="1200" dirty="0">
                          <a:solidFill>
                            <a:schemeClr val="lt1"/>
                          </a:solidFill>
                          <a:effectLst/>
                        </a:rPr>
                        <a:t>0.0446</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0.9999</a:t>
                      </a:r>
                      <a:endParaRPr lang="zh-TW" altLang="en-US" dirty="0"/>
                    </a:p>
                  </a:txBody>
                  <a:tcPr/>
                </a:tc>
                <a:tc>
                  <a:txBody>
                    <a:bodyPr/>
                    <a:lstStyle/>
                    <a:p>
                      <a:r>
                        <a:rPr lang="en-US" altLang="zh-TW" sz="1800" b="0" kern="1200" dirty="0">
                          <a:solidFill>
                            <a:schemeClr val="lt1"/>
                          </a:solidFill>
                          <a:effectLst/>
                        </a:rPr>
                        <a:t>0.9528</a:t>
                      </a:r>
                      <a:endParaRPr lang="zh-TW" altLang="en-US" dirty="0"/>
                    </a:p>
                  </a:txBody>
                  <a:tcPr/>
                </a:tc>
                <a:extLst>
                  <a:ext uri="{0D108BD9-81ED-4DB2-BD59-A6C34878D82A}">
                    <a16:rowId xmlns:a16="http://schemas.microsoft.com/office/drawing/2014/main" val="167411400"/>
                  </a:ext>
                </a:extLst>
              </a:tr>
            </a:tbl>
          </a:graphicData>
        </a:graphic>
      </p:graphicFrame>
      <p:pic>
        <p:nvPicPr>
          <p:cNvPr id="6" name="圖片 5">
            <a:extLst>
              <a:ext uri="{FF2B5EF4-FFF2-40B4-BE49-F238E27FC236}">
                <a16:creationId xmlns:a16="http://schemas.microsoft.com/office/drawing/2014/main" id="{1569DEE2-82F7-DF02-C1E6-5B74B53F74F7}"/>
              </a:ext>
            </a:extLst>
          </p:cNvPr>
          <p:cNvPicPr>
            <a:picLocks noChangeAspect="1"/>
          </p:cNvPicPr>
          <p:nvPr/>
        </p:nvPicPr>
        <p:blipFill>
          <a:blip r:embed="rId3"/>
          <a:stretch>
            <a:fillRect/>
          </a:stretch>
        </p:blipFill>
        <p:spPr>
          <a:xfrm>
            <a:off x="8170252" y="179850"/>
            <a:ext cx="3773071" cy="2110983"/>
          </a:xfrm>
          <a:prstGeom prst="rect">
            <a:avLst/>
          </a:prstGeom>
        </p:spPr>
      </p:pic>
      <p:grpSp>
        <p:nvGrpSpPr>
          <p:cNvPr id="8" name="群組 7">
            <a:extLst>
              <a:ext uri="{FF2B5EF4-FFF2-40B4-BE49-F238E27FC236}">
                <a16:creationId xmlns:a16="http://schemas.microsoft.com/office/drawing/2014/main" id="{3B2420F4-0DB4-938A-EC0B-B0EA1D7E438E}"/>
              </a:ext>
            </a:extLst>
          </p:cNvPr>
          <p:cNvGrpSpPr/>
          <p:nvPr/>
        </p:nvGrpSpPr>
        <p:grpSpPr>
          <a:xfrm>
            <a:off x="96573" y="2370108"/>
            <a:ext cx="8099873" cy="3893539"/>
            <a:chOff x="96573" y="2370108"/>
            <a:chExt cx="8099873" cy="3893539"/>
          </a:xfrm>
        </p:grpSpPr>
        <p:pic>
          <p:nvPicPr>
            <p:cNvPr id="2" name="圖片 1">
              <a:extLst>
                <a:ext uri="{FF2B5EF4-FFF2-40B4-BE49-F238E27FC236}">
                  <a16:creationId xmlns:a16="http://schemas.microsoft.com/office/drawing/2014/main" id="{FF066771-0B68-BE87-3C2E-782CF547269D}"/>
                </a:ext>
              </a:extLst>
            </p:cNvPr>
            <p:cNvPicPr>
              <a:picLocks noChangeAspect="1"/>
            </p:cNvPicPr>
            <p:nvPr/>
          </p:nvPicPr>
          <p:blipFill>
            <a:blip r:embed="rId4"/>
            <a:stretch>
              <a:fillRect/>
            </a:stretch>
          </p:blipFill>
          <p:spPr>
            <a:xfrm>
              <a:off x="134936" y="2370108"/>
              <a:ext cx="4687889" cy="3803911"/>
            </a:xfrm>
            <a:prstGeom prst="rect">
              <a:avLst/>
            </a:prstGeom>
          </p:spPr>
        </p:pic>
        <p:pic>
          <p:nvPicPr>
            <p:cNvPr id="7" name="圖片 6">
              <a:extLst>
                <a:ext uri="{FF2B5EF4-FFF2-40B4-BE49-F238E27FC236}">
                  <a16:creationId xmlns:a16="http://schemas.microsoft.com/office/drawing/2014/main" id="{E37206FE-25C3-BF23-D070-62805C5C28CF}"/>
                </a:ext>
              </a:extLst>
            </p:cNvPr>
            <p:cNvPicPr>
              <a:picLocks noChangeAspect="1"/>
            </p:cNvPicPr>
            <p:nvPr/>
          </p:nvPicPr>
          <p:blipFill>
            <a:blip r:embed="rId5">
              <a:alphaModFix amt="70000"/>
            </a:blip>
            <a:stretch>
              <a:fillRect/>
            </a:stretch>
          </p:blipFill>
          <p:spPr>
            <a:xfrm>
              <a:off x="4162933" y="2459736"/>
              <a:ext cx="3918258" cy="3803911"/>
            </a:xfrm>
            <a:prstGeom prst="rect">
              <a:avLst/>
            </a:prstGeom>
          </p:spPr>
        </p:pic>
        <p:grpSp>
          <p:nvGrpSpPr>
            <p:cNvPr id="25" name="群組 24">
              <a:extLst>
                <a:ext uri="{FF2B5EF4-FFF2-40B4-BE49-F238E27FC236}">
                  <a16:creationId xmlns:a16="http://schemas.microsoft.com/office/drawing/2014/main" id="{3BB92CBF-5389-D3A1-4C0B-986C472B49BE}"/>
                </a:ext>
              </a:extLst>
            </p:cNvPr>
            <p:cNvGrpSpPr/>
            <p:nvPr/>
          </p:nvGrpSpPr>
          <p:grpSpPr>
            <a:xfrm>
              <a:off x="96573" y="2825955"/>
              <a:ext cx="8099873" cy="2685456"/>
              <a:chOff x="70426" y="3350109"/>
              <a:chExt cx="8099873" cy="2033852"/>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sp>
        <p:nvSpPr>
          <p:cNvPr id="11" name="文字方塊 10">
            <a:extLst>
              <a:ext uri="{FF2B5EF4-FFF2-40B4-BE49-F238E27FC236}">
                <a16:creationId xmlns:a16="http://schemas.microsoft.com/office/drawing/2014/main" id="{D72AEC36-652C-F67E-AB5C-8C54E4E686A6}"/>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490911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 name="矩形: 圓角 18">
            <a:extLst>
              <a:ext uri="{FF2B5EF4-FFF2-40B4-BE49-F238E27FC236}">
                <a16:creationId xmlns:a16="http://schemas.microsoft.com/office/drawing/2014/main" id="{1DE9C37A-3266-7C70-C542-62B5A4C54ED3}"/>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圓角 19">
            <a:extLst>
              <a:ext uri="{FF2B5EF4-FFF2-40B4-BE49-F238E27FC236}">
                <a16:creationId xmlns:a16="http://schemas.microsoft.com/office/drawing/2014/main" id="{89505EC2-932B-D303-72AA-B1D4DF502078}"/>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p>
        </p:txBody>
      </p:sp>
      <p:sp>
        <p:nvSpPr>
          <p:cNvPr id="5" name="!!Oval 5">
            <a:extLst>
              <a:ext uri="{FF2B5EF4-FFF2-40B4-BE49-F238E27FC236}">
                <a16:creationId xmlns:a16="http://schemas.microsoft.com/office/drawing/2014/main" id="{74F904DE-AD39-BC2A-3692-EADA1FFE0B72}"/>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6" name="!!Oval 5">
            <a:extLst>
              <a:ext uri="{FF2B5EF4-FFF2-40B4-BE49-F238E27FC236}">
                <a16:creationId xmlns:a16="http://schemas.microsoft.com/office/drawing/2014/main" id="{1BDDF79A-329A-FCEF-932E-F6BA384EDE39}"/>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7" name="!!矩形 4">
            <a:extLst>
              <a:ext uri="{FF2B5EF4-FFF2-40B4-BE49-F238E27FC236}">
                <a16:creationId xmlns:a16="http://schemas.microsoft.com/office/drawing/2014/main" id="{38852F09-7B60-69D8-6801-057F0D41CE63}"/>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fld id="{E9664617-8676-41EE-8B58-0B660A417C05}"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eaLnBrk="1" hangingPunct="1">
                <a:lnSpc>
                  <a:spcPct val="100000"/>
                </a:lnSpc>
                <a:spcBef>
                  <a:spcPct val="0"/>
                </a:spcBef>
                <a:buFont typeface="Arial" panose="020B0604020202020204" pitchFamily="34" charset="0"/>
                <a:buNone/>
              </a:pPr>
              <a:t>8</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Oval 5">
            <a:extLst>
              <a:ext uri="{FF2B5EF4-FFF2-40B4-BE49-F238E27FC236}">
                <a16:creationId xmlns:a16="http://schemas.microsoft.com/office/drawing/2014/main" id="{27365AB5-6B91-C6AB-733F-CB98039683E4}"/>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9" name="!!Oval 5">
            <a:extLst>
              <a:ext uri="{FF2B5EF4-FFF2-40B4-BE49-F238E27FC236}">
                <a16:creationId xmlns:a16="http://schemas.microsoft.com/office/drawing/2014/main" id="{049EB111-304A-14A1-0F88-DDC9A3DF3D01}"/>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0" name="!!Oval 5">
            <a:extLst>
              <a:ext uri="{FF2B5EF4-FFF2-40B4-BE49-F238E27FC236}">
                <a16:creationId xmlns:a16="http://schemas.microsoft.com/office/drawing/2014/main" id="{92D312C5-F029-C8E3-44E3-72BA5C9AFBC1}"/>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1" name="文字方塊 10">
            <a:extLst>
              <a:ext uri="{FF2B5EF4-FFF2-40B4-BE49-F238E27FC236}">
                <a16:creationId xmlns:a16="http://schemas.microsoft.com/office/drawing/2014/main" id="{24B66DB8-484D-CE2F-E0FB-3EFEE2CA6C88}"/>
              </a:ext>
            </a:extLst>
          </p:cNvPr>
          <p:cNvSpPr txBox="1"/>
          <p:nvPr/>
        </p:nvSpPr>
        <p:spPr>
          <a:xfrm>
            <a:off x="3103222" y="79375"/>
            <a:ext cx="1046843" cy="400110"/>
          </a:xfrm>
          <a:prstGeom prst="rect">
            <a:avLst/>
          </a:prstGeom>
          <a:noFill/>
        </p:spPr>
        <p:txBody>
          <a:bodyPr wrap="square" rtlCol="0">
            <a:spAutoFit/>
          </a:bodyPr>
          <a:lstStyle/>
          <a:p>
            <a:r>
              <a:rPr lang="en-US" altLang="zh-TW" sz="2000" b="1" dirty="0">
                <a:solidFill>
                  <a:schemeClr val="bg1"/>
                </a:solidFill>
                <a:latin typeface="微软雅黑" panose="020B0503020204020204" pitchFamily="34" charset="-122"/>
                <a:ea typeface="微软雅黑" panose="020B0503020204020204" pitchFamily="34" charset="-122"/>
              </a:rPr>
              <a:t>(3/3)</a:t>
            </a:r>
            <a:endParaRPr lang="zh-TW"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字方塊 13">
            <a:extLst>
              <a:ext uri="{FF2B5EF4-FFF2-40B4-BE49-F238E27FC236}">
                <a16:creationId xmlns:a16="http://schemas.microsoft.com/office/drawing/2014/main" id="{98FA31D6-A621-E56B-743B-66EF77DEDEC6}"/>
              </a:ext>
            </a:extLst>
          </p:cNvPr>
          <p:cNvSpPr txBox="1"/>
          <p:nvPr/>
        </p:nvSpPr>
        <p:spPr>
          <a:xfrm>
            <a:off x="624568" y="707828"/>
            <a:ext cx="4652282"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TW" sz="2800" b="1" dirty="0">
                <a:latin typeface="+mn-lt"/>
                <a:cs typeface="Times New Roman" panose="02020603050405020304" pitchFamily="18" charset="0"/>
              </a:rPr>
              <a:t> Brief Dataset description</a:t>
            </a:r>
          </a:p>
        </p:txBody>
      </p:sp>
      <p:sp>
        <p:nvSpPr>
          <p:cNvPr id="15" name="文字方塊 14">
            <a:extLst>
              <a:ext uri="{FF2B5EF4-FFF2-40B4-BE49-F238E27FC236}">
                <a16:creationId xmlns:a16="http://schemas.microsoft.com/office/drawing/2014/main" id="{5BA5D9DA-31F3-68EB-6146-F6C5C9BE7B02}"/>
              </a:ext>
            </a:extLst>
          </p:cNvPr>
          <p:cNvSpPr txBox="1"/>
          <p:nvPr/>
        </p:nvSpPr>
        <p:spPr>
          <a:xfrm>
            <a:off x="1097723" y="1407827"/>
            <a:ext cx="10132252" cy="2677656"/>
          </a:xfrm>
          <a:prstGeom prst="rect">
            <a:avLst/>
          </a:prstGeom>
          <a:noFill/>
        </p:spPr>
        <p:txBody>
          <a:bodyPr wrap="square" rtlCol="0">
            <a:spAutoFit/>
          </a:bodyPr>
          <a:lstStyle/>
          <a:p>
            <a:pPr marL="342900" indent="-342900">
              <a:buFont typeface="Wingdings" panose="05000000000000000000" pitchFamily="2" charset="2"/>
              <a:buChar char="n"/>
            </a:pPr>
            <a:r>
              <a:rPr lang="en-US" altLang="zh-TW" sz="2400" dirty="0">
                <a:latin typeface="+mn-lt"/>
                <a:cs typeface="Times New Roman" panose="02020603050405020304" pitchFamily="18" charset="0"/>
              </a:rPr>
              <a:t>We utilize </a:t>
            </a:r>
            <a:r>
              <a:rPr lang="en-US" altLang="zh-TW" sz="2000" b="0" dirty="0">
                <a:latin typeface="Microsoft YaHei" panose="020B0503020204020204" pitchFamily="34" charset="-122"/>
                <a:ea typeface="Microsoft YaHei" panose="020B0503020204020204" pitchFamily="34" charset="-122"/>
                <a:cs typeface="Times New Roman" panose="02020603050405020304" pitchFamily="18" charset="0"/>
              </a:rPr>
              <a:t>Real Estate Transaction </a:t>
            </a:r>
            <a:r>
              <a:rPr lang="en-US" altLang="zh-TW" sz="2400" dirty="0">
                <a:latin typeface="+mn-lt"/>
                <a:cs typeface="Times New Roman" panose="02020603050405020304" pitchFamily="18" charset="0"/>
              </a:rPr>
              <a:t>Data extracted from {</a:t>
            </a:r>
            <a:r>
              <a:rPr lang="en-US" altLang="zh-TW" sz="2400" dirty="0" err="1">
                <a:solidFill>
                  <a:srgbClr val="FF0000"/>
                </a:solidFill>
                <a:highlight>
                  <a:srgbClr val="FFFF00"/>
                </a:highlight>
                <a:latin typeface="+mn-lt"/>
                <a:cs typeface="Times New Roman" panose="02020603050405020304" pitchFamily="18" charset="0"/>
              </a:rPr>
              <a:t>Tej.api</a:t>
            </a:r>
            <a:r>
              <a:rPr lang="en-US" altLang="zh-TW" sz="2400" dirty="0">
                <a:latin typeface="+mn-lt"/>
                <a:cs typeface="Times New Roman" panose="02020603050405020304" pitchFamily="18" charset="0"/>
              </a:rPr>
              <a:t>}. This dataset  records the transaction information</a:t>
            </a:r>
            <a:r>
              <a:rPr lang="en-US" altLang="zh-TW" sz="2400" dirty="0">
                <a:solidFill>
                  <a:srgbClr val="FF0000"/>
                </a:solidFill>
                <a:highlight>
                  <a:srgbClr val="FFFF00"/>
                </a:highlight>
                <a:latin typeface="+mn-lt"/>
                <a:cs typeface="Times New Roman" panose="02020603050405020304" pitchFamily="18" charset="0"/>
              </a:rPr>
              <a:t>(all city in TW) </a:t>
            </a:r>
            <a:r>
              <a:rPr lang="en-US" altLang="zh-TW" sz="2400" dirty="0">
                <a:latin typeface="+mn-lt"/>
                <a:cs typeface="Times New Roman" panose="02020603050405020304" pitchFamily="18" charset="0"/>
              </a:rPr>
              <a:t>from </a:t>
            </a:r>
            <a:r>
              <a:rPr lang="en-US" altLang="zh-TW" sz="2000" dirty="0">
                <a:solidFill>
                  <a:srgbClr val="FF0000"/>
                </a:solidFill>
                <a:highlight>
                  <a:srgbClr val="FFFF00"/>
                </a:highlight>
                <a:latin typeface="+mn-lt"/>
                <a:cs typeface="Times New Roman" panose="02020603050405020304" pitchFamily="18" charset="0"/>
              </a:rPr>
              <a:t>2017/12/01~2021/12/31</a:t>
            </a:r>
            <a:r>
              <a:rPr lang="en-US" altLang="zh-TW" sz="2400" dirty="0">
                <a:latin typeface="+mn-lt"/>
                <a:cs typeface="Times New Roman" panose="02020603050405020304" pitchFamily="18" charset="0"/>
              </a:rPr>
              <a:t>. </a:t>
            </a:r>
          </a:p>
          <a:p>
            <a:pPr marL="342900" indent="-342900">
              <a:buFont typeface="Wingdings" panose="05000000000000000000" pitchFamily="2" charset="2"/>
              <a:buChar char="n"/>
            </a:pPr>
            <a:r>
              <a:rPr lang="en-US" altLang="zh-TW" sz="2400" dirty="0">
                <a:latin typeface="+mn-lt"/>
                <a:cs typeface="Times New Roman" panose="02020603050405020304" pitchFamily="18" charset="0"/>
              </a:rPr>
              <a:t>We ​employ Real Transaction Data (Real Price Registration Information) from {</a:t>
            </a:r>
            <a:r>
              <a:rPr lang="en-US" altLang="zh-TW" sz="2400" dirty="0">
                <a:solidFill>
                  <a:srgbClr val="FF0000"/>
                </a:solidFill>
                <a:highlight>
                  <a:srgbClr val="FFFF00"/>
                </a:highlight>
                <a:latin typeface="+mn-lt"/>
                <a:cs typeface="Times New Roman" panose="02020603050405020304" pitchFamily="18" charset="0"/>
              </a:rPr>
              <a:t>goodinfo.com</a:t>
            </a:r>
            <a:r>
              <a:rPr lang="en-US" altLang="zh-TW" sz="2400" dirty="0">
                <a:latin typeface="+mn-lt"/>
                <a:cs typeface="Times New Roman" panose="02020603050405020304" pitchFamily="18" charset="0"/>
              </a:rPr>
              <a:t>}. It contains </a:t>
            </a:r>
            <a:r>
              <a:rPr lang="en-US" altLang="zh-TW" sz="2400" dirty="0">
                <a:solidFill>
                  <a:srgbClr val="FF0000"/>
                </a:solidFill>
                <a:highlight>
                  <a:srgbClr val="FFFF00"/>
                </a:highlight>
                <a:latin typeface="+mn-lt"/>
                <a:cs typeface="Times New Roman" panose="02020603050405020304" pitchFamily="18" charset="0"/>
              </a:rPr>
              <a:t>6 different type of stock in Taiwan</a:t>
            </a:r>
            <a:r>
              <a:rPr lang="en-US" altLang="zh-TW" sz="2400" dirty="0">
                <a:latin typeface="+mn-lt"/>
                <a:cs typeface="Times New Roman" panose="02020603050405020304" pitchFamily="18" charset="0"/>
              </a:rPr>
              <a:t>.(</a:t>
            </a:r>
            <a:r>
              <a:rPr lang="zh-TW" altLang="en-US" sz="2400" dirty="0">
                <a:latin typeface="+mn-lt"/>
                <a:cs typeface="Times New Roman" panose="02020603050405020304" pitchFamily="18" charset="0"/>
              </a:rPr>
              <a:t>土銀富邦</a:t>
            </a:r>
            <a:r>
              <a:rPr lang="en-US" altLang="zh-TW" sz="2400" dirty="0">
                <a:latin typeface="+mn-lt"/>
                <a:cs typeface="Times New Roman" panose="02020603050405020304" pitchFamily="18" charset="0"/>
              </a:rPr>
              <a:t>R1</a:t>
            </a:r>
            <a:r>
              <a:rPr lang="zh-TW" altLang="en-US" sz="2400" dirty="0">
                <a:latin typeface="+mn-lt"/>
                <a:cs typeface="Times New Roman" panose="02020603050405020304" pitchFamily="18" charset="0"/>
              </a:rPr>
              <a:t>、土銀國泰、土銀富邦</a:t>
            </a:r>
            <a:r>
              <a:rPr lang="en-US" altLang="zh-TW" sz="2400" dirty="0">
                <a:latin typeface="+mn-lt"/>
                <a:cs typeface="Times New Roman" panose="02020603050405020304" pitchFamily="18" charset="0"/>
              </a:rPr>
              <a:t>R2</a:t>
            </a:r>
            <a:r>
              <a:rPr lang="zh-TW" altLang="en-US" sz="2400" dirty="0">
                <a:latin typeface="+mn-lt"/>
                <a:cs typeface="Times New Roman" panose="02020603050405020304" pitchFamily="18" charset="0"/>
              </a:rPr>
              <a:t>、兆豐國泰、王道圓滿、京城樂富</a:t>
            </a:r>
            <a:r>
              <a:rPr lang="en-US" altLang="zh-TW" sz="2400" dirty="0">
                <a:latin typeface="+mn-lt"/>
                <a:cs typeface="Times New Roman" panose="02020603050405020304" pitchFamily="18" charset="0"/>
              </a:rPr>
              <a:t>) The time range is from </a:t>
            </a:r>
            <a:r>
              <a:rPr lang="en-US" altLang="zh-TW" sz="2400" dirty="0">
                <a:solidFill>
                  <a:srgbClr val="FF0000"/>
                </a:solidFill>
                <a:highlight>
                  <a:srgbClr val="FFFF00"/>
                </a:highlight>
                <a:latin typeface="+mn-lt"/>
                <a:cs typeface="Times New Roman" panose="02020603050405020304" pitchFamily="18" charset="0"/>
              </a:rPr>
              <a:t>2019/01/01 to 2021/12/29</a:t>
            </a:r>
            <a:r>
              <a:rPr lang="en-US" altLang="zh-TW" sz="2400" dirty="0">
                <a:latin typeface="+mn-lt"/>
                <a:cs typeface="Times New Roman" panose="02020603050405020304" pitchFamily="18" charset="0"/>
              </a:rPr>
              <a:t>.</a:t>
            </a:r>
          </a:p>
          <a:p>
            <a:pPr marL="342900" indent="-342900">
              <a:buFont typeface="Wingdings" panose="05000000000000000000" pitchFamily="2" charset="2"/>
              <a:buChar char="n"/>
            </a:pPr>
            <a:endParaRPr lang="en-US" altLang="zh-TW" sz="2400" dirty="0">
              <a:latin typeface="+mn-lt"/>
              <a:cs typeface="Times New Roman" panose="02020603050405020304" pitchFamily="18" charset="0"/>
            </a:endParaRPr>
          </a:p>
        </p:txBody>
      </p:sp>
      <p:sp>
        <p:nvSpPr>
          <p:cNvPr id="19" name="矩形 18">
            <a:extLst>
              <a:ext uri="{FF2B5EF4-FFF2-40B4-BE49-F238E27FC236}">
                <a16:creationId xmlns:a16="http://schemas.microsoft.com/office/drawing/2014/main" id="{6E179E9A-9AFF-EB4E-4B70-773601F85569}"/>
              </a:ext>
            </a:extLst>
          </p:cNvPr>
          <p:cNvSpPr/>
          <p:nvPr/>
        </p:nvSpPr>
        <p:spPr bwMode="auto">
          <a:xfrm>
            <a:off x="2117784" y="3723977"/>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 name="矩形 19">
            <a:extLst>
              <a:ext uri="{FF2B5EF4-FFF2-40B4-BE49-F238E27FC236}">
                <a16:creationId xmlns:a16="http://schemas.microsoft.com/office/drawing/2014/main" id="{FCD77116-405C-E845-CEA1-431CAE5D4510}"/>
              </a:ext>
            </a:extLst>
          </p:cNvPr>
          <p:cNvSpPr/>
          <p:nvPr/>
        </p:nvSpPr>
        <p:spPr bwMode="auto">
          <a:xfrm>
            <a:off x="1984434" y="3839168"/>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矩形 20">
            <a:extLst>
              <a:ext uri="{FF2B5EF4-FFF2-40B4-BE49-F238E27FC236}">
                <a16:creationId xmlns:a16="http://schemas.microsoft.com/office/drawing/2014/main" id="{457BDFFE-C820-B043-B86A-85F52238E2CF}"/>
              </a:ext>
            </a:extLst>
          </p:cNvPr>
          <p:cNvSpPr/>
          <p:nvPr/>
        </p:nvSpPr>
        <p:spPr bwMode="auto">
          <a:xfrm>
            <a:off x="1851084" y="3962541"/>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22" name="矩形 21">
            <a:extLst>
              <a:ext uri="{FF2B5EF4-FFF2-40B4-BE49-F238E27FC236}">
                <a16:creationId xmlns:a16="http://schemas.microsoft.com/office/drawing/2014/main" id="{544CC0CA-B3E5-4826-E9E8-C5879DCFFF0F}"/>
              </a:ext>
            </a:extLst>
          </p:cNvPr>
          <p:cNvSpPr/>
          <p:nvPr/>
        </p:nvSpPr>
        <p:spPr bwMode="auto">
          <a:xfrm>
            <a:off x="2117784" y="5304849"/>
            <a:ext cx="1316037" cy="80598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 name="矩形 22">
            <a:extLst>
              <a:ext uri="{FF2B5EF4-FFF2-40B4-BE49-F238E27FC236}">
                <a16:creationId xmlns:a16="http://schemas.microsoft.com/office/drawing/2014/main" id="{59DE826D-0AE5-6713-7980-E64782726860}"/>
              </a:ext>
            </a:extLst>
          </p:cNvPr>
          <p:cNvSpPr/>
          <p:nvPr/>
        </p:nvSpPr>
        <p:spPr bwMode="auto">
          <a:xfrm>
            <a:off x="1984434" y="5420040"/>
            <a:ext cx="1316037" cy="80598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4" name="矩形 23">
            <a:extLst>
              <a:ext uri="{FF2B5EF4-FFF2-40B4-BE49-F238E27FC236}">
                <a16:creationId xmlns:a16="http://schemas.microsoft.com/office/drawing/2014/main" id="{849D0363-58CB-4B4C-BCDD-98AA43EB3E1E}"/>
              </a:ext>
            </a:extLst>
          </p:cNvPr>
          <p:cNvSpPr/>
          <p:nvPr/>
        </p:nvSpPr>
        <p:spPr bwMode="auto">
          <a:xfrm>
            <a:off x="1851084" y="5543413"/>
            <a:ext cx="1316037" cy="80598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矩形 24">
            <a:extLst>
              <a:ext uri="{FF2B5EF4-FFF2-40B4-BE49-F238E27FC236}">
                <a16:creationId xmlns:a16="http://schemas.microsoft.com/office/drawing/2014/main" id="{34A7B8FF-25CD-599A-3275-AA4A10AFFDE3}"/>
              </a:ext>
            </a:extLst>
          </p:cNvPr>
          <p:cNvSpPr/>
          <p:nvPr/>
        </p:nvSpPr>
        <p:spPr bwMode="auto">
          <a:xfrm>
            <a:off x="446260" y="4201824"/>
            <a:ext cx="1036695" cy="3274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TW" b="1" dirty="0" err="1"/>
              <a:t>Tej.api</a:t>
            </a:r>
            <a:endParaRPr kumimoji="0" lang="zh-TW"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6" name="矩形 25">
            <a:extLst>
              <a:ext uri="{FF2B5EF4-FFF2-40B4-BE49-F238E27FC236}">
                <a16:creationId xmlns:a16="http://schemas.microsoft.com/office/drawing/2014/main" id="{0D557801-5F7D-B2B8-F203-268A9F90317D}"/>
              </a:ext>
            </a:extLst>
          </p:cNvPr>
          <p:cNvSpPr/>
          <p:nvPr/>
        </p:nvSpPr>
        <p:spPr bwMode="auto">
          <a:xfrm>
            <a:off x="418135" y="5626710"/>
            <a:ext cx="1036694" cy="63938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TW" sz="1600" b="1" dirty="0"/>
              <a:t>Web</a:t>
            </a: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TW" sz="1600" b="1" dirty="0"/>
              <a:t>scrawler</a:t>
            </a:r>
            <a:endParaRPr kumimoji="0" lang="zh-TW" altLang="en-US" sz="1600" b="1" i="0" u="none" strike="noStrike" cap="none" normalizeH="0" baseline="0" dirty="0">
              <a:ln>
                <a:noFill/>
              </a:ln>
              <a:solidFill>
                <a:schemeClr val="tx1"/>
              </a:solidFill>
              <a:effectLst/>
              <a:latin typeface="Arial" pitchFamily="34" charset="0"/>
              <a:ea typeface="宋体" pitchFamily="2" charset="-122"/>
            </a:endParaRPr>
          </a:p>
        </p:txBody>
      </p:sp>
      <p:sp>
        <p:nvSpPr>
          <p:cNvPr id="27" name="矩形 26">
            <a:extLst>
              <a:ext uri="{FF2B5EF4-FFF2-40B4-BE49-F238E27FC236}">
                <a16:creationId xmlns:a16="http://schemas.microsoft.com/office/drawing/2014/main" id="{FAF6E670-D7CB-0699-ACA4-490B8C32CBEE}"/>
              </a:ext>
            </a:extLst>
          </p:cNvPr>
          <p:cNvSpPr/>
          <p:nvPr/>
        </p:nvSpPr>
        <p:spPr bwMode="auto">
          <a:xfrm>
            <a:off x="3850660" y="4035276"/>
            <a:ext cx="1535789" cy="66050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1" i="0" u="none" strike="noStrike" cap="none" normalizeH="0" baseline="0" dirty="0">
                <a:ln>
                  <a:noFill/>
                </a:ln>
                <a:solidFill>
                  <a:schemeClr val="tx1"/>
                </a:solidFill>
                <a:effectLst/>
                <a:latin typeface="Arial" pitchFamily="34" charset="0"/>
                <a:ea typeface="宋体" pitchFamily="2" charset="-122"/>
              </a:rPr>
              <a:t>Feature</a:t>
            </a: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1" i="0" u="none" strike="noStrike" cap="none" normalizeH="0" baseline="0" dirty="0">
                <a:ln>
                  <a:noFill/>
                </a:ln>
                <a:solidFill>
                  <a:schemeClr val="tx1"/>
                </a:solidFill>
                <a:effectLst/>
                <a:latin typeface="Arial" pitchFamily="34" charset="0"/>
                <a:ea typeface="宋体" pitchFamily="2" charset="-122"/>
              </a:rPr>
              <a:t>Engi</a:t>
            </a:r>
            <a:r>
              <a:rPr lang="en-US" altLang="zh-TW" b="1" dirty="0">
                <a:latin typeface="Arial" pitchFamily="34" charset="0"/>
                <a:ea typeface="宋体" pitchFamily="2" charset="-122"/>
              </a:rPr>
              <a:t>neering</a:t>
            </a:r>
            <a:r>
              <a:rPr kumimoji="0" lang="en-US" altLang="zh-TW" sz="1800" b="1" i="0" u="none" strike="noStrike" cap="none" normalizeH="0" baseline="0" dirty="0">
                <a:ln>
                  <a:noFill/>
                </a:ln>
                <a:solidFill>
                  <a:schemeClr val="tx1"/>
                </a:solidFill>
                <a:effectLst/>
                <a:latin typeface="Arial" pitchFamily="34" charset="0"/>
                <a:ea typeface="宋体" pitchFamily="2" charset="-122"/>
              </a:rPr>
              <a:t> </a:t>
            </a:r>
            <a:endParaRPr kumimoji="0" lang="zh-TW"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8" name="矩形 27">
            <a:extLst>
              <a:ext uri="{FF2B5EF4-FFF2-40B4-BE49-F238E27FC236}">
                <a16:creationId xmlns:a16="http://schemas.microsoft.com/office/drawing/2014/main" id="{82438957-C78E-0AB7-3223-DDC6D0946045}"/>
              </a:ext>
            </a:extLst>
          </p:cNvPr>
          <p:cNvSpPr/>
          <p:nvPr/>
        </p:nvSpPr>
        <p:spPr bwMode="auto">
          <a:xfrm>
            <a:off x="3850660" y="5605587"/>
            <a:ext cx="1535789" cy="66050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1" i="0" u="none" strike="noStrike" cap="none" normalizeH="0" baseline="0" dirty="0">
                <a:ln>
                  <a:noFill/>
                </a:ln>
                <a:solidFill>
                  <a:schemeClr val="tx1"/>
                </a:solidFill>
                <a:effectLst/>
                <a:latin typeface="Arial" pitchFamily="34" charset="0"/>
                <a:ea typeface="宋体" pitchFamily="2" charset="-122"/>
              </a:rPr>
              <a:t>Feature</a:t>
            </a: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TW" sz="1800" b="1" i="0" u="none" strike="noStrike" cap="none" normalizeH="0" baseline="0" dirty="0">
                <a:ln>
                  <a:noFill/>
                </a:ln>
                <a:solidFill>
                  <a:schemeClr val="tx1"/>
                </a:solidFill>
                <a:effectLst/>
                <a:latin typeface="Arial" pitchFamily="34" charset="0"/>
                <a:ea typeface="宋体" pitchFamily="2" charset="-122"/>
              </a:rPr>
              <a:t>Engi</a:t>
            </a:r>
            <a:r>
              <a:rPr lang="en-US" altLang="zh-TW" b="1" dirty="0">
                <a:latin typeface="Arial" pitchFamily="34" charset="0"/>
                <a:ea typeface="宋体" pitchFamily="2" charset="-122"/>
              </a:rPr>
              <a:t>neering</a:t>
            </a:r>
            <a:r>
              <a:rPr kumimoji="0" lang="en-US" altLang="zh-TW" sz="1800" b="1" i="0" u="none" strike="noStrike" cap="none" normalizeH="0" baseline="0" dirty="0">
                <a:ln>
                  <a:noFill/>
                </a:ln>
                <a:solidFill>
                  <a:schemeClr val="tx1"/>
                </a:solidFill>
                <a:effectLst/>
                <a:latin typeface="Arial" pitchFamily="34" charset="0"/>
                <a:ea typeface="宋体" pitchFamily="2" charset="-122"/>
              </a:rPr>
              <a:t> </a:t>
            </a:r>
            <a:endParaRPr kumimoji="0" lang="zh-TW"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9" name="矩形 28">
            <a:extLst>
              <a:ext uri="{FF2B5EF4-FFF2-40B4-BE49-F238E27FC236}">
                <a16:creationId xmlns:a16="http://schemas.microsoft.com/office/drawing/2014/main" id="{57FD7EEA-F68F-663B-746C-21F94919FC57}"/>
              </a:ext>
            </a:extLst>
          </p:cNvPr>
          <p:cNvSpPr/>
          <p:nvPr/>
        </p:nvSpPr>
        <p:spPr bwMode="auto">
          <a:xfrm>
            <a:off x="6561951" y="4522592"/>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0" name="矩形 29">
            <a:extLst>
              <a:ext uri="{FF2B5EF4-FFF2-40B4-BE49-F238E27FC236}">
                <a16:creationId xmlns:a16="http://schemas.microsoft.com/office/drawing/2014/main" id="{587DE7E9-9945-8186-29DA-055720809CA6}"/>
              </a:ext>
            </a:extLst>
          </p:cNvPr>
          <p:cNvSpPr/>
          <p:nvPr/>
        </p:nvSpPr>
        <p:spPr bwMode="auto">
          <a:xfrm>
            <a:off x="6428601" y="4645965"/>
            <a:ext cx="1316037" cy="80598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1" name="矩形 30">
            <a:extLst>
              <a:ext uri="{FF2B5EF4-FFF2-40B4-BE49-F238E27FC236}">
                <a16:creationId xmlns:a16="http://schemas.microsoft.com/office/drawing/2014/main" id="{4AF36813-16DF-D8C1-A64A-AF892595800A}"/>
              </a:ext>
            </a:extLst>
          </p:cNvPr>
          <p:cNvSpPr/>
          <p:nvPr/>
        </p:nvSpPr>
        <p:spPr bwMode="auto">
          <a:xfrm>
            <a:off x="6276695" y="4820729"/>
            <a:ext cx="1316037" cy="805981"/>
          </a:xfrm>
          <a:prstGeom prst="rect">
            <a:avLst/>
          </a:prstGeom>
          <a:solidFill>
            <a:srgbClr val="EFA3A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dirty="0">
              <a:ln>
                <a:noFill/>
              </a:ln>
              <a:solidFill>
                <a:schemeClr val="tx1"/>
              </a:solidFill>
              <a:effectLst/>
              <a:latin typeface="Arial" pitchFamily="34" charset="0"/>
              <a:ea typeface="宋体" pitchFamily="2" charset="-122"/>
            </a:endParaRPr>
          </a:p>
        </p:txBody>
      </p:sp>
      <p:sp>
        <p:nvSpPr>
          <p:cNvPr id="32" name="流程圖: 磁碟 31">
            <a:extLst>
              <a:ext uri="{FF2B5EF4-FFF2-40B4-BE49-F238E27FC236}">
                <a16:creationId xmlns:a16="http://schemas.microsoft.com/office/drawing/2014/main" id="{C4D9FFC8-D376-2AC5-22FD-E1824F63FD69}"/>
              </a:ext>
            </a:extLst>
          </p:cNvPr>
          <p:cNvSpPr/>
          <p:nvPr/>
        </p:nvSpPr>
        <p:spPr>
          <a:xfrm>
            <a:off x="8340594" y="4417013"/>
            <a:ext cx="1521819" cy="1613411"/>
          </a:xfrm>
          <a:prstGeom prst="flowChartMagneticDisk">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Model for stock price prediction</a:t>
            </a:r>
            <a:endParaRPr lang="zh-TW" altLang="en-US" b="1" dirty="0">
              <a:solidFill>
                <a:srgbClr val="FF0000"/>
              </a:solidFill>
            </a:endParaRPr>
          </a:p>
        </p:txBody>
      </p:sp>
      <p:sp>
        <p:nvSpPr>
          <p:cNvPr id="33" name="星形: 十二角 32">
            <a:extLst>
              <a:ext uri="{FF2B5EF4-FFF2-40B4-BE49-F238E27FC236}">
                <a16:creationId xmlns:a16="http://schemas.microsoft.com/office/drawing/2014/main" id="{DF11796F-D3DE-005B-722C-3C4C757C95A4}"/>
              </a:ext>
            </a:extLst>
          </p:cNvPr>
          <p:cNvSpPr/>
          <p:nvPr/>
        </p:nvSpPr>
        <p:spPr>
          <a:xfrm>
            <a:off x="10240934" y="4417013"/>
            <a:ext cx="1521819" cy="1613411"/>
          </a:xfrm>
          <a:prstGeom prst="star12">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rgbClr val="FF0000"/>
                </a:solidFill>
              </a:rPr>
              <a:t>7.xxx,</a:t>
            </a:r>
          </a:p>
          <a:p>
            <a:pPr algn="ctr"/>
            <a:r>
              <a:rPr lang="en-US" altLang="zh-TW" sz="1600" b="1" dirty="0">
                <a:solidFill>
                  <a:srgbClr val="FF0000"/>
                </a:solidFill>
              </a:rPr>
              <a:t>8.xxx,</a:t>
            </a:r>
          </a:p>
          <a:p>
            <a:pPr algn="ctr"/>
            <a:r>
              <a:rPr lang="en-US" altLang="zh-TW" sz="1600" b="1" dirty="0">
                <a:solidFill>
                  <a:srgbClr val="FF0000"/>
                </a:solidFill>
              </a:rPr>
              <a:t>12.xxx,</a:t>
            </a:r>
          </a:p>
          <a:p>
            <a:pPr algn="ctr"/>
            <a:r>
              <a:rPr lang="en-US" altLang="zh-TW" sz="1600" b="1" dirty="0">
                <a:solidFill>
                  <a:srgbClr val="FF0000"/>
                </a:solidFill>
              </a:rPr>
              <a:t>…</a:t>
            </a:r>
            <a:endParaRPr lang="zh-TW" altLang="en-US" sz="1600" b="1" dirty="0">
              <a:solidFill>
                <a:srgbClr val="FF0000"/>
              </a:solidFill>
            </a:endParaRPr>
          </a:p>
        </p:txBody>
      </p:sp>
      <p:cxnSp>
        <p:nvCxnSpPr>
          <p:cNvPr id="34" name="直線單箭頭接點 33">
            <a:extLst>
              <a:ext uri="{FF2B5EF4-FFF2-40B4-BE49-F238E27FC236}">
                <a16:creationId xmlns:a16="http://schemas.microsoft.com/office/drawing/2014/main" id="{44F65040-F883-BD8E-9514-27B07E9FAF8E}"/>
              </a:ext>
            </a:extLst>
          </p:cNvPr>
          <p:cNvCxnSpPr>
            <a:stCxn id="25" idx="3"/>
            <a:endCxn id="21" idx="1"/>
          </p:cNvCxnSpPr>
          <p:nvPr/>
        </p:nvCxnSpPr>
        <p:spPr>
          <a:xfrm>
            <a:off x="1482955" y="4365531"/>
            <a:ext cx="3681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0831028-94E2-9DC7-4ACE-3A69D42D1556}"/>
              </a:ext>
            </a:extLst>
          </p:cNvPr>
          <p:cNvCxnSpPr>
            <a:cxnSpLocks/>
            <a:stCxn id="26" idx="3"/>
            <a:endCxn id="24" idx="1"/>
          </p:cNvCxnSpPr>
          <p:nvPr/>
        </p:nvCxnSpPr>
        <p:spPr>
          <a:xfrm>
            <a:off x="1454829" y="5946403"/>
            <a:ext cx="3962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B2D67FCA-5B6E-3ACE-FD95-9D50B972AB6C}"/>
              </a:ext>
            </a:extLst>
          </p:cNvPr>
          <p:cNvCxnSpPr>
            <a:cxnSpLocks/>
            <a:stCxn id="21" idx="3"/>
            <a:endCxn id="27" idx="1"/>
          </p:cNvCxnSpPr>
          <p:nvPr/>
        </p:nvCxnSpPr>
        <p:spPr>
          <a:xfrm flipV="1">
            <a:off x="3167121" y="4365530"/>
            <a:ext cx="68353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58F29BAC-A0C1-9C00-7BF1-713427C50D9E}"/>
              </a:ext>
            </a:extLst>
          </p:cNvPr>
          <p:cNvCxnSpPr>
            <a:cxnSpLocks/>
            <a:stCxn id="24" idx="3"/>
            <a:endCxn id="28" idx="1"/>
          </p:cNvCxnSpPr>
          <p:nvPr/>
        </p:nvCxnSpPr>
        <p:spPr>
          <a:xfrm flipV="1">
            <a:off x="3167121" y="5935841"/>
            <a:ext cx="683539" cy="10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6A8539B-F390-B0F6-351F-47C9E2A345D7}"/>
              </a:ext>
            </a:extLst>
          </p:cNvPr>
          <p:cNvCxnSpPr>
            <a:cxnSpLocks/>
            <a:stCxn id="28" idx="3"/>
            <a:endCxn id="31" idx="1"/>
          </p:cNvCxnSpPr>
          <p:nvPr/>
        </p:nvCxnSpPr>
        <p:spPr>
          <a:xfrm flipV="1">
            <a:off x="5386449" y="5223720"/>
            <a:ext cx="890246" cy="712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46C59066-7865-494A-EAAA-6D178C01EEFF}"/>
              </a:ext>
            </a:extLst>
          </p:cNvPr>
          <p:cNvCxnSpPr>
            <a:cxnSpLocks/>
            <a:stCxn id="27" idx="3"/>
            <a:endCxn id="31" idx="1"/>
          </p:cNvCxnSpPr>
          <p:nvPr/>
        </p:nvCxnSpPr>
        <p:spPr>
          <a:xfrm>
            <a:off x="5386449" y="4365530"/>
            <a:ext cx="890246" cy="85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8D37CD14-5C57-92F1-5583-E5A180B8C43E}"/>
              </a:ext>
            </a:extLst>
          </p:cNvPr>
          <p:cNvCxnSpPr>
            <a:cxnSpLocks/>
            <a:stCxn id="31" idx="3"/>
            <a:endCxn id="32" idx="2"/>
          </p:cNvCxnSpPr>
          <p:nvPr/>
        </p:nvCxnSpPr>
        <p:spPr>
          <a:xfrm flipV="1">
            <a:off x="7592732" y="5223719"/>
            <a:ext cx="7478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610EF7F0-7277-7235-B6BF-2CC27422C20C}"/>
              </a:ext>
            </a:extLst>
          </p:cNvPr>
          <p:cNvCxnSpPr>
            <a:cxnSpLocks/>
            <a:stCxn id="32" idx="4"/>
            <a:endCxn id="33" idx="7"/>
          </p:cNvCxnSpPr>
          <p:nvPr/>
        </p:nvCxnSpPr>
        <p:spPr>
          <a:xfrm>
            <a:off x="9862413" y="5223719"/>
            <a:ext cx="378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44E69F7B-09AB-C3B1-4A75-A90CDBB7CD47}"/>
              </a:ext>
            </a:extLst>
          </p:cNvPr>
          <p:cNvSpPr txBox="1"/>
          <p:nvPr/>
        </p:nvSpPr>
        <p:spPr>
          <a:xfrm>
            <a:off x="1768211" y="4049100"/>
            <a:ext cx="1486493" cy="738664"/>
          </a:xfrm>
          <a:prstGeom prst="rect">
            <a:avLst/>
          </a:prstGeom>
          <a:noFill/>
        </p:spPr>
        <p:txBody>
          <a:bodyPr wrap="square">
            <a:spAutoFit/>
          </a:bodyPr>
          <a:lstStyle/>
          <a:p>
            <a:pPr algn="ctr"/>
            <a:r>
              <a:rPr lang="en-US" altLang="zh-TW" sz="1400" b="1" dirty="0">
                <a:latin typeface="Microsoft YaHei" panose="020B0503020204020204" pitchFamily="34" charset="-122"/>
                <a:ea typeface="Microsoft YaHei" panose="020B0503020204020204" pitchFamily="34" charset="-122"/>
                <a:cs typeface="Times New Roman" panose="02020603050405020304" pitchFamily="18" charset="0"/>
              </a:rPr>
              <a:t>Real Estate Transaction Dataset (</a:t>
            </a:r>
            <a:r>
              <a:rPr lang="zh-TW" altLang="en-US" sz="1400" b="1" dirty="0">
                <a:latin typeface="Microsoft YaHei" panose="020B0503020204020204" pitchFamily="34" charset="-122"/>
                <a:ea typeface="Microsoft YaHei" panose="020B0503020204020204" pitchFamily="34" charset="-122"/>
                <a:cs typeface="Times New Roman" panose="02020603050405020304" pitchFamily="18" charset="0"/>
              </a:rPr>
              <a:t>房市</a:t>
            </a:r>
            <a:r>
              <a:rPr lang="en-US" altLang="zh-TW" sz="1400" b="1" dirty="0">
                <a:latin typeface="Microsoft YaHei" panose="020B0503020204020204" pitchFamily="34" charset="-122"/>
                <a:ea typeface="Microsoft YaHei" panose="020B0503020204020204" pitchFamily="34" charset="-122"/>
                <a:cs typeface="Times New Roman" panose="02020603050405020304" pitchFamily="18" charset="0"/>
              </a:rPr>
              <a:t>)</a:t>
            </a:r>
            <a:endParaRPr lang="zh-TW" altLang="en-US" sz="1400" b="1" dirty="0">
              <a:latin typeface="Microsoft YaHei" panose="020B0503020204020204" pitchFamily="34" charset="-122"/>
              <a:ea typeface="Microsoft YaHei" panose="020B0503020204020204" pitchFamily="34" charset="-122"/>
            </a:endParaRPr>
          </a:p>
        </p:txBody>
      </p:sp>
      <p:sp>
        <p:nvSpPr>
          <p:cNvPr id="43" name="文字方塊 42">
            <a:extLst>
              <a:ext uri="{FF2B5EF4-FFF2-40B4-BE49-F238E27FC236}">
                <a16:creationId xmlns:a16="http://schemas.microsoft.com/office/drawing/2014/main" id="{590309D4-AA17-BAA5-2F46-860F342CB118}"/>
              </a:ext>
            </a:extLst>
          </p:cNvPr>
          <p:cNvSpPr txBox="1"/>
          <p:nvPr/>
        </p:nvSpPr>
        <p:spPr>
          <a:xfrm>
            <a:off x="1871667" y="5570156"/>
            <a:ext cx="1351015" cy="800219"/>
          </a:xfrm>
          <a:prstGeom prst="rect">
            <a:avLst/>
          </a:prstGeom>
          <a:noFill/>
        </p:spPr>
        <p:txBody>
          <a:bodyPr wrap="square">
            <a:spAutoFit/>
          </a:bodyPr>
          <a:lstStyle/>
          <a:p>
            <a:pPr algn="ctr"/>
            <a:r>
              <a:rPr lang="en-US" altLang="zh-TW" b="1" dirty="0">
                <a:solidFill>
                  <a:schemeClr val="bg1"/>
                </a:solidFill>
                <a:latin typeface="+mn-lt"/>
                <a:cs typeface="Times New Roman" panose="02020603050405020304" pitchFamily="18" charset="0"/>
              </a:rPr>
              <a:t>Real Price</a:t>
            </a:r>
          </a:p>
          <a:p>
            <a:pPr algn="ctr"/>
            <a:r>
              <a:rPr lang="en-US" altLang="zh-TW" sz="1400" b="1" dirty="0">
                <a:solidFill>
                  <a:schemeClr val="bg1"/>
                </a:solidFill>
                <a:cs typeface="Times New Roman" panose="02020603050405020304" pitchFamily="18" charset="0"/>
              </a:rPr>
              <a:t>Registration</a:t>
            </a:r>
            <a:endParaRPr lang="en-US" altLang="zh-TW" sz="1400" b="1" dirty="0">
              <a:solidFill>
                <a:schemeClr val="bg1"/>
              </a:solidFill>
              <a:latin typeface="+mn-lt"/>
              <a:cs typeface="Times New Roman" panose="02020603050405020304" pitchFamily="18" charset="0"/>
            </a:endParaRPr>
          </a:p>
          <a:p>
            <a:pPr algn="ctr"/>
            <a:r>
              <a:rPr lang="en-US" altLang="zh-TW" sz="1400" b="1" dirty="0">
                <a:solidFill>
                  <a:schemeClr val="bg1"/>
                </a:solidFill>
                <a:cs typeface="Times New Roman" panose="02020603050405020304" pitchFamily="18" charset="0"/>
              </a:rPr>
              <a:t>Dataset (</a:t>
            </a:r>
            <a:r>
              <a:rPr lang="zh-TW" altLang="en-US" sz="1400" b="1" dirty="0">
                <a:solidFill>
                  <a:schemeClr val="bg1"/>
                </a:solidFill>
                <a:cs typeface="Times New Roman" panose="02020603050405020304" pitchFamily="18" charset="0"/>
              </a:rPr>
              <a:t>股市</a:t>
            </a:r>
            <a:r>
              <a:rPr lang="en-US" altLang="zh-TW" sz="1400" b="1" dirty="0">
                <a:solidFill>
                  <a:schemeClr val="bg1"/>
                </a:solidFill>
                <a:cs typeface="Times New Roman" panose="02020603050405020304" pitchFamily="18" charset="0"/>
              </a:rPr>
              <a:t>)</a:t>
            </a:r>
            <a:endParaRPr lang="zh-TW" altLang="en-US" sz="1400" b="1" dirty="0">
              <a:solidFill>
                <a:schemeClr val="bg1"/>
              </a:solidFill>
            </a:endParaRPr>
          </a:p>
        </p:txBody>
      </p:sp>
      <p:sp>
        <p:nvSpPr>
          <p:cNvPr id="44" name="文字方塊 43">
            <a:extLst>
              <a:ext uri="{FF2B5EF4-FFF2-40B4-BE49-F238E27FC236}">
                <a16:creationId xmlns:a16="http://schemas.microsoft.com/office/drawing/2014/main" id="{5061E62C-2A20-B0DD-2E80-02BB5FB9C5D8}"/>
              </a:ext>
            </a:extLst>
          </p:cNvPr>
          <p:cNvSpPr txBox="1"/>
          <p:nvPr/>
        </p:nvSpPr>
        <p:spPr>
          <a:xfrm>
            <a:off x="6315161" y="4881192"/>
            <a:ext cx="1293739" cy="738664"/>
          </a:xfrm>
          <a:prstGeom prst="rect">
            <a:avLst/>
          </a:prstGeom>
          <a:noFill/>
        </p:spPr>
        <p:txBody>
          <a:bodyPr wrap="square">
            <a:spAutoFit/>
          </a:bodyPr>
          <a:lstStyle/>
          <a:p>
            <a:pPr algn="ctr"/>
            <a:r>
              <a:rPr lang="en-US" altLang="zh-TW" sz="1400" b="1" dirty="0" err="1">
                <a:latin typeface="+mn-lt"/>
                <a:cs typeface="Times New Roman" panose="02020603050405020304" pitchFamily="18" charset="0"/>
              </a:rPr>
              <a:t>Group_by</a:t>
            </a:r>
            <a:r>
              <a:rPr lang="en-US" altLang="zh-TW" sz="1400" b="1" dirty="0">
                <a:latin typeface="+mn-lt"/>
                <a:cs typeface="Times New Roman" panose="02020603050405020304" pitchFamily="18" charset="0"/>
              </a:rPr>
              <a:t> or</a:t>
            </a:r>
          </a:p>
          <a:p>
            <a:pPr algn="ctr"/>
            <a:r>
              <a:rPr lang="en-US" altLang="zh-TW" sz="1400" b="1" dirty="0">
                <a:latin typeface="+mn-lt"/>
                <a:cs typeface="Times New Roman" panose="02020603050405020304" pitchFamily="18" charset="0"/>
              </a:rPr>
              <a:t>Concatenated</a:t>
            </a:r>
          </a:p>
          <a:p>
            <a:pPr algn="ctr"/>
            <a:r>
              <a:rPr lang="en-US" altLang="zh-TW" sz="1400" b="1" dirty="0">
                <a:cs typeface="Times New Roman" panose="02020603050405020304" pitchFamily="18" charset="0"/>
              </a:rPr>
              <a:t>data</a:t>
            </a:r>
            <a:endParaRPr lang="zh-TW" altLang="en-US" sz="1400" b="1" dirty="0"/>
          </a:p>
        </p:txBody>
      </p:sp>
    </p:spTree>
    <p:extLst>
      <p:ext uri="{BB962C8B-B14F-4D97-AF65-F5344CB8AC3E}">
        <p14:creationId xmlns:p14="http://schemas.microsoft.com/office/powerpoint/2010/main" val="364628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80</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字方塊 3">
            <a:extLst>
              <a:ext uri="{FF2B5EF4-FFF2-40B4-BE49-F238E27FC236}">
                <a16:creationId xmlns:a16="http://schemas.microsoft.com/office/drawing/2014/main" id="{D0A0A1B3-4D5F-6250-1F3E-F8CEB5341DD5}"/>
              </a:ext>
            </a:extLst>
          </p:cNvPr>
          <p:cNvSpPr txBox="1"/>
          <p:nvPr/>
        </p:nvSpPr>
        <p:spPr>
          <a:xfrm>
            <a:off x="624568" y="707828"/>
            <a:ext cx="9592858" cy="523220"/>
          </a:xfrm>
          <a:prstGeom prst="rect">
            <a:avLst/>
          </a:prstGeom>
          <a:noFill/>
        </p:spPr>
        <p:txBody>
          <a:bodyPr wrap="square" rtlCol="0">
            <a:spAutoFit/>
          </a:bodyPr>
          <a:lstStyle/>
          <a:p>
            <a:pPr marL="285750" indent="-285750">
              <a:buFont typeface="Wingdings" panose="05000000000000000000" pitchFamily="2" charset="2"/>
              <a:buChar char="p"/>
            </a:pPr>
            <a:r>
              <a:rPr lang="zh-TW" altLang="en-US" sz="2800" b="1" dirty="0">
                <a:latin typeface="+mn-lt"/>
                <a:cs typeface="Times New Roman" panose="02020603050405020304" pitchFamily="18" charset="0"/>
              </a:rPr>
              <a:t> </a:t>
            </a:r>
            <a:r>
              <a:rPr lang="en-US" altLang="zh-TW" sz="2800" b="1" dirty="0">
                <a:latin typeface="+mn-lt"/>
                <a:cs typeface="Times New Roman" panose="02020603050405020304" pitchFamily="18" charset="0"/>
              </a:rPr>
              <a:t>01010T</a:t>
            </a:r>
            <a:r>
              <a:rPr lang="zh-TW" altLang="en-US" sz="2800" b="1" dirty="0">
                <a:latin typeface="+mn-lt"/>
                <a:cs typeface="Times New Roman" panose="02020603050405020304" pitchFamily="18" charset="0"/>
              </a:rPr>
              <a:t> 京城樂富</a:t>
            </a:r>
            <a:endParaRPr lang="en-US" altLang="zh-TW" sz="2800" b="1" dirty="0">
              <a:latin typeface="+mn-lt"/>
              <a:cs typeface="Times New Roman" panose="02020603050405020304" pitchFamily="18" charset="0"/>
            </a:endParaRPr>
          </a:p>
        </p:txBody>
      </p:sp>
      <p:sp>
        <p:nvSpPr>
          <p:cNvPr id="33" name="文字方塊 32">
            <a:extLst>
              <a:ext uri="{FF2B5EF4-FFF2-40B4-BE49-F238E27FC236}">
                <a16:creationId xmlns:a16="http://schemas.microsoft.com/office/drawing/2014/main" id="{CB43A3D2-F8E4-06BB-8D35-B334485713E6}"/>
              </a:ext>
            </a:extLst>
          </p:cNvPr>
          <p:cNvSpPr txBox="1"/>
          <p:nvPr/>
        </p:nvSpPr>
        <p:spPr>
          <a:xfrm>
            <a:off x="850169" y="1890723"/>
            <a:ext cx="42646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Support Vector Machine</a:t>
            </a:r>
          </a:p>
        </p:txBody>
      </p:sp>
      <p:pic>
        <p:nvPicPr>
          <p:cNvPr id="6" name="圖片 5">
            <a:extLst>
              <a:ext uri="{FF2B5EF4-FFF2-40B4-BE49-F238E27FC236}">
                <a16:creationId xmlns:a16="http://schemas.microsoft.com/office/drawing/2014/main" id="{1569DEE2-82F7-DF02-C1E6-5B74B53F74F7}"/>
              </a:ext>
            </a:extLst>
          </p:cNvPr>
          <p:cNvPicPr>
            <a:picLocks noChangeAspect="1"/>
          </p:cNvPicPr>
          <p:nvPr/>
        </p:nvPicPr>
        <p:blipFill>
          <a:blip r:embed="rId3"/>
          <a:stretch>
            <a:fillRect/>
          </a:stretch>
        </p:blipFill>
        <p:spPr>
          <a:xfrm>
            <a:off x="8170252" y="179850"/>
            <a:ext cx="3773071" cy="2110983"/>
          </a:xfrm>
          <a:prstGeom prst="rect">
            <a:avLst/>
          </a:prstGeom>
        </p:spPr>
      </p:pic>
      <p:grpSp>
        <p:nvGrpSpPr>
          <p:cNvPr id="24" name="群組 23">
            <a:extLst>
              <a:ext uri="{FF2B5EF4-FFF2-40B4-BE49-F238E27FC236}">
                <a16:creationId xmlns:a16="http://schemas.microsoft.com/office/drawing/2014/main" id="{A3831F3C-F18A-46CA-58EB-A35DDEEF585F}"/>
              </a:ext>
            </a:extLst>
          </p:cNvPr>
          <p:cNvGrpSpPr/>
          <p:nvPr/>
        </p:nvGrpSpPr>
        <p:grpSpPr>
          <a:xfrm>
            <a:off x="83236" y="2120445"/>
            <a:ext cx="8240595" cy="4468224"/>
            <a:chOff x="83236" y="2120445"/>
            <a:chExt cx="8240595" cy="4468224"/>
          </a:xfrm>
        </p:grpSpPr>
        <p:pic>
          <p:nvPicPr>
            <p:cNvPr id="5" name="圖片 4">
              <a:extLst>
                <a:ext uri="{FF2B5EF4-FFF2-40B4-BE49-F238E27FC236}">
                  <a16:creationId xmlns:a16="http://schemas.microsoft.com/office/drawing/2014/main" id="{4D92C0D3-2C28-627E-38DE-4BD155FA0500}"/>
                </a:ext>
              </a:extLst>
            </p:cNvPr>
            <p:cNvPicPr>
              <a:picLocks noChangeAspect="1"/>
            </p:cNvPicPr>
            <p:nvPr/>
          </p:nvPicPr>
          <p:blipFill>
            <a:blip r:embed="rId4"/>
            <a:stretch>
              <a:fillRect/>
            </a:stretch>
          </p:blipFill>
          <p:spPr>
            <a:xfrm>
              <a:off x="154888" y="2290833"/>
              <a:ext cx="4183922" cy="4029996"/>
            </a:xfrm>
            <a:prstGeom prst="rect">
              <a:avLst/>
            </a:prstGeom>
          </p:spPr>
        </p:pic>
        <p:pic>
          <p:nvPicPr>
            <p:cNvPr id="15" name="圖片 14">
              <a:extLst>
                <a:ext uri="{FF2B5EF4-FFF2-40B4-BE49-F238E27FC236}">
                  <a16:creationId xmlns:a16="http://schemas.microsoft.com/office/drawing/2014/main" id="{52DC5E2F-D6DD-95C7-6B3A-712F281BC33A}"/>
                </a:ext>
              </a:extLst>
            </p:cNvPr>
            <p:cNvPicPr>
              <a:picLocks noChangeAspect="1"/>
            </p:cNvPicPr>
            <p:nvPr/>
          </p:nvPicPr>
          <p:blipFill>
            <a:blip r:embed="rId5">
              <a:alphaModFix amt="70000"/>
            </a:blip>
            <a:stretch>
              <a:fillRect/>
            </a:stretch>
          </p:blipFill>
          <p:spPr>
            <a:xfrm>
              <a:off x="3649320" y="2120445"/>
              <a:ext cx="4674511" cy="4468224"/>
            </a:xfrm>
            <a:prstGeom prst="rect">
              <a:avLst/>
            </a:prstGeom>
          </p:spPr>
        </p:pic>
        <p:grpSp>
          <p:nvGrpSpPr>
            <p:cNvPr id="25" name="群組 24">
              <a:extLst>
                <a:ext uri="{FF2B5EF4-FFF2-40B4-BE49-F238E27FC236}">
                  <a16:creationId xmlns:a16="http://schemas.microsoft.com/office/drawing/2014/main" id="{3BB92CBF-5389-D3A1-4C0B-986C472B49BE}"/>
                </a:ext>
              </a:extLst>
            </p:cNvPr>
            <p:cNvGrpSpPr/>
            <p:nvPr/>
          </p:nvGrpSpPr>
          <p:grpSpPr>
            <a:xfrm>
              <a:off x="83236" y="2819546"/>
              <a:ext cx="8099873" cy="2685456"/>
              <a:chOff x="70426" y="3350109"/>
              <a:chExt cx="8099873" cy="2033852"/>
            </a:xfrm>
          </p:grpSpPr>
          <p:cxnSp>
            <p:nvCxnSpPr>
              <p:cNvPr id="19" name="直線接點 18">
                <a:extLst>
                  <a:ext uri="{FF2B5EF4-FFF2-40B4-BE49-F238E27FC236}">
                    <a16:creationId xmlns:a16="http://schemas.microsoft.com/office/drawing/2014/main" id="{610D2766-B67B-B60A-B6B8-279A770374F1}"/>
                  </a:ext>
                </a:extLst>
              </p:cNvPr>
              <p:cNvCxnSpPr>
                <a:cxnSpLocks/>
              </p:cNvCxnSpPr>
              <p:nvPr/>
            </p:nvCxnSpPr>
            <p:spPr bwMode="auto">
              <a:xfrm>
                <a:off x="248869" y="3350109"/>
                <a:ext cx="7811366"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7A8278D1-E9AB-0278-6794-EEB697CAA3D4}"/>
                  </a:ext>
                </a:extLst>
              </p:cNvPr>
              <p:cNvCxnSpPr>
                <a:cxnSpLocks/>
              </p:cNvCxnSpPr>
              <p:nvPr/>
            </p:nvCxnSpPr>
            <p:spPr bwMode="auto">
              <a:xfrm>
                <a:off x="248869" y="3678422"/>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線接點 20">
                <a:extLst>
                  <a:ext uri="{FF2B5EF4-FFF2-40B4-BE49-F238E27FC236}">
                    <a16:creationId xmlns:a16="http://schemas.microsoft.com/office/drawing/2014/main" id="{18D19DA0-58D8-E3B4-2D25-38AD417A1315}"/>
                  </a:ext>
                </a:extLst>
              </p:cNvPr>
              <p:cNvCxnSpPr>
                <a:cxnSpLocks/>
              </p:cNvCxnSpPr>
              <p:nvPr/>
            </p:nvCxnSpPr>
            <p:spPr bwMode="auto">
              <a:xfrm>
                <a:off x="232461" y="4035029"/>
                <a:ext cx="7937838"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1EFFE9F1-CA05-DA7D-AF08-3DE12AF60371}"/>
                  </a:ext>
                </a:extLst>
              </p:cNvPr>
              <p:cNvCxnSpPr>
                <a:cxnSpLocks/>
              </p:cNvCxnSpPr>
              <p:nvPr/>
            </p:nvCxnSpPr>
            <p:spPr bwMode="auto">
              <a:xfrm>
                <a:off x="248869" y="434096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直線接點 22">
                <a:extLst>
                  <a:ext uri="{FF2B5EF4-FFF2-40B4-BE49-F238E27FC236}">
                    <a16:creationId xmlns:a16="http://schemas.microsoft.com/office/drawing/2014/main" id="{795B013F-1FC5-EFAC-4128-928A1C2E9674}"/>
                  </a:ext>
                </a:extLst>
              </p:cNvPr>
              <p:cNvCxnSpPr>
                <a:cxnSpLocks/>
              </p:cNvCxnSpPr>
              <p:nvPr/>
            </p:nvCxnSpPr>
            <p:spPr bwMode="auto">
              <a:xfrm>
                <a:off x="193859" y="4697318"/>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06458C11-B498-0A46-DCA6-F806AF9D381F}"/>
                  </a:ext>
                </a:extLst>
              </p:cNvPr>
              <p:cNvCxnSpPr>
                <a:cxnSpLocks/>
              </p:cNvCxnSpPr>
              <p:nvPr/>
            </p:nvCxnSpPr>
            <p:spPr bwMode="auto">
              <a:xfrm>
                <a:off x="138851" y="5383961"/>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直線接點 17">
                <a:extLst>
                  <a:ext uri="{FF2B5EF4-FFF2-40B4-BE49-F238E27FC236}">
                    <a16:creationId xmlns:a16="http://schemas.microsoft.com/office/drawing/2014/main" id="{21628E14-E02B-017B-E5A7-A486454D0E10}"/>
                  </a:ext>
                </a:extLst>
              </p:cNvPr>
              <p:cNvCxnSpPr>
                <a:cxnSpLocks/>
              </p:cNvCxnSpPr>
              <p:nvPr/>
            </p:nvCxnSpPr>
            <p:spPr bwMode="auto">
              <a:xfrm>
                <a:off x="70426" y="5040350"/>
                <a:ext cx="7921383" cy="0"/>
              </a:xfrm>
              <a:prstGeom prst="line">
                <a:avLst/>
              </a:prstGeom>
              <a:ln w="19050">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graphicFrame>
        <p:nvGraphicFramePr>
          <p:cNvPr id="26" name="表格 25">
            <a:extLst>
              <a:ext uri="{FF2B5EF4-FFF2-40B4-BE49-F238E27FC236}">
                <a16:creationId xmlns:a16="http://schemas.microsoft.com/office/drawing/2014/main" id="{9070F152-0376-B3F2-CEB5-8E0DD34F5DB3}"/>
              </a:ext>
            </a:extLst>
          </p:cNvPr>
          <p:cNvGraphicFramePr>
            <a:graphicFrameLocks noGrp="1"/>
          </p:cNvGraphicFramePr>
          <p:nvPr>
            <p:extLst>
              <p:ext uri="{D42A27DB-BD31-4B8C-83A1-F6EECF244321}">
                <p14:modId xmlns:p14="http://schemas.microsoft.com/office/powerpoint/2010/main" val="2855597517"/>
              </p:ext>
            </p:extLst>
          </p:nvPr>
        </p:nvGraphicFramePr>
        <p:xfrm>
          <a:off x="8848185" y="3020458"/>
          <a:ext cx="2916897" cy="1849120"/>
        </p:xfrm>
        <a:graphic>
          <a:graphicData uri="http://schemas.openxmlformats.org/drawingml/2006/table">
            <a:tbl>
              <a:tblPr firstRow="1" bandRow="1">
                <a:tableStyleId>{E929F9F4-4A8F-4326-A1B4-22849713DDAB}</a:tableStyleId>
              </a:tblPr>
              <a:tblGrid>
                <a:gridCol w="1050290">
                  <a:extLst>
                    <a:ext uri="{9D8B030D-6E8A-4147-A177-3AD203B41FA5}">
                      <a16:colId xmlns:a16="http://schemas.microsoft.com/office/drawing/2014/main" val="1980969074"/>
                    </a:ext>
                  </a:extLst>
                </a:gridCol>
                <a:gridCol w="871855">
                  <a:extLst>
                    <a:ext uri="{9D8B030D-6E8A-4147-A177-3AD203B41FA5}">
                      <a16:colId xmlns:a16="http://schemas.microsoft.com/office/drawing/2014/main" val="1224993307"/>
                    </a:ext>
                  </a:extLst>
                </a:gridCol>
                <a:gridCol w="994752">
                  <a:extLst>
                    <a:ext uri="{9D8B030D-6E8A-4147-A177-3AD203B41FA5}">
                      <a16:colId xmlns:a16="http://schemas.microsoft.com/office/drawing/2014/main" val="1728543872"/>
                    </a:ext>
                  </a:extLst>
                </a:gridCol>
              </a:tblGrid>
              <a:tr h="326015">
                <a:tc>
                  <a:txBody>
                    <a:bodyPr/>
                    <a:lstStyle/>
                    <a:p>
                      <a:r>
                        <a:rPr lang="en-US" altLang="zh-TW" dirty="0"/>
                        <a:t>INDEX</a:t>
                      </a:r>
                      <a:endParaRPr lang="zh-TW" altLang="en-US" dirty="0"/>
                    </a:p>
                  </a:txBody>
                  <a:tcPr/>
                </a:tc>
                <a:tc>
                  <a:txBody>
                    <a:bodyPr/>
                    <a:lstStyle/>
                    <a:p>
                      <a:r>
                        <a:rPr lang="en-US" altLang="zh-TW" sz="1800" b="0" kern="1200" dirty="0">
                          <a:solidFill>
                            <a:schemeClr val="lt1"/>
                          </a:solidFill>
                          <a:effectLst/>
                        </a:rPr>
                        <a:t>train</a:t>
                      </a:r>
                      <a:endParaRPr lang="zh-TW" altLang="en-US" dirty="0"/>
                    </a:p>
                  </a:txBody>
                  <a:tcPr/>
                </a:tc>
                <a:tc>
                  <a:txBody>
                    <a:bodyPr/>
                    <a:lstStyle/>
                    <a:p>
                      <a:r>
                        <a:rPr lang="en-US" altLang="zh-TW" sz="1800" b="0" kern="1200" dirty="0">
                          <a:solidFill>
                            <a:schemeClr val="lt1"/>
                          </a:solidFill>
                          <a:effectLst/>
                        </a:rPr>
                        <a:t>test</a:t>
                      </a:r>
                      <a:endParaRPr lang="zh-TW" altLang="en-US" dirty="0"/>
                    </a:p>
                  </a:txBody>
                  <a:tcPr/>
                </a:tc>
                <a:extLst>
                  <a:ext uri="{0D108BD9-81ED-4DB2-BD59-A6C34878D82A}">
                    <a16:rowId xmlns:a16="http://schemas.microsoft.com/office/drawing/2014/main" val="2352815255"/>
                  </a:ext>
                </a:extLst>
              </a:tr>
              <a:tr h="370840">
                <a:tc>
                  <a:txBody>
                    <a:bodyPr/>
                    <a:lstStyle/>
                    <a:p>
                      <a:r>
                        <a:rPr lang="en-US" altLang="zh-TW" sz="1800" b="0" kern="1200" dirty="0">
                          <a:solidFill>
                            <a:schemeClr val="lt1"/>
                          </a:solidFill>
                          <a:effectLst/>
                        </a:rPr>
                        <a:t>MAPE</a:t>
                      </a:r>
                      <a:endParaRPr lang="zh-TW" altLang="en-US" dirty="0"/>
                    </a:p>
                  </a:txBody>
                  <a:tcPr/>
                </a:tc>
                <a:tc>
                  <a:txBody>
                    <a:bodyPr/>
                    <a:lstStyle/>
                    <a:p>
                      <a:r>
                        <a:rPr lang="en-US" altLang="zh-TW" sz="1800" b="0" kern="1200" dirty="0">
                          <a:solidFill>
                            <a:schemeClr val="lt1"/>
                          </a:solidFill>
                          <a:effectLst/>
                        </a:rPr>
                        <a:t>0.9953</a:t>
                      </a:r>
                      <a:endParaRPr lang="zh-TW" altLang="en-US" dirty="0"/>
                    </a:p>
                  </a:txBody>
                  <a:tcPr/>
                </a:tc>
                <a:tc>
                  <a:txBody>
                    <a:bodyPr/>
                    <a:lstStyle/>
                    <a:p>
                      <a:r>
                        <a:rPr lang="en-US" altLang="zh-TW" dirty="0"/>
                        <a:t>2.5307</a:t>
                      </a:r>
                      <a:endParaRPr lang="zh-TW" altLang="en-US" dirty="0"/>
                    </a:p>
                  </a:txBody>
                  <a:tcPr/>
                </a:tc>
                <a:extLst>
                  <a:ext uri="{0D108BD9-81ED-4DB2-BD59-A6C34878D82A}">
                    <a16:rowId xmlns:a16="http://schemas.microsoft.com/office/drawing/2014/main" val="907425430"/>
                  </a:ext>
                </a:extLst>
              </a:tr>
              <a:tr h="370840">
                <a:tc>
                  <a:txBody>
                    <a:bodyPr/>
                    <a:lstStyle/>
                    <a:p>
                      <a:r>
                        <a:rPr lang="en-US" altLang="zh-TW" sz="1800" b="0" kern="1200" dirty="0">
                          <a:solidFill>
                            <a:schemeClr val="lt1"/>
                          </a:solidFill>
                          <a:effectLst/>
                        </a:rPr>
                        <a:t>MSE</a:t>
                      </a:r>
                      <a:endParaRPr lang="zh-TW" altLang="en-US" dirty="0"/>
                    </a:p>
                  </a:txBody>
                  <a:tcPr/>
                </a:tc>
                <a:tc>
                  <a:txBody>
                    <a:bodyPr/>
                    <a:lstStyle/>
                    <a:p>
                      <a:r>
                        <a:rPr lang="en-US" altLang="zh-TW" sz="1800" b="0" kern="1200" dirty="0">
                          <a:solidFill>
                            <a:schemeClr val="lt1"/>
                          </a:solidFill>
                          <a:effectLst/>
                        </a:rPr>
                        <a:t>0.0177</a:t>
                      </a:r>
                      <a:endParaRPr lang="zh-TW" altLang="en-US" dirty="0"/>
                    </a:p>
                  </a:txBody>
                  <a:tcPr/>
                </a:tc>
                <a:tc>
                  <a:txBody>
                    <a:bodyPr/>
                    <a:lstStyle/>
                    <a:p>
                      <a:r>
                        <a:rPr lang="en-US" altLang="zh-TW" sz="1800" b="0" kern="1200" dirty="0">
                          <a:solidFill>
                            <a:schemeClr val="lt1"/>
                          </a:solidFill>
                          <a:effectLst/>
                        </a:rPr>
                        <a:t>0.2065</a:t>
                      </a:r>
                      <a:endParaRPr lang="zh-TW" altLang="en-US" dirty="0"/>
                    </a:p>
                  </a:txBody>
                  <a:tcPr/>
                </a:tc>
                <a:extLst>
                  <a:ext uri="{0D108BD9-81ED-4DB2-BD59-A6C34878D82A}">
                    <a16:rowId xmlns:a16="http://schemas.microsoft.com/office/drawing/2014/main" val="2283759297"/>
                  </a:ext>
                </a:extLst>
              </a:tr>
              <a:tr h="370840">
                <a:tc>
                  <a:txBody>
                    <a:bodyPr/>
                    <a:lstStyle/>
                    <a:p>
                      <a:r>
                        <a:rPr lang="en-US" altLang="zh-TW" sz="1800" b="0" kern="1200" dirty="0">
                          <a:solidFill>
                            <a:schemeClr val="lt1"/>
                          </a:solidFill>
                          <a:effectLst/>
                        </a:rPr>
                        <a:t>RMSE</a:t>
                      </a:r>
                      <a:endParaRPr lang="zh-TW" altLang="en-US" dirty="0"/>
                    </a:p>
                  </a:txBody>
                  <a:tcPr/>
                </a:tc>
                <a:tc>
                  <a:txBody>
                    <a:bodyPr/>
                    <a:lstStyle/>
                    <a:p>
                      <a:r>
                        <a:rPr lang="en-US" altLang="zh-TW" sz="1800" b="0" kern="1200" dirty="0">
                          <a:solidFill>
                            <a:schemeClr val="lt1"/>
                          </a:solidFill>
                          <a:effectLst/>
                        </a:rPr>
                        <a:t>0.1330</a:t>
                      </a:r>
                      <a:endParaRPr lang="zh-TW" altLang="en-US" dirty="0"/>
                    </a:p>
                  </a:txBody>
                  <a:tcPr/>
                </a:tc>
                <a:tc>
                  <a:txBody>
                    <a:bodyPr/>
                    <a:lstStyle/>
                    <a:p>
                      <a:r>
                        <a:rPr lang="en-US" altLang="zh-TW" sz="1800" b="0" kern="1200" dirty="0">
                          <a:solidFill>
                            <a:schemeClr val="lt1"/>
                          </a:solidFill>
                          <a:effectLst/>
                        </a:rPr>
                        <a:t>0.4544</a:t>
                      </a:r>
                      <a:endParaRPr lang="zh-TW" altLang="en-US" dirty="0"/>
                    </a:p>
                  </a:txBody>
                  <a:tcPr/>
                </a:tc>
                <a:extLst>
                  <a:ext uri="{0D108BD9-81ED-4DB2-BD59-A6C34878D82A}">
                    <a16:rowId xmlns:a16="http://schemas.microsoft.com/office/drawing/2014/main" val="4256950967"/>
                  </a:ext>
                </a:extLst>
              </a:tr>
              <a:tr h="370840">
                <a:tc>
                  <a:txBody>
                    <a:bodyPr/>
                    <a:lstStyle/>
                    <a:p>
                      <a:r>
                        <a:rPr lang="en-US" altLang="zh-TW" sz="1800" b="0" kern="1200" dirty="0">
                          <a:solidFill>
                            <a:schemeClr val="lt1"/>
                          </a:solidFill>
                          <a:effectLst/>
                        </a:rPr>
                        <a:t>adjust r2</a:t>
                      </a:r>
                      <a:endParaRPr lang="zh-TW" altLang="en-US" dirty="0"/>
                    </a:p>
                  </a:txBody>
                  <a:tcPr/>
                </a:tc>
                <a:tc>
                  <a:txBody>
                    <a:bodyPr/>
                    <a:lstStyle/>
                    <a:p>
                      <a:r>
                        <a:rPr lang="en-US" altLang="zh-TW" sz="1800" b="0" kern="1200" dirty="0">
                          <a:solidFill>
                            <a:schemeClr val="lt1"/>
                          </a:solidFill>
                          <a:effectLst/>
                        </a:rPr>
                        <a:t>0.8161</a:t>
                      </a:r>
                      <a:endParaRPr lang="zh-TW" altLang="en-US" dirty="0"/>
                    </a:p>
                  </a:txBody>
                  <a:tcPr/>
                </a:tc>
                <a:tc>
                  <a:txBody>
                    <a:bodyPr/>
                    <a:lstStyle/>
                    <a:p>
                      <a:r>
                        <a:rPr lang="en-US" altLang="zh-TW" sz="1800" b="0" kern="1200" dirty="0">
                          <a:solidFill>
                            <a:schemeClr val="lt1"/>
                          </a:solidFill>
                          <a:effectLst/>
                        </a:rPr>
                        <a:t>-6.0009</a:t>
                      </a:r>
                      <a:endParaRPr lang="zh-TW" altLang="en-US" dirty="0"/>
                    </a:p>
                  </a:txBody>
                  <a:tcPr/>
                </a:tc>
                <a:extLst>
                  <a:ext uri="{0D108BD9-81ED-4DB2-BD59-A6C34878D82A}">
                    <a16:rowId xmlns:a16="http://schemas.microsoft.com/office/drawing/2014/main" val="167411400"/>
                  </a:ext>
                </a:extLst>
              </a:tr>
            </a:tbl>
          </a:graphicData>
        </a:graphic>
      </p:graphicFrame>
      <p:sp>
        <p:nvSpPr>
          <p:cNvPr id="27" name="文字方塊 26">
            <a:extLst>
              <a:ext uri="{FF2B5EF4-FFF2-40B4-BE49-F238E27FC236}">
                <a16:creationId xmlns:a16="http://schemas.microsoft.com/office/drawing/2014/main" id="{D736AF3E-3BD3-D691-53A5-7EFF1276463E}"/>
              </a:ext>
            </a:extLst>
          </p:cNvPr>
          <p:cNvSpPr txBox="1"/>
          <p:nvPr/>
        </p:nvSpPr>
        <p:spPr>
          <a:xfrm>
            <a:off x="872562" y="1346589"/>
            <a:ext cx="7297737" cy="400110"/>
          </a:xfrm>
          <a:prstGeom prst="rect">
            <a:avLst/>
          </a:prstGeom>
          <a:noFill/>
        </p:spPr>
        <p:txBody>
          <a:bodyPr wrap="square" rtlCol="0">
            <a:spAutoFit/>
          </a:bodyPr>
          <a:lstStyle/>
          <a:p>
            <a:r>
              <a:rPr lang="en-US" altLang="zh-TW" sz="2000" b="1" dirty="0">
                <a:latin typeface="+mn-lt"/>
                <a:cs typeface="Times New Roman" panose="02020603050405020304" pitchFamily="18" charset="0"/>
              </a:rPr>
              <a:t>Data shape: [728, 410], Training [582, 410], Testing [146, 410]</a:t>
            </a:r>
          </a:p>
        </p:txBody>
      </p:sp>
    </p:spTree>
    <p:extLst>
      <p:ext uri="{BB962C8B-B14F-4D97-AF65-F5344CB8AC3E}">
        <p14:creationId xmlns:p14="http://schemas.microsoft.com/office/powerpoint/2010/main" val="3572326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81</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圖片 2">
            <a:extLst>
              <a:ext uri="{FF2B5EF4-FFF2-40B4-BE49-F238E27FC236}">
                <a16:creationId xmlns:a16="http://schemas.microsoft.com/office/drawing/2014/main" id="{F1E25C2C-26D7-56AF-F5C8-9BFB43E917EF}"/>
              </a:ext>
            </a:extLst>
          </p:cNvPr>
          <p:cNvPicPr>
            <a:picLocks noChangeAspect="1"/>
          </p:cNvPicPr>
          <p:nvPr/>
        </p:nvPicPr>
        <p:blipFill>
          <a:blip r:embed="rId3"/>
          <a:stretch>
            <a:fillRect/>
          </a:stretch>
        </p:blipFill>
        <p:spPr>
          <a:xfrm>
            <a:off x="595312" y="681037"/>
            <a:ext cx="11001375" cy="5495925"/>
          </a:xfrm>
          <a:prstGeom prst="rect">
            <a:avLst/>
          </a:prstGeom>
        </p:spPr>
      </p:pic>
      <p:pic>
        <p:nvPicPr>
          <p:cNvPr id="8" name="圖片 7">
            <a:extLst>
              <a:ext uri="{FF2B5EF4-FFF2-40B4-BE49-F238E27FC236}">
                <a16:creationId xmlns:a16="http://schemas.microsoft.com/office/drawing/2014/main" id="{0F4E05B0-E2AF-7910-321E-83999F87347B}"/>
              </a:ext>
            </a:extLst>
          </p:cNvPr>
          <p:cNvPicPr>
            <a:picLocks noChangeAspect="1"/>
          </p:cNvPicPr>
          <p:nvPr/>
        </p:nvPicPr>
        <p:blipFill>
          <a:blip r:embed="rId4"/>
          <a:stretch>
            <a:fillRect/>
          </a:stretch>
        </p:blipFill>
        <p:spPr>
          <a:xfrm>
            <a:off x="842962" y="652462"/>
            <a:ext cx="10506075" cy="5553075"/>
          </a:xfrm>
          <a:prstGeom prst="rect">
            <a:avLst/>
          </a:prstGeom>
        </p:spPr>
      </p:pic>
    </p:spTree>
    <p:extLst>
      <p:ext uri="{BB962C8B-B14F-4D97-AF65-F5344CB8AC3E}">
        <p14:creationId xmlns:p14="http://schemas.microsoft.com/office/powerpoint/2010/main" val="3750578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7">
            <a:extLst>
              <a:ext uri="{FF2B5EF4-FFF2-40B4-BE49-F238E27FC236}">
                <a16:creationId xmlns:a16="http://schemas.microsoft.com/office/drawing/2014/main" id="{3FBF0654-CFBB-40A2-BE12-247E4162C450}"/>
              </a:ext>
            </a:extLst>
          </p:cNvPr>
          <p:cNvSpPr>
            <a:spLocks noChangeArrowheads="1"/>
          </p:cNvSpPr>
          <p:nvPr/>
        </p:nvSpPr>
        <p:spPr bwMode="auto">
          <a:xfrm>
            <a:off x="0" y="-23812"/>
            <a:ext cx="12192000" cy="6881812"/>
          </a:xfrm>
          <a:prstGeom prst="rect">
            <a:avLst/>
          </a:prstGeom>
          <a:solidFill>
            <a:schemeClr val="bg1"/>
          </a:solidFill>
          <a:ln w="28575">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rgbClr val="FFFFFF"/>
                </a:solidFill>
                <a:latin typeface="宋体" panose="02010600030101010101" pitchFamily="2" charset="-122"/>
                <a:sym typeface="宋体" panose="02010600030101010101" pitchFamily="2" charset="-122"/>
              </a:rPr>
              <a:t> </a:t>
            </a:r>
            <a:endParaRPr lang="zh-CN" altLang="zh-CN" sz="1800">
              <a:solidFill>
                <a:srgbClr val="FFFFFF"/>
              </a:solidFill>
              <a:latin typeface="宋体" panose="02010600030101010101" pitchFamily="2" charset="-122"/>
              <a:sym typeface="宋体" panose="02010600030101010101" pitchFamily="2" charset="-122"/>
            </a:endParaRPr>
          </a:p>
        </p:txBody>
      </p:sp>
      <p:sp>
        <p:nvSpPr>
          <p:cNvPr id="35842" name="!!Oval 5">
            <a:extLst>
              <a:ext uri="{FF2B5EF4-FFF2-40B4-BE49-F238E27FC236}">
                <a16:creationId xmlns:a16="http://schemas.microsoft.com/office/drawing/2014/main" id="{73F7E1AD-32E8-490C-BD85-B7B0D2E03F4F}"/>
              </a:ext>
            </a:extLst>
          </p:cNvPr>
          <p:cNvSpPr>
            <a:spLocks noChangeArrowheads="1"/>
          </p:cNvSpPr>
          <p:nvPr/>
        </p:nvSpPr>
        <p:spPr bwMode="auto">
          <a:xfrm>
            <a:off x="703263" y="34925"/>
            <a:ext cx="11488737" cy="889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7" name="!!Oval 5">
            <a:extLst>
              <a:ext uri="{FF2B5EF4-FFF2-40B4-BE49-F238E27FC236}">
                <a16:creationId xmlns:a16="http://schemas.microsoft.com/office/drawing/2014/main" id="{5C84D538-1744-490D-B1E4-1AA6045F9285}"/>
              </a:ext>
            </a:extLst>
          </p:cNvPr>
          <p:cNvSpPr>
            <a:spLocks noChangeArrowheads="1"/>
          </p:cNvSpPr>
          <p:nvPr/>
        </p:nvSpPr>
        <p:spPr bwMode="auto">
          <a:xfrm>
            <a:off x="0" y="6742113"/>
            <a:ext cx="11688763" cy="9683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8" name="!!Oval 5">
            <a:extLst>
              <a:ext uri="{FF2B5EF4-FFF2-40B4-BE49-F238E27FC236}">
                <a16:creationId xmlns:a16="http://schemas.microsoft.com/office/drawing/2014/main" id="{4A6451D3-3862-445C-9687-155F712AC91F}"/>
              </a:ext>
            </a:extLst>
          </p:cNvPr>
          <p:cNvSpPr>
            <a:spLocks noChangeArrowheads="1"/>
          </p:cNvSpPr>
          <p:nvPr/>
        </p:nvSpPr>
        <p:spPr bwMode="auto">
          <a:xfrm rot="5400000">
            <a:off x="8912226" y="3144837"/>
            <a:ext cx="6381750" cy="92075"/>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35849" name="!!Oval 5">
            <a:extLst>
              <a:ext uri="{FF2B5EF4-FFF2-40B4-BE49-F238E27FC236}">
                <a16:creationId xmlns:a16="http://schemas.microsoft.com/office/drawing/2014/main" id="{F27E94F2-CB62-448B-81E9-01A214D41A5F}"/>
              </a:ext>
            </a:extLst>
          </p:cNvPr>
          <p:cNvSpPr>
            <a:spLocks noChangeArrowheads="1"/>
          </p:cNvSpPr>
          <p:nvPr/>
        </p:nvSpPr>
        <p:spPr bwMode="auto">
          <a:xfrm rot="5400000">
            <a:off x="-3071018" y="3663156"/>
            <a:ext cx="6299200" cy="90487"/>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矩形: 圓角 18">
            <a:extLst>
              <a:ext uri="{FF2B5EF4-FFF2-40B4-BE49-F238E27FC236}">
                <a16:creationId xmlns:a16="http://schemas.microsoft.com/office/drawing/2014/main" id="{38F22983-121B-4C94-B490-B7C6EE062877}"/>
              </a:ext>
            </a:extLst>
          </p:cNvPr>
          <p:cNvSpPr/>
          <p:nvPr/>
        </p:nvSpPr>
        <p:spPr bwMode="auto">
          <a:xfrm>
            <a:off x="624568" y="33678"/>
            <a:ext cx="4027488" cy="488950"/>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eaLnBrk="1" hangingPunct="1"/>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Appendix</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圓角 1">
            <a:extLst>
              <a:ext uri="{FF2B5EF4-FFF2-40B4-BE49-F238E27FC236}">
                <a16:creationId xmlns:a16="http://schemas.microsoft.com/office/drawing/2014/main" id="{F44303D1-403F-41FE-B03B-66D2915387B9}"/>
              </a:ext>
            </a:extLst>
          </p:cNvPr>
          <p:cNvSpPr/>
          <p:nvPr/>
        </p:nvSpPr>
        <p:spPr bwMode="auto">
          <a:xfrm>
            <a:off x="43089" y="37870"/>
            <a:ext cx="498475" cy="490197"/>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TW"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p>
        </p:txBody>
      </p:sp>
      <p:sp>
        <p:nvSpPr>
          <p:cNvPr id="35843" name="!!Oval 5">
            <a:extLst>
              <a:ext uri="{FF2B5EF4-FFF2-40B4-BE49-F238E27FC236}">
                <a16:creationId xmlns:a16="http://schemas.microsoft.com/office/drawing/2014/main" id="{C9B40488-1EC2-4D52-9CA1-53ECC3522881}"/>
              </a:ext>
            </a:extLst>
          </p:cNvPr>
          <p:cNvSpPr>
            <a:spLocks noChangeArrowheads="1"/>
          </p:cNvSpPr>
          <p:nvPr/>
        </p:nvSpPr>
        <p:spPr bwMode="auto">
          <a:xfrm>
            <a:off x="11744325" y="6432550"/>
            <a:ext cx="406400" cy="406400"/>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p>
        </p:txBody>
      </p:sp>
      <p:sp>
        <p:nvSpPr>
          <p:cNvPr id="35844" name="矩形 4">
            <a:extLst>
              <a:ext uri="{FF2B5EF4-FFF2-40B4-BE49-F238E27FC236}">
                <a16:creationId xmlns:a16="http://schemas.microsoft.com/office/drawing/2014/main" id="{ABE19EC6-BF1E-4BFA-961C-7D8DB452CC45}"/>
              </a:ext>
            </a:extLst>
          </p:cNvPr>
          <p:cNvSpPr>
            <a:spLocks noChangeArrowheads="1"/>
          </p:cNvSpPr>
          <p:nvPr/>
        </p:nvSpPr>
        <p:spPr bwMode="auto">
          <a:xfrm>
            <a:off x="11779250" y="643413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fld id="{F61AAA5A-DF95-4AFC-AD36-D31D48AE968D}" type="slidenum">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pPr algn="ctr" eaLnBrk="1" hangingPunct="1">
                <a:lnSpc>
                  <a:spcPct val="100000"/>
                </a:lnSpc>
                <a:spcBef>
                  <a:spcPct val="0"/>
                </a:spcBef>
                <a:buFont typeface="Arial" panose="020B0604020202020204" pitchFamily="34" charset="0"/>
                <a:buNone/>
              </a:pPr>
              <a:t>82</a:t>
            </a:fld>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圖片 2">
            <a:extLst>
              <a:ext uri="{FF2B5EF4-FFF2-40B4-BE49-F238E27FC236}">
                <a16:creationId xmlns:a16="http://schemas.microsoft.com/office/drawing/2014/main" id="{F1E25C2C-26D7-56AF-F5C8-9BFB43E917EF}"/>
              </a:ext>
            </a:extLst>
          </p:cNvPr>
          <p:cNvPicPr>
            <a:picLocks noChangeAspect="1"/>
          </p:cNvPicPr>
          <p:nvPr/>
        </p:nvPicPr>
        <p:blipFill>
          <a:blip r:embed="rId3"/>
          <a:stretch>
            <a:fillRect/>
          </a:stretch>
        </p:blipFill>
        <p:spPr>
          <a:xfrm>
            <a:off x="777875" y="685006"/>
            <a:ext cx="11001375" cy="5495925"/>
          </a:xfrm>
          <a:prstGeom prst="rect">
            <a:avLst/>
          </a:prstGeom>
        </p:spPr>
      </p:pic>
    </p:spTree>
    <p:extLst>
      <p:ext uri="{BB962C8B-B14F-4D97-AF65-F5344CB8AC3E}">
        <p14:creationId xmlns:p14="http://schemas.microsoft.com/office/powerpoint/2010/main" val="422372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a:extLst>
              <a:ext uri="{FF2B5EF4-FFF2-40B4-BE49-F238E27FC236}">
                <a16:creationId xmlns:a16="http://schemas.microsoft.com/office/drawing/2014/main" id="{246C01BE-43BF-4EEF-ADDF-BFB7B6512A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38288"/>
            <a:ext cx="12192000" cy="66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6">
            <a:extLst>
              <a:ext uri="{FF2B5EF4-FFF2-40B4-BE49-F238E27FC236}">
                <a16:creationId xmlns:a16="http://schemas.microsoft.com/office/drawing/2014/main" id="{E4E247A4-0C10-4368-B6E1-2830E27BCFB3}"/>
              </a:ext>
            </a:extLst>
          </p:cNvPr>
          <p:cNvSpPr>
            <a:spLocks noChangeArrowheads="1"/>
          </p:cNvSpPr>
          <p:nvPr/>
        </p:nvSpPr>
        <p:spPr bwMode="auto">
          <a:xfrm>
            <a:off x="1803400" y="1195388"/>
            <a:ext cx="2557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Outline</a:t>
            </a:r>
            <a:endParaRPr lang="zh-CN" altLang="en-US" sz="1800">
              <a:latin typeface="Arial" panose="020B0604020202020204" pitchFamily="34" charset="0"/>
            </a:endParaRPr>
          </a:p>
        </p:txBody>
      </p:sp>
      <p:sp>
        <p:nvSpPr>
          <p:cNvPr id="5124" name="!!矩形 5">
            <a:extLst>
              <a:ext uri="{FF2B5EF4-FFF2-40B4-BE49-F238E27FC236}">
                <a16:creationId xmlns:a16="http://schemas.microsoft.com/office/drawing/2014/main" id="{2052154C-8483-460E-8BED-ECAAF9B3781E}"/>
              </a:ext>
            </a:extLst>
          </p:cNvPr>
          <p:cNvSpPr>
            <a:spLocks noChangeArrowheads="1"/>
          </p:cNvSpPr>
          <p:nvPr/>
        </p:nvSpPr>
        <p:spPr bwMode="auto">
          <a:xfrm>
            <a:off x="1182688" y="441325"/>
            <a:ext cx="215900" cy="1825625"/>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5" name="!!矩形 6">
            <a:extLst>
              <a:ext uri="{FF2B5EF4-FFF2-40B4-BE49-F238E27FC236}">
                <a16:creationId xmlns:a16="http://schemas.microsoft.com/office/drawing/2014/main" id="{5A5DC82F-1649-45DD-A234-D550EA85C6F3}"/>
              </a:ext>
            </a:extLst>
          </p:cNvPr>
          <p:cNvSpPr>
            <a:spLocks noChangeArrowheads="1"/>
          </p:cNvSpPr>
          <p:nvPr/>
        </p:nvSpPr>
        <p:spPr bwMode="auto">
          <a:xfrm>
            <a:off x="1517650" y="1354138"/>
            <a:ext cx="215900" cy="912812"/>
          </a:xfrm>
          <a:prstGeom prst="rect">
            <a:avLst/>
          </a:prstGeom>
          <a:solidFill>
            <a:srgbClr val="1F4E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5126" name="矩形 7">
            <a:extLst>
              <a:ext uri="{FF2B5EF4-FFF2-40B4-BE49-F238E27FC236}">
                <a16:creationId xmlns:a16="http://schemas.microsoft.com/office/drawing/2014/main" id="{90145DC9-CA4D-4222-B34A-72320A5CA1BA}"/>
              </a:ext>
            </a:extLst>
          </p:cNvPr>
          <p:cNvSpPr>
            <a:spLocks noChangeArrowheads="1"/>
          </p:cNvSpPr>
          <p:nvPr/>
        </p:nvSpPr>
        <p:spPr bwMode="auto">
          <a:xfrm>
            <a:off x="5186363" y="1555751"/>
            <a:ext cx="5081587" cy="4372610"/>
          </a:xfrm>
          <a:prstGeom prst="rect">
            <a:avLst/>
          </a:prstGeom>
          <a:solidFill>
            <a:schemeClr val="bg1"/>
          </a:solidFill>
          <a:ln w="28575">
            <a:solidFill>
              <a:srgbClr val="205285"/>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rgbClr val="FFFFFF"/>
                </a:solidFill>
                <a:latin typeface="宋体" panose="02010600030101010101" pitchFamily="2" charset="-122"/>
                <a:sym typeface="宋体" panose="02010600030101010101" pitchFamily="2" charset="-122"/>
              </a:rPr>
              <a:t> </a:t>
            </a: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 name="矩形: 圓角 18">
            <a:extLst>
              <a:ext uri="{FF2B5EF4-FFF2-40B4-BE49-F238E27FC236}">
                <a16:creationId xmlns:a16="http://schemas.microsoft.com/office/drawing/2014/main" id="{6A36CCF9-F811-45F4-94E5-9758A9326640}"/>
              </a:ext>
            </a:extLst>
          </p:cNvPr>
          <p:cNvSpPr/>
          <p:nvPr/>
        </p:nvSpPr>
        <p:spPr bwMode="auto">
          <a:xfrm>
            <a:off x="6473698" y="1788387"/>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Introduction and Motivation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圓角 19">
            <a:extLst>
              <a:ext uri="{FF2B5EF4-FFF2-40B4-BE49-F238E27FC236}">
                <a16:creationId xmlns:a16="http://schemas.microsoft.com/office/drawing/2014/main" id="{5B33BD90-0B33-4891-9BA8-AEAA11C7BB95}"/>
              </a:ext>
            </a:extLst>
          </p:cNvPr>
          <p:cNvSpPr/>
          <p:nvPr/>
        </p:nvSpPr>
        <p:spPr bwMode="auto">
          <a:xfrm>
            <a:off x="5534691" y="1793150"/>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01</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矩形: 圓角 22">
            <a:extLst>
              <a:ext uri="{FF2B5EF4-FFF2-40B4-BE49-F238E27FC236}">
                <a16:creationId xmlns:a16="http://schemas.microsoft.com/office/drawing/2014/main" id="{F5328B1F-1FF0-45C4-949C-0941E5404299}"/>
              </a:ext>
            </a:extLst>
          </p:cNvPr>
          <p:cNvSpPr/>
          <p:nvPr/>
        </p:nvSpPr>
        <p:spPr bwMode="auto">
          <a:xfrm>
            <a:off x="6443189" y="3343093"/>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Modeling Pipeline</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圓角 23">
            <a:extLst>
              <a:ext uri="{FF2B5EF4-FFF2-40B4-BE49-F238E27FC236}">
                <a16:creationId xmlns:a16="http://schemas.microsoft.com/office/drawing/2014/main" id="{34DF45A5-3D11-4816-A6A5-0DC9A1360BF3}"/>
              </a:ext>
            </a:extLst>
          </p:cNvPr>
          <p:cNvSpPr/>
          <p:nvPr/>
        </p:nvSpPr>
        <p:spPr bwMode="auto">
          <a:xfrm>
            <a:off x="5521325" y="3343092"/>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03</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7" name="矩形: 圓角 26">
            <a:extLst>
              <a:ext uri="{FF2B5EF4-FFF2-40B4-BE49-F238E27FC236}">
                <a16:creationId xmlns:a16="http://schemas.microsoft.com/office/drawing/2014/main" id="{E00957F4-AF24-4B8E-A220-3EDA42C2CAC6}"/>
              </a:ext>
            </a:extLst>
          </p:cNvPr>
          <p:cNvSpPr/>
          <p:nvPr/>
        </p:nvSpPr>
        <p:spPr bwMode="auto">
          <a:xfrm>
            <a:off x="6443189" y="4125598"/>
            <a:ext cx="3495673" cy="64770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Experiment Results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圓角 27">
            <a:extLst>
              <a:ext uri="{FF2B5EF4-FFF2-40B4-BE49-F238E27FC236}">
                <a16:creationId xmlns:a16="http://schemas.microsoft.com/office/drawing/2014/main" id="{F83D0D16-A011-4292-8FF5-83DD5BA42206}"/>
              </a:ext>
            </a:extLst>
          </p:cNvPr>
          <p:cNvSpPr/>
          <p:nvPr/>
        </p:nvSpPr>
        <p:spPr bwMode="auto">
          <a:xfrm>
            <a:off x="5521325" y="4116465"/>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04</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圓角 28">
            <a:extLst>
              <a:ext uri="{FF2B5EF4-FFF2-40B4-BE49-F238E27FC236}">
                <a16:creationId xmlns:a16="http://schemas.microsoft.com/office/drawing/2014/main" id="{FF222289-50F5-49F0-85D7-E75348E73EAC}"/>
              </a:ext>
            </a:extLst>
          </p:cNvPr>
          <p:cNvSpPr/>
          <p:nvPr/>
        </p:nvSpPr>
        <p:spPr bwMode="auto">
          <a:xfrm>
            <a:off x="6443189" y="4899644"/>
            <a:ext cx="3495673"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Conclusion and Discussion</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圓角 29">
            <a:extLst>
              <a:ext uri="{FF2B5EF4-FFF2-40B4-BE49-F238E27FC236}">
                <a16:creationId xmlns:a16="http://schemas.microsoft.com/office/drawing/2014/main" id="{2D69B839-B31E-421A-AEE4-B0982E6B9050}"/>
              </a:ext>
            </a:extLst>
          </p:cNvPr>
          <p:cNvSpPr/>
          <p:nvPr/>
        </p:nvSpPr>
        <p:spPr bwMode="auto">
          <a:xfrm>
            <a:off x="5527200" y="4899644"/>
            <a:ext cx="661989" cy="647702"/>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05</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矩形: 圓角 14">
            <a:extLst>
              <a:ext uri="{FF2B5EF4-FFF2-40B4-BE49-F238E27FC236}">
                <a16:creationId xmlns:a16="http://schemas.microsoft.com/office/drawing/2014/main" id="{258A9BB3-D39D-4521-AD78-49C7F3AC2AC8}"/>
              </a:ext>
            </a:extLst>
          </p:cNvPr>
          <p:cNvSpPr/>
          <p:nvPr/>
        </p:nvSpPr>
        <p:spPr bwMode="auto">
          <a:xfrm>
            <a:off x="6443189" y="2569045"/>
            <a:ext cx="3495673" cy="647704"/>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anchor="ctr"/>
          <a:lstStyle/>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EDA and</a:t>
            </a:r>
          </a:p>
          <a:p>
            <a:pPr algn="ct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Feature Engineering</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圓角 15">
            <a:extLst>
              <a:ext uri="{FF2B5EF4-FFF2-40B4-BE49-F238E27FC236}">
                <a16:creationId xmlns:a16="http://schemas.microsoft.com/office/drawing/2014/main" id="{2D5555DD-5F9B-48AD-BD23-43B97EA41464}"/>
              </a:ext>
            </a:extLst>
          </p:cNvPr>
          <p:cNvSpPr/>
          <p:nvPr/>
        </p:nvSpPr>
        <p:spPr bwMode="auto">
          <a:xfrm>
            <a:off x="5521325" y="2569044"/>
            <a:ext cx="661990" cy="642941"/>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lIns="46800" rIns="46800" anchor="ctr"/>
          <a:lstStyle/>
          <a:p>
            <a:pPr algn="ctr" eaLnBrk="1" hangingPunct="1">
              <a:defRPr/>
            </a:pPr>
            <a:r>
              <a:rPr lang="en-US" altLang="zh-TW"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02</a:t>
            </a:r>
            <a:endParaRPr lang="zh-TW" altLang="en-US" sz="2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1519258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第一PPT，www.1ppt.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71529</TotalTime>
  <Pages>0</Pages>
  <Words>6534</Words>
  <Characters>0</Characters>
  <Application>Microsoft Office PowerPoint</Application>
  <DocSecurity>0</DocSecurity>
  <PresentationFormat>寬螢幕</PresentationFormat>
  <Lines>0</Lines>
  <Paragraphs>2246</Paragraphs>
  <Slides>82</Slides>
  <Notes>81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82</vt:i4>
      </vt:variant>
    </vt:vector>
  </HeadingPairs>
  <TitlesOfParts>
    <vt:vector size="93" baseType="lpstr">
      <vt:lpstr>Microsoft YaHei</vt:lpstr>
      <vt:lpstr>Microsoft YaHei</vt:lpstr>
      <vt:lpstr>宋体</vt:lpstr>
      <vt:lpstr>新細明體</vt:lpstr>
      <vt:lpstr>Arial</vt:lpstr>
      <vt:lpstr>Calibri</vt:lpstr>
      <vt:lpstr>Calibri Light</vt:lpstr>
      <vt:lpstr>Consolas</vt:lpstr>
      <vt:lpstr>Times New Roman</vt:lpstr>
      <vt:lpstr>Wingdings</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第一PPT模板网-WWW.1PPT.COM</dc:creator>
  <cp:keywords>第一PPT模板网-WWW.1PPT.COM</cp:keywords>
  <cp:lastModifiedBy>李家銘</cp:lastModifiedBy>
  <cp:revision>695</cp:revision>
  <dcterms:created xsi:type="dcterms:W3CDTF">2015-06-10T14:15:00Z</dcterms:created>
  <dcterms:modified xsi:type="dcterms:W3CDTF">2024-01-06T02:04:53Z</dcterms:modified>
</cp:coreProperties>
</file>